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E30D105-A269-497E-873E-51CDE8389B7C}"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F62C62-DB4C-4171-8396-D3CB2C939C4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0D105-A269-497E-873E-51CDE8389B7C}"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62C62-DB4C-4171-8396-D3CB2C939C4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Office_Word_97_-_2003_Belgesi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Office_Word_97_-_2003_Belgesi2.doc"/><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447800" y="2667000"/>
            <a:ext cx="6934200" cy="1189038"/>
          </a:xfrm>
          <a:prstGeom prst="rect">
            <a:avLst/>
          </a:prstGeom>
          <a:noFill/>
          <a:ln w="9525">
            <a:noFill/>
            <a:miter lim="800000"/>
            <a:headEnd/>
            <a:tailEnd/>
          </a:ln>
          <a:effectLst/>
        </p:spPr>
        <p:txBody>
          <a:bodyPr>
            <a:spAutoFit/>
          </a:bodyPr>
          <a:lstStyle/>
          <a:p>
            <a:pPr algn="ctr">
              <a:spcBef>
                <a:spcPts val="2263"/>
              </a:spcBef>
            </a:pPr>
            <a:r>
              <a:rPr lang="tr-TR">
                <a:solidFill>
                  <a:srgbClr val="000000"/>
                </a:solidFill>
                <a:latin typeface="Times New Roman" pitchFamily="18" charset="0"/>
              </a:rPr>
              <a:t>LİPİT METABOLİZMASI</a:t>
            </a:r>
            <a:endParaRPr lang="tr-TR">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85800" y="762000"/>
            <a:ext cx="7391400" cy="3706813"/>
          </a:xfrm>
          <a:prstGeom prst="rect">
            <a:avLst/>
          </a:prstGeom>
          <a:noFill/>
          <a:ln w="9525">
            <a:noFill/>
            <a:miter lim="800000"/>
            <a:headEnd/>
            <a:tailEnd/>
          </a:ln>
          <a:effectLst/>
        </p:spPr>
        <p:txBody>
          <a:bodyPr>
            <a:spAutoFit/>
          </a:bodyPr>
          <a:lstStyle/>
          <a:p>
            <a:pPr algn="just">
              <a:lnSpc>
                <a:spcPct val="330000"/>
              </a:lnSpc>
              <a:spcBef>
                <a:spcPct val="50000"/>
              </a:spcBef>
            </a:pPr>
            <a:r>
              <a:rPr lang="tr-TR" sz="2400">
                <a:solidFill>
                  <a:srgbClr val="000000"/>
                </a:solidFill>
                <a:latin typeface="Times New Roman" pitchFamily="18" charset="0"/>
              </a:rPr>
              <a:t>Dışarıdan alınan besin maddesinin, sindirim yolunda, yağların sindirimi ile ilgili karşılaştığı ilk enzim dil altından salgılanan </a:t>
            </a:r>
            <a:r>
              <a:rPr lang="tr-TR" sz="2400" b="1">
                <a:solidFill>
                  <a:srgbClr val="000000"/>
                </a:solidFill>
                <a:latin typeface="Times New Roman" pitchFamily="18" charset="0"/>
              </a:rPr>
              <a:t>lingual lipazdır. </a:t>
            </a:r>
            <a:endParaRPr lang="tr-TR" sz="2400">
              <a:solidFill>
                <a:srgbClr val="000000"/>
              </a:solidFill>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Text Box 2"/>
          <p:cNvSpPr txBox="1">
            <a:spLocks noChangeArrowheads="1"/>
          </p:cNvSpPr>
          <p:nvPr/>
        </p:nvSpPr>
        <p:spPr bwMode="auto">
          <a:xfrm>
            <a:off x="990600" y="1066800"/>
            <a:ext cx="7391400" cy="3816350"/>
          </a:xfrm>
          <a:prstGeom prst="rect">
            <a:avLst/>
          </a:prstGeom>
          <a:noFill/>
          <a:ln w="9525">
            <a:noFill/>
            <a:miter lim="800000"/>
            <a:headEnd/>
            <a:tailEnd/>
          </a:ln>
          <a:effectLst/>
        </p:spPr>
        <p:txBody>
          <a:bodyPr>
            <a:spAutoFit/>
          </a:bodyPr>
          <a:lstStyle/>
          <a:p>
            <a:pPr algn="just">
              <a:lnSpc>
                <a:spcPct val="290000"/>
              </a:lnSpc>
              <a:spcBef>
                <a:spcPct val="50000"/>
              </a:spcBef>
            </a:pPr>
            <a:r>
              <a:rPr lang="tr-TR" sz="2400">
                <a:solidFill>
                  <a:srgbClr val="000000"/>
                </a:solidFill>
                <a:latin typeface="Times New Roman" pitchFamily="18" charset="0"/>
              </a:rPr>
              <a:t>Ağızdaki kısa süreli temastan dolayı, burada kayda değer bir triaçilgliserol hidrolizi gözlenmez. Bu enzim, asidik ortamda da aktif olduğu için, midede de etkisini sürdürür.</a:t>
            </a:r>
          </a:p>
          <a:p>
            <a:pPr>
              <a:spcBef>
                <a:spcPct val="50000"/>
              </a:spcBef>
            </a:pPr>
            <a:endParaRPr lang="tr-TR" sz="2400">
              <a:latin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685800" y="914400"/>
            <a:ext cx="7543800" cy="5203825"/>
          </a:xfrm>
          <a:prstGeom prst="rect">
            <a:avLst/>
          </a:prstGeom>
          <a:noFill/>
          <a:ln w="9525">
            <a:noFill/>
            <a:miter lim="800000"/>
            <a:headEnd/>
            <a:tailEnd/>
          </a:ln>
          <a:effectLst/>
        </p:spPr>
        <p:txBody>
          <a:bodyPr>
            <a:spAutoFit/>
          </a:bodyPr>
          <a:lstStyle/>
          <a:p>
            <a:pPr algn="just">
              <a:lnSpc>
                <a:spcPct val="200000"/>
              </a:lnSpc>
              <a:spcBef>
                <a:spcPct val="50000"/>
              </a:spcBef>
            </a:pPr>
            <a:r>
              <a:rPr lang="tr-TR" sz="2400">
                <a:solidFill>
                  <a:srgbClr val="000000"/>
                </a:solidFill>
                <a:latin typeface="Times New Roman" pitchFamily="18" charset="0"/>
              </a:rPr>
              <a:t>Ayrıca, midede </a:t>
            </a:r>
            <a:r>
              <a:rPr lang="tr-TR" sz="2400" b="1">
                <a:solidFill>
                  <a:srgbClr val="000000"/>
                </a:solidFill>
                <a:latin typeface="Times New Roman" pitchFamily="18" charset="0"/>
              </a:rPr>
              <a:t>gastrik lipaz </a:t>
            </a:r>
            <a:r>
              <a:rPr lang="tr-TR" sz="2400">
                <a:solidFill>
                  <a:srgbClr val="000000"/>
                </a:solidFill>
                <a:latin typeface="Times New Roman" pitchFamily="18" charset="0"/>
              </a:rPr>
              <a:t>adı verilen ve nötral pH'da iş gören bir başka lipaz enzimi daha salgılanır. Bu enzimin, mide pH’ları nötral olan bebeklerde sütteki yağların sindirimi fonksiyonu gördüğü ve ergin kişilerde çok önemli olmadığı bildirilmektedir. Yağlar, midede safra asitlerinin mevcut olmaması sebebiyle emülsifiye, yani, dağıtılmış halde değildir.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228600" y="838200"/>
            <a:ext cx="8077200" cy="5765800"/>
          </a:xfrm>
          <a:prstGeom prst="rect">
            <a:avLst/>
          </a:prstGeom>
          <a:noFill/>
          <a:ln w="9525">
            <a:noFill/>
            <a:miter lim="800000"/>
            <a:headEnd/>
            <a:tailEnd/>
          </a:ln>
          <a:effectLst/>
        </p:spPr>
        <p:txBody>
          <a:bodyPr>
            <a:spAutoFit/>
          </a:bodyPr>
          <a:lstStyle/>
          <a:p>
            <a:pPr lvl="2" algn="just">
              <a:lnSpc>
                <a:spcPct val="219000"/>
              </a:lnSpc>
              <a:spcBef>
                <a:spcPts val="1650"/>
              </a:spcBef>
            </a:pPr>
            <a:r>
              <a:rPr lang="tr-TR" sz="2400">
                <a:solidFill>
                  <a:srgbClr val="000000"/>
                </a:solidFill>
                <a:latin typeface="Times New Roman" pitchFamily="18" charset="0"/>
              </a:rPr>
              <a:t>Dolayısıyla, lingual ve gastrik lipazlar, ancak, daha az hidrofobik olan kısa zincirli yağ asitli triaçilgliseroller üzerinde etkili olabilirler. Bu yağ asitlerinin bir kısmı, mide mukoza hücrelerine ve oradan da kana geçerek, karaciğere ulaşır. Sonuç olarak, midede önemli ölçüde bir yağ sindirimi söz konusu değildir.</a:t>
            </a:r>
            <a:endParaRPr lang="tr-TR" sz="2400">
              <a:latin typeface="Times New Roman" pitchFamily="18" charset="0"/>
            </a:endParaRPr>
          </a:p>
          <a:p>
            <a:pPr>
              <a:lnSpc>
                <a:spcPct val="189000"/>
              </a:lnSpc>
              <a:spcBef>
                <a:spcPct val="50000"/>
              </a:spcBef>
            </a:pPr>
            <a:endParaRPr lang="tr-TR" sz="2400">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838200" y="914400"/>
            <a:ext cx="7315200" cy="4181475"/>
          </a:xfrm>
          <a:prstGeom prst="rect">
            <a:avLst/>
          </a:prstGeom>
          <a:noFill/>
          <a:ln w="9525">
            <a:noFill/>
            <a:miter lim="800000"/>
            <a:headEnd/>
            <a:tailEnd/>
          </a:ln>
          <a:effectLst/>
        </p:spPr>
        <p:txBody>
          <a:bodyPr>
            <a:spAutoFit/>
          </a:bodyPr>
          <a:lstStyle/>
          <a:p>
            <a:pPr algn="just">
              <a:lnSpc>
                <a:spcPct val="280000"/>
              </a:lnSpc>
              <a:spcBef>
                <a:spcPct val="50000"/>
              </a:spcBef>
            </a:pPr>
            <a:r>
              <a:rPr lang="tr-TR" sz="2400">
                <a:solidFill>
                  <a:srgbClr val="000000"/>
                </a:solidFill>
                <a:latin typeface="Times New Roman" pitchFamily="18" charset="0"/>
              </a:rPr>
              <a:t>Diyetle alınan yağlar ince bağırsağın üst kısmına girdiği zaman </a:t>
            </a:r>
            <a:r>
              <a:rPr lang="tr-TR" sz="2400" b="1">
                <a:solidFill>
                  <a:srgbClr val="000000"/>
                </a:solidFill>
                <a:latin typeface="Times New Roman" pitchFamily="18" charset="0"/>
              </a:rPr>
              <a:t>kolesistokinin </a:t>
            </a:r>
            <a:r>
              <a:rPr lang="tr-TR" sz="2400">
                <a:solidFill>
                  <a:srgbClr val="000000"/>
                </a:solidFill>
                <a:latin typeface="Times New Roman" pitchFamily="18" charset="0"/>
              </a:rPr>
              <a:t>(CCK) hormonu salgılanarak kana karışır ve bu da safra kesesinden bağırsağa safra sıvısının salıverilmesini uyarır..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Text Box 2"/>
          <p:cNvSpPr txBox="1">
            <a:spLocks noChangeArrowheads="1"/>
          </p:cNvSpPr>
          <p:nvPr/>
        </p:nvSpPr>
        <p:spPr bwMode="auto">
          <a:xfrm>
            <a:off x="685800" y="990600"/>
            <a:ext cx="7543800" cy="3925888"/>
          </a:xfrm>
          <a:prstGeom prst="rect">
            <a:avLst/>
          </a:prstGeom>
          <a:noFill/>
          <a:ln w="9525">
            <a:noFill/>
            <a:miter lim="800000"/>
            <a:headEnd/>
            <a:tailEnd/>
          </a:ln>
          <a:effectLst/>
        </p:spPr>
        <p:txBody>
          <a:bodyPr>
            <a:spAutoFit/>
          </a:bodyPr>
          <a:lstStyle/>
          <a:p>
            <a:pPr algn="just">
              <a:lnSpc>
                <a:spcPct val="210000"/>
              </a:lnSpc>
              <a:spcBef>
                <a:spcPct val="50000"/>
              </a:spcBef>
            </a:pPr>
            <a:r>
              <a:rPr lang="tr-TR" sz="2400">
                <a:solidFill>
                  <a:srgbClr val="000000"/>
                </a:solidFill>
                <a:latin typeface="Times New Roman" pitchFamily="18" charset="0"/>
              </a:rPr>
              <a:t>İçinde dengeli miktarda lezitin ve serbest kolesterolün de yer aldığı safra sıvısının büyük bölümünü oluşturan safra asitleri, kolesterolün polar türevleri olup, hem polar hem de apolar kısımları sayesinde son derece etkili deterjan özelliği gösterirler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28600" y="914400"/>
            <a:ext cx="8001000" cy="4740275"/>
          </a:xfrm>
          <a:prstGeom prst="rect">
            <a:avLst/>
          </a:prstGeom>
          <a:noFill/>
          <a:ln w="9525">
            <a:noFill/>
            <a:miter lim="800000"/>
            <a:headEnd/>
            <a:tailEnd/>
          </a:ln>
          <a:effectLst/>
        </p:spPr>
        <p:txBody>
          <a:bodyPr>
            <a:spAutoFit/>
          </a:bodyPr>
          <a:lstStyle/>
          <a:p>
            <a:pPr lvl="2" algn="just">
              <a:lnSpc>
                <a:spcPct val="159000"/>
              </a:lnSpc>
            </a:pPr>
            <a:r>
              <a:rPr lang="tr-TR" sz="2400">
                <a:solidFill>
                  <a:srgbClr val="000000"/>
                </a:solidFill>
                <a:latin typeface="Times New Roman" pitchFamily="18" charset="0"/>
              </a:rPr>
              <a:t>Karaciğerde sentezlendikten sonra safra kesesinde toplanarak depolanırlar. Safra asitleri suda çözünmeyen lipidleri dağıtarak emülsiyon oluşturur. Bu sayede lipidlerin lipaz enzimleri tarafından etkilenmesi için uygun fiziksel hal meydana getirilmiş olur. Son yıllarda yapılan çalışmalar safra asitlerinin, lipidlerin absorbsiyonunda,   misel oluşumunu sağlayarak katkıda bulunduğunu göstermiştir.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85800" y="381000"/>
            <a:ext cx="7620000" cy="5437188"/>
          </a:xfrm>
          <a:prstGeom prst="rect">
            <a:avLst/>
          </a:prstGeom>
          <a:noFill/>
          <a:ln w="9525">
            <a:noFill/>
            <a:miter lim="800000"/>
            <a:headEnd/>
            <a:tailEnd/>
          </a:ln>
          <a:effectLst/>
        </p:spPr>
        <p:txBody>
          <a:bodyPr>
            <a:spAutoFit/>
          </a:bodyPr>
          <a:lstStyle/>
          <a:p>
            <a:pPr algn="just">
              <a:lnSpc>
                <a:spcPct val="209000"/>
              </a:lnSpc>
              <a:spcBef>
                <a:spcPts val="2013"/>
              </a:spcBef>
            </a:pPr>
            <a:r>
              <a:rPr lang="tr-TR" sz="2400">
                <a:solidFill>
                  <a:srgbClr val="000000"/>
                </a:solidFill>
                <a:latin typeface="Times New Roman" pitchFamily="18" charset="0"/>
              </a:rPr>
              <a:t>Ayrıca yağlar on iki parmak bağırsağından (duodenum) geçerken sekretin hormonunun salgılanmasını uyarır. Bu hormon da, HCO</a:t>
            </a:r>
            <a:r>
              <a:rPr lang="tr-TR" sz="2400" baseline="-25000">
                <a:solidFill>
                  <a:srgbClr val="000000"/>
                </a:solidFill>
                <a:latin typeface="Times New Roman" pitchFamily="18" charset="0"/>
              </a:rPr>
              <a:t>3</a:t>
            </a:r>
            <a:r>
              <a:rPr lang="tr-TR" sz="2400">
                <a:solidFill>
                  <a:srgbClr val="000000"/>
                </a:solidFill>
                <a:latin typeface="Times New Roman" pitchFamily="18" charset="0"/>
              </a:rPr>
              <a:t>'ça zengin ve mideden gelen karışımın pH'sını nötralize eden pankreas sıvısının bağırsaklara salgılanmasını sağlar. CCK, ayrıca, pankreas ekzokrin hücrelerinden yine bu sıvıya sindirim enzimlerinin sekresyonunu aktive eder. </a:t>
            </a:r>
            <a:endParaRPr lang="tr-TR" sz="2400">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4" name="Text Box 4"/>
          <p:cNvSpPr txBox="1">
            <a:spLocks noChangeArrowheads="1"/>
          </p:cNvSpPr>
          <p:nvPr/>
        </p:nvSpPr>
        <p:spPr bwMode="auto">
          <a:xfrm>
            <a:off x="685800" y="685800"/>
            <a:ext cx="7391400" cy="5513388"/>
          </a:xfrm>
          <a:prstGeom prst="rect">
            <a:avLst/>
          </a:prstGeom>
          <a:noFill/>
          <a:ln w="9525">
            <a:noFill/>
            <a:miter lim="800000"/>
            <a:headEnd/>
            <a:tailEnd/>
          </a:ln>
          <a:effectLst/>
        </p:spPr>
        <p:txBody>
          <a:bodyPr>
            <a:spAutoFit/>
          </a:bodyPr>
          <a:lstStyle/>
          <a:p>
            <a:pPr algn="just">
              <a:lnSpc>
                <a:spcPct val="239000"/>
              </a:lnSpc>
              <a:spcBef>
                <a:spcPts val="2013"/>
              </a:spcBef>
            </a:pPr>
            <a:r>
              <a:rPr lang="tr-TR" sz="2400">
                <a:solidFill>
                  <a:srgbClr val="000000"/>
                </a:solidFill>
                <a:latin typeface="Times New Roman" pitchFamily="18" charset="0"/>
              </a:rPr>
              <a:t>Pankreas salgısı yağların sindirimi ile ilgili (1) </a:t>
            </a:r>
            <a:r>
              <a:rPr lang="tr-TR" sz="2400" b="1">
                <a:solidFill>
                  <a:srgbClr val="000000"/>
                </a:solidFill>
                <a:latin typeface="Times New Roman" pitchFamily="18" charset="0"/>
              </a:rPr>
              <a:t>pankreas lipazı,</a:t>
            </a:r>
            <a:r>
              <a:rPr lang="tr-TR" sz="2400">
                <a:solidFill>
                  <a:srgbClr val="000000"/>
                </a:solidFill>
                <a:latin typeface="Times New Roman" pitchFamily="18" charset="0"/>
              </a:rPr>
              <a:t> (2) </a:t>
            </a:r>
            <a:r>
              <a:rPr lang="tr-TR" sz="2400" b="1">
                <a:solidFill>
                  <a:srgbClr val="000000"/>
                </a:solidFill>
                <a:latin typeface="Times New Roman" pitchFamily="18" charset="0"/>
              </a:rPr>
              <a:t>kolesterol esteraz</a:t>
            </a:r>
            <a:r>
              <a:rPr lang="tr-TR" sz="2400">
                <a:solidFill>
                  <a:srgbClr val="000000"/>
                </a:solidFill>
                <a:latin typeface="Times New Roman" pitchFamily="18" charset="0"/>
              </a:rPr>
              <a:t> ve (3) </a:t>
            </a:r>
            <a:r>
              <a:rPr lang="tr-TR" sz="2400" b="1">
                <a:solidFill>
                  <a:srgbClr val="000000"/>
                </a:solidFill>
                <a:latin typeface="Times New Roman" pitchFamily="18" charset="0"/>
              </a:rPr>
              <a:t>fosfolipaz A</a:t>
            </a:r>
            <a:r>
              <a:rPr lang="tr-TR" sz="2400" b="1" baseline="-25000">
                <a:solidFill>
                  <a:srgbClr val="000000"/>
                </a:solidFill>
                <a:latin typeface="Times New Roman" pitchFamily="18" charset="0"/>
              </a:rPr>
              <a:t>2</a:t>
            </a:r>
            <a:r>
              <a:rPr lang="tr-TR" sz="2400" b="1">
                <a:solidFill>
                  <a:srgbClr val="000000"/>
                </a:solidFill>
                <a:latin typeface="Times New Roman" pitchFamily="18" charset="0"/>
              </a:rPr>
              <a:t>(PLA</a:t>
            </a:r>
            <a:r>
              <a:rPr lang="tr-TR" sz="2400" b="1" baseline="-25000">
                <a:solidFill>
                  <a:srgbClr val="000000"/>
                </a:solidFill>
                <a:latin typeface="Times New Roman" pitchFamily="18" charset="0"/>
              </a:rPr>
              <a:t>2</a:t>
            </a:r>
            <a:r>
              <a:rPr lang="tr-TR" sz="2400" b="1">
                <a:solidFill>
                  <a:srgbClr val="000000"/>
                </a:solidFill>
                <a:latin typeface="Times New Roman" pitchFamily="18" charset="0"/>
              </a:rPr>
              <a:t>)</a:t>
            </a:r>
            <a:r>
              <a:rPr lang="tr-TR" sz="2400">
                <a:solidFill>
                  <a:srgbClr val="000000"/>
                </a:solidFill>
                <a:latin typeface="Times New Roman" pitchFamily="18" charset="0"/>
              </a:rPr>
              <a:t> enzimleriyle, lipazın etkinliği için gerekli olan </a:t>
            </a:r>
            <a:r>
              <a:rPr lang="tr-TR" sz="2400" b="1">
                <a:solidFill>
                  <a:srgbClr val="000000"/>
                </a:solidFill>
                <a:latin typeface="Times New Roman" pitchFamily="18" charset="0"/>
              </a:rPr>
              <a:t>kolipaz</a:t>
            </a:r>
            <a:r>
              <a:rPr lang="tr-TR" sz="2400">
                <a:solidFill>
                  <a:srgbClr val="000000"/>
                </a:solidFill>
                <a:latin typeface="Times New Roman" pitchFamily="18" charset="0"/>
              </a:rPr>
              <a:t> proteinin ihtiva eder. Bunlardan fosfolipaz A</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ve kolipaz zimojen halde salgılanır ve tripsin tarafından aktifleştirilir.</a:t>
            </a:r>
            <a:endParaRPr lang="tr-TR" sz="2400">
              <a:latin typeface="Times New Roman" pitchFamily="18" charset="0"/>
            </a:endParaRPr>
          </a:p>
          <a:p>
            <a:pPr>
              <a:lnSpc>
                <a:spcPct val="239000"/>
              </a:lnSpc>
              <a:spcBef>
                <a:spcPct val="50000"/>
              </a:spcBef>
            </a:pPr>
            <a:endParaRPr lang="tr-TR" sz="2400">
              <a:latin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23850" y="838200"/>
            <a:ext cx="8134350" cy="5364163"/>
          </a:xfrm>
          <a:prstGeom prst="rect">
            <a:avLst/>
          </a:prstGeom>
          <a:noFill/>
          <a:ln w="9525">
            <a:noFill/>
            <a:miter lim="800000"/>
            <a:headEnd/>
            <a:tailEnd/>
          </a:ln>
          <a:effectLst/>
        </p:spPr>
        <p:txBody>
          <a:bodyPr>
            <a:spAutoFit/>
          </a:bodyPr>
          <a:lstStyle/>
          <a:p>
            <a:pPr lvl="2" algn="just">
              <a:lnSpc>
                <a:spcPct val="199000"/>
              </a:lnSpc>
              <a:spcBef>
                <a:spcPts val="25"/>
              </a:spcBef>
            </a:pPr>
            <a:r>
              <a:rPr lang="tr-TR" sz="2400">
                <a:solidFill>
                  <a:srgbClr val="000000"/>
                </a:solidFill>
                <a:latin typeface="Times New Roman" pitchFamily="18" charset="0"/>
              </a:rPr>
              <a:t>Safra asitlerinin oluşturduğu  lipid emülsiyonu-sulu ortam ara yüzeyine kolipazla 1:1 oranında teşkil edilen kompleks halinde iş görebilen pankreas lipazı, tercihen, triaçilgliserol omurgasındaki 1 ve 3 no'lu karbonlardaki ester bağlarım hidrolizler. Ürün olarak, iki yağ asidi ve 2-monoaçilgliserol oluşur:</a:t>
            </a:r>
            <a:endParaRPr lang="tr-TR" sz="2400">
              <a:latin typeface="Times New Roman" pitchFamily="18" charset="0"/>
            </a:endParaRPr>
          </a:p>
          <a:p>
            <a:pPr>
              <a:lnSpc>
                <a:spcPct val="199000"/>
              </a:lnSpc>
              <a:spcBef>
                <a:spcPct val="50000"/>
              </a:spcBef>
            </a:pPr>
            <a:endParaRPr lang="tr-TR" sz="2400">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457200" y="762000"/>
            <a:ext cx="7620000" cy="5294313"/>
          </a:xfrm>
          <a:prstGeom prst="rect">
            <a:avLst/>
          </a:prstGeom>
          <a:noFill/>
          <a:ln w="9525">
            <a:noFill/>
            <a:miter lim="800000"/>
            <a:headEnd/>
            <a:tailEnd/>
          </a:ln>
          <a:effectLst/>
        </p:spPr>
        <p:txBody>
          <a:bodyPr>
            <a:spAutoFit/>
          </a:bodyPr>
          <a:lstStyle/>
          <a:p>
            <a:pPr algn="just">
              <a:lnSpc>
                <a:spcPct val="229000"/>
              </a:lnSpc>
            </a:pPr>
            <a:r>
              <a:rPr lang="tr-TR" sz="2400">
                <a:solidFill>
                  <a:srgbClr val="000000"/>
                </a:solidFill>
                <a:latin typeface="Times New Roman" pitchFamily="18" charset="0"/>
              </a:rPr>
              <a:t>Ergin bir insan besin maddeleri vasıtasıyla günde yaklaşık 60-150 g arasında lipid alır. Bunların %90’ından fazlasını triaçilgliseroller teşkil eder. Bunun yanı sıra fosfolipidler, kolesterol ve kolesterol esterleri, serbest yağ asitleri ile yağda çözünen A, D, E ve K vitaminleri de bulunur. </a:t>
            </a:r>
            <a:endParaRPr lang="tr-TR" sz="2400">
              <a:latin typeface="Times New Roman" pitchFamily="18" charset="0"/>
            </a:endParaRPr>
          </a:p>
          <a:p>
            <a:pPr>
              <a:lnSpc>
                <a:spcPct val="229000"/>
              </a:lnSpc>
              <a:spcBef>
                <a:spcPct val="50000"/>
              </a:spcBef>
            </a:pPr>
            <a:endParaRPr lang="tr-TR" sz="2400">
              <a:latin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nvGraphicFramePr>
        <p:xfrm>
          <a:off x="765175" y="2414588"/>
          <a:ext cx="8250238" cy="2227262"/>
        </p:xfrm>
        <a:graphic>
          <a:graphicData uri="http://schemas.openxmlformats.org/presentationml/2006/ole">
            <p:oleObj spid="_x0000_s1026" name="Belge" r:id="rId3" imgW="8258040" imgH="2228760" progId="Word.Document.8">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533400" y="685800"/>
            <a:ext cx="8153400" cy="5111750"/>
          </a:xfrm>
          <a:prstGeom prst="rect">
            <a:avLst/>
          </a:prstGeom>
          <a:noFill/>
          <a:ln w="9525">
            <a:noFill/>
            <a:miter lim="800000"/>
            <a:headEnd/>
            <a:tailEnd/>
          </a:ln>
          <a:effectLst/>
        </p:spPr>
        <p:txBody>
          <a:bodyPr>
            <a:spAutoFit/>
          </a:bodyPr>
          <a:lstStyle/>
          <a:p>
            <a:pPr lvl="2" algn="just">
              <a:lnSpc>
                <a:spcPct val="229000"/>
              </a:lnSpc>
              <a:spcBef>
                <a:spcPts val="1613"/>
              </a:spcBef>
            </a:pPr>
            <a:r>
              <a:rPr lang="tr-TR" sz="2400">
                <a:solidFill>
                  <a:srgbClr val="000000"/>
                </a:solidFill>
                <a:latin typeface="Times New Roman" pitchFamily="18" charset="0"/>
              </a:rPr>
              <a:t>Kolesterol esteraz ise, kolesterol esterlerini serbest kolesterol ve yağ asidine parçalar. Fosfolipaz A</a:t>
            </a:r>
            <a:r>
              <a:rPr lang="tr-TR" sz="2400" baseline="-25000">
                <a:solidFill>
                  <a:srgbClr val="000000"/>
                </a:solidFill>
                <a:latin typeface="Times New Roman" pitchFamily="18" charset="0"/>
              </a:rPr>
              <a:t>2</a:t>
            </a:r>
            <a:r>
              <a:rPr lang="tr-TR" sz="2400">
                <a:solidFill>
                  <a:srgbClr val="000000"/>
                </a:solidFill>
                <a:latin typeface="Times New Roman" pitchFamily="18" charset="0"/>
              </a:rPr>
              <a:t> bağırsakta tripsin tarafından aktifleştirildikten sonra fosfogliseritlerin 2 no'lu karbonundaki yağ asidini uzaklaştırarak lizofosfogliseritleri oluşturur:</a:t>
            </a:r>
            <a:endParaRPr lang="tr-TR" sz="2400">
              <a:latin typeface="Times New Roman" pitchFamily="18" charset="0"/>
            </a:endParaRPr>
          </a:p>
          <a:p>
            <a:pPr>
              <a:lnSpc>
                <a:spcPct val="179000"/>
              </a:lnSpc>
              <a:spcBef>
                <a:spcPct val="50000"/>
              </a:spcBef>
            </a:pPr>
            <a:endParaRPr lang="tr-TR" sz="2400">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2"/>
          <p:cNvGraphicFramePr>
            <a:graphicFrameLocks noChangeAspect="1"/>
          </p:cNvGraphicFramePr>
          <p:nvPr/>
        </p:nvGraphicFramePr>
        <p:xfrm>
          <a:off x="898525" y="1851025"/>
          <a:ext cx="7607300" cy="3354388"/>
        </p:xfrm>
        <a:graphic>
          <a:graphicData uri="http://schemas.openxmlformats.org/presentationml/2006/ole">
            <p:oleObj spid="_x0000_s2050" name="Belge" r:id="rId3" imgW="7604640" imgH="3352680" progId="Word.Document.8">
              <p:embed/>
            </p:oleObj>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50825" y="549275"/>
            <a:ext cx="8283575" cy="4424363"/>
          </a:xfrm>
          <a:prstGeom prst="rect">
            <a:avLst/>
          </a:prstGeom>
          <a:noFill/>
          <a:ln w="9525">
            <a:noFill/>
            <a:miter lim="800000"/>
            <a:headEnd/>
            <a:tailEnd/>
          </a:ln>
          <a:effectLst/>
        </p:spPr>
        <p:txBody>
          <a:bodyPr>
            <a:spAutoFit/>
          </a:bodyPr>
          <a:lstStyle/>
          <a:p>
            <a:pPr lvl="2" algn="just">
              <a:lnSpc>
                <a:spcPct val="259000"/>
              </a:lnSpc>
            </a:pPr>
            <a:r>
              <a:rPr lang="tr-TR" sz="2400">
                <a:solidFill>
                  <a:srgbClr val="000000"/>
                </a:solidFill>
                <a:latin typeface="Times New Roman" pitchFamily="18" charset="0"/>
              </a:rPr>
              <a:t>Diyetle alman lipidlerin sindirimi sonucu oluşan karışımda, başlıca, (1) yağ asitleri, (2) serbest kolesterol, (3) 2-monoaçil gliserol ve (4) lizofosfogliseritler bulunmaktadır. </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Text Box 2"/>
          <p:cNvSpPr txBox="1">
            <a:spLocks noChangeArrowheads="1"/>
          </p:cNvSpPr>
          <p:nvPr/>
        </p:nvSpPr>
        <p:spPr bwMode="auto">
          <a:xfrm>
            <a:off x="381000" y="685800"/>
            <a:ext cx="8077200" cy="5370513"/>
          </a:xfrm>
          <a:prstGeom prst="rect">
            <a:avLst/>
          </a:prstGeom>
          <a:noFill/>
          <a:ln w="9525">
            <a:noFill/>
            <a:miter lim="800000"/>
            <a:headEnd/>
            <a:tailEnd/>
          </a:ln>
          <a:effectLst/>
        </p:spPr>
        <p:txBody>
          <a:bodyPr>
            <a:spAutoFit/>
          </a:bodyPr>
          <a:lstStyle/>
          <a:p>
            <a:pPr lvl="2" algn="just">
              <a:lnSpc>
                <a:spcPct val="259000"/>
              </a:lnSpc>
            </a:pPr>
            <a:r>
              <a:rPr lang="tr-TR" sz="2400">
                <a:solidFill>
                  <a:srgbClr val="000000"/>
                </a:solidFill>
                <a:latin typeface="Times New Roman" pitchFamily="18" charset="0"/>
              </a:rPr>
              <a:t>Bunlar safra asitleriyle birlikte miseller teşkil ederler. Yağda çözünen vitaminlerin de yer aldığı misel yapısında bu moleküllerin polar kısımları dışarıya, apolar hidrofobik kısımları da içeriye yöneliktir. Miseller enterositler (bağırsak hücreleri) tarafından emilir.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79388" y="1268413"/>
            <a:ext cx="7848600" cy="3916362"/>
          </a:xfrm>
          <a:prstGeom prst="rect">
            <a:avLst/>
          </a:prstGeom>
          <a:noFill/>
          <a:ln w="9525">
            <a:noFill/>
            <a:miter lim="800000"/>
            <a:headEnd/>
            <a:tailEnd/>
          </a:ln>
          <a:effectLst/>
        </p:spPr>
        <p:txBody>
          <a:bodyPr>
            <a:spAutoFit/>
          </a:bodyPr>
          <a:lstStyle/>
          <a:p>
            <a:pPr lvl="2" algn="just">
              <a:lnSpc>
                <a:spcPct val="299000"/>
              </a:lnSpc>
              <a:spcBef>
                <a:spcPts val="2188"/>
              </a:spcBef>
            </a:pPr>
            <a:r>
              <a:rPr lang="tr-TR" sz="2400">
                <a:solidFill>
                  <a:srgbClr val="000000"/>
                </a:solidFill>
                <a:latin typeface="Times New Roman" pitchFamily="18" charset="0"/>
              </a:rPr>
              <a:t>4-12 karbon uzunluğundaki yağ asitleri bağırsak tarafından emilir ve, taşıyıcı kan dolaşımı (portal ven) vasıtasıyla karaciğere taşınır.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38200" y="990600"/>
            <a:ext cx="7315200" cy="3816350"/>
          </a:xfrm>
          <a:prstGeom prst="rect">
            <a:avLst/>
          </a:prstGeom>
          <a:noFill/>
          <a:ln w="9525">
            <a:noFill/>
            <a:miter lim="800000"/>
            <a:headEnd/>
            <a:tailEnd/>
          </a:ln>
          <a:effectLst/>
        </p:spPr>
        <p:txBody>
          <a:bodyPr>
            <a:spAutoFit/>
          </a:bodyPr>
          <a:lstStyle/>
          <a:p>
            <a:pPr algn="just">
              <a:lnSpc>
                <a:spcPct val="340000"/>
              </a:lnSpc>
              <a:spcBef>
                <a:spcPct val="50000"/>
              </a:spcBef>
            </a:pPr>
            <a:r>
              <a:rPr lang="tr-TR" sz="2400">
                <a:solidFill>
                  <a:srgbClr val="000000"/>
                </a:solidFill>
                <a:latin typeface="Times New Roman" pitchFamily="18" charset="0"/>
              </a:rPr>
              <a:t>Bağırsak mukoza hücreleri, ER lümeninde, yağ asitlerinin aktifleşmesi ve tekrar esterleşme reaksiyonları ile triaçilgliseroller ve kolesterol esterleri sentezlenir.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Text Box 2"/>
          <p:cNvSpPr txBox="1">
            <a:spLocks noChangeArrowheads="1"/>
          </p:cNvSpPr>
          <p:nvPr/>
        </p:nvSpPr>
        <p:spPr bwMode="auto">
          <a:xfrm>
            <a:off x="609600" y="838200"/>
            <a:ext cx="7620000" cy="3925888"/>
          </a:xfrm>
          <a:prstGeom prst="rect">
            <a:avLst/>
          </a:prstGeom>
          <a:noFill/>
          <a:ln w="9525">
            <a:noFill/>
            <a:miter lim="800000"/>
            <a:headEnd/>
            <a:tailEnd/>
          </a:ln>
          <a:effectLst/>
        </p:spPr>
        <p:txBody>
          <a:bodyPr>
            <a:spAutoFit/>
          </a:bodyPr>
          <a:lstStyle/>
          <a:p>
            <a:pPr algn="just">
              <a:lnSpc>
                <a:spcPct val="300000"/>
              </a:lnSpc>
              <a:spcBef>
                <a:spcPct val="50000"/>
              </a:spcBef>
            </a:pPr>
            <a:r>
              <a:rPr lang="tr-TR" sz="2400">
                <a:solidFill>
                  <a:srgbClr val="000000"/>
                </a:solidFill>
                <a:latin typeface="Times New Roman" pitchFamily="18" charset="0"/>
              </a:rPr>
              <a:t>Bu nötral lipidler çok hidrofobik oldukları için, protein, fosfolipid ve serbest kolesterolün oluşturduğu ince bir polar lipid tabakası içinde toplanmış bir yapı oluşturur.</a:t>
            </a:r>
          </a:p>
          <a:p>
            <a:pPr>
              <a:spcBef>
                <a:spcPct val="50000"/>
              </a:spcBef>
            </a:pPr>
            <a:endParaRPr lang="tr-TR" sz="2400">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52400" y="990600"/>
            <a:ext cx="8153400" cy="5330825"/>
          </a:xfrm>
          <a:prstGeom prst="rect">
            <a:avLst/>
          </a:prstGeom>
          <a:noFill/>
          <a:ln w="9525">
            <a:noFill/>
            <a:miter lim="800000"/>
            <a:headEnd/>
            <a:tailEnd/>
          </a:ln>
          <a:effectLst/>
        </p:spPr>
        <p:txBody>
          <a:bodyPr>
            <a:spAutoFit/>
          </a:bodyPr>
          <a:lstStyle/>
          <a:p>
            <a:pPr lvl="2" algn="just">
              <a:lnSpc>
                <a:spcPct val="239000"/>
              </a:lnSpc>
              <a:spcBef>
                <a:spcPts val="25"/>
              </a:spcBef>
            </a:pPr>
            <a:r>
              <a:rPr lang="tr-TR" sz="2400">
                <a:solidFill>
                  <a:srgbClr val="000000"/>
                </a:solidFill>
                <a:latin typeface="Times New Roman" pitchFamily="18" charset="0"/>
              </a:rPr>
              <a:t>Bu yapıya </a:t>
            </a:r>
            <a:r>
              <a:rPr lang="tr-TR" sz="2400" b="1">
                <a:solidFill>
                  <a:srgbClr val="000000"/>
                </a:solidFill>
                <a:latin typeface="Times New Roman" pitchFamily="18" charset="0"/>
              </a:rPr>
              <a:t>şilomikron </a:t>
            </a:r>
            <a:r>
              <a:rPr lang="tr-TR" sz="2400">
                <a:solidFill>
                  <a:srgbClr val="000000"/>
                </a:solidFill>
                <a:latin typeface="Times New Roman" pitchFamily="18" charset="0"/>
              </a:rPr>
              <a:t>adı verilir. Şilomikronlar ekzositozla bağırsak mukoza hücrelerinden lenf dolaşımına aktarılır ve buradan da kan dolaşımına geçerler. Şilomikrronlar %89 triaçilgliserol, %8 fosfolipid, %1 protein ve %2 kolesterolden ibarettir.</a:t>
            </a:r>
            <a:endParaRPr lang="tr-TR" sz="2400">
              <a:latin typeface="Times New Roman" pitchFamily="18" charset="0"/>
            </a:endParaRPr>
          </a:p>
          <a:p>
            <a:pPr>
              <a:lnSpc>
                <a:spcPct val="189000"/>
              </a:lnSpc>
              <a:spcBef>
                <a:spcPct val="50000"/>
              </a:spcBef>
            </a:pPr>
            <a:endParaRPr lang="tr-TR" sz="2400">
              <a:latin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838200" y="914400"/>
            <a:ext cx="7391400" cy="4327525"/>
          </a:xfrm>
          <a:prstGeom prst="rect">
            <a:avLst/>
          </a:prstGeom>
          <a:noFill/>
          <a:ln w="9525">
            <a:noFill/>
            <a:miter lim="800000"/>
            <a:headEnd/>
            <a:tailEnd/>
          </a:ln>
          <a:effectLst/>
        </p:spPr>
        <p:txBody>
          <a:bodyPr>
            <a:spAutoFit/>
          </a:bodyPr>
          <a:lstStyle/>
          <a:p>
            <a:pPr algn="just">
              <a:lnSpc>
                <a:spcPct val="290000"/>
              </a:lnSpc>
              <a:spcBef>
                <a:spcPct val="50000"/>
              </a:spcBef>
            </a:pPr>
            <a:r>
              <a:rPr lang="tr-TR" sz="2400">
                <a:solidFill>
                  <a:srgbClr val="000000"/>
                </a:solidFill>
                <a:latin typeface="Times New Roman" pitchFamily="18" charset="0"/>
              </a:rPr>
              <a:t>Normal bir yemek sonrası kanda bir hiperlipidemi(kanda yüksek lipid konsantrasyonu) gözlenir. Bu, iki saati maksimumda olmak üzere 4-5 saat sürer. Şilomikronlar plazmaya bulanık görünüm verirler.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838200" y="1143000"/>
            <a:ext cx="7315200" cy="3597275"/>
          </a:xfrm>
          <a:prstGeom prst="rect">
            <a:avLst/>
          </a:prstGeom>
          <a:noFill/>
          <a:ln w="9525">
            <a:noFill/>
            <a:miter lim="800000"/>
            <a:headEnd/>
            <a:tailEnd/>
          </a:ln>
          <a:effectLst/>
        </p:spPr>
        <p:txBody>
          <a:bodyPr>
            <a:spAutoFit/>
          </a:bodyPr>
          <a:lstStyle/>
          <a:p>
            <a:pPr algn="just">
              <a:lnSpc>
                <a:spcPct val="320000"/>
              </a:lnSpc>
              <a:spcBef>
                <a:spcPct val="50000"/>
              </a:spcBef>
            </a:pPr>
            <a:r>
              <a:rPr lang="tr-TR" sz="2400">
                <a:solidFill>
                  <a:srgbClr val="000000"/>
                </a:solidFill>
                <a:latin typeface="Times New Roman" pitchFamily="18" charset="0"/>
              </a:rPr>
              <a:t>Nötral yağlar bitki ve hayvanlarda</a:t>
            </a:r>
            <a:br>
              <a:rPr lang="tr-TR" sz="2400">
                <a:solidFill>
                  <a:srgbClr val="000000"/>
                </a:solidFill>
                <a:latin typeface="Times New Roman" pitchFamily="18" charset="0"/>
              </a:rPr>
            </a:br>
            <a:r>
              <a:rPr lang="tr-TR" sz="2400">
                <a:solidFill>
                  <a:srgbClr val="000000"/>
                </a:solidFill>
                <a:latin typeface="Times New Roman" pitchFamily="18" charset="0"/>
              </a:rPr>
              <a:t>yağların depo şekli olup, yağ asitlerinin gliserolle yapmış oldukları mono-, di- veya triaçil gliserol esterleridir.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Text Box 2"/>
          <p:cNvSpPr txBox="1">
            <a:spLocks noChangeArrowheads="1"/>
          </p:cNvSpPr>
          <p:nvPr/>
        </p:nvSpPr>
        <p:spPr bwMode="auto">
          <a:xfrm>
            <a:off x="685800" y="914400"/>
            <a:ext cx="7696200" cy="4473575"/>
          </a:xfrm>
          <a:prstGeom prst="rect">
            <a:avLst/>
          </a:prstGeom>
          <a:noFill/>
          <a:ln w="9525">
            <a:noFill/>
            <a:miter lim="800000"/>
            <a:headEnd/>
            <a:tailEnd/>
          </a:ln>
          <a:effectLst/>
        </p:spPr>
        <p:txBody>
          <a:bodyPr>
            <a:spAutoFit/>
          </a:bodyPr>
          <a:lstStyle/>
          <a:p>
            <a:pPr algn="just">
              <a:lnSpc>
                <a:spcPct val="350000"/>
              </a:lnSpc>
              <a:spcBef>
                <a:spcPct val="50000"/>
              </a:spcBef>
            </a:pPr>
            <a:r>
              <a:rPr lang="tr-TR" sz="2400">
                <a:solidFill>
                  <a:srgbClr val="000000"/>
                </a:solidFill>
                <a:latin typeface="Times New Roman" pitchFamily="18" charset="0"/>
              </a:rPr>
              <a:t>Bu bulanık plazma çeşitli organlardan geçerken, kliring faktör (berraklaştırma faktörü) veya lipoprotein lipaz adı verilen bir enzim tarafından berraklaştırılır. </a:t>
            </a:r>
          </a:p>
          <a:p>
            <a:pPr>
              <a:spcBef>
                <a:spcPct val="50000"/>
              </a:spcBef>
            </a:pPr>
            <a:endParaRPr lang="tr-TR" sz="2400">
              <a:latin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609600"/>
            <a:ext cx="8534400" cy="4168775"/>
          </a:xfrm>
          <a:prstGeom prst="rect">
            <a:avLst/>
          </a:prstGeom>
          <a:noFill/>
          <a:ln w="9525">
            <a:noFill/>
            <a:miter lim="800000"/>
            <a:headEnd/>
            <a:tailEnd/>
          </a:ln>
          <a:effectLst/>
        </p:spPr>
        <p:txBody>
          <a:bodyPr>
            <a:spAutoFit/>
          </a:bodyPr>
          <a:lstStyle/>
          <a:p>
            <a:pPr lvl="2" algn="just">
              <a:lnSpc>
                <a:spcPct val="279000"/>
              </a:lnSpc>
              <a:spcBef>
                <a:spcPts val="25"/>
              </a:spcBef>
            </a:pPr>
            <a:r>
              <a:rPr lang="tr-TR" sz="2400">
                <a:solidFill>
                  <a:srgbClr val="000000"/>
                </a:solidFill>
                <a:latin typeface="Times New Roman" pitchFamily="18" charset="0"/>
              </a:rPr>
              <a:t>Lipoprotein lipaz, başlıca, kas ve yağ dokusunda sentezlenerek salgılanır ve periferal dokuların kapiller damarları endotel hücrelerin dış tarafına tutunmuş halde bulunur. </a:t>
            </a:r>
            <a:endParaRPr lang="tr-TR" sz="2400">
              <a:latin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Text Box 2"/>
          <p:cNvSpPr txBox="1">
            <a:spLocks noChangeArrowheads="1"/>
          </p:cNvSpPr>
          <p:nvPr/>
        </p:nvSpPr>
        <p:spPr bwMode="auto">
          <a:xfrm>
            <a:off x="457200" y="609600"/>
            <a:ext cx="8305800" cy="4822825"/>
          </a:xfrm>
          <a:prstGeom prst="rect">
            <a:avLst/>
          </a:prstGeom>
          <a:noFill/>
          <a:ln w="9525">
            <a:noFill/>
            <a:miter lim="800000"/>
            <a:headEnd/>
            <a:tailEnd/>
          </a:ln>
          <a:effectLst/>
        </p:spPr>
        <p:txBody>
          <a:bodyPr>
            <a:spAutoFit/>
          </a:bodyPr>
          <a:lstStyle/>
          <a:p>
            <a:pPr lvl="2" algn="just">
              <a:lnSpc>
                <a:spcPct val="229000"/>
              </a:lnSpc>
              <a:spcBef>
                <a:spcPts val="25"/>
              </a:spcBef>
            </a:pPr>
            <a:r>
              <a:rPr lang="tr-TR" sz="2400">
                <a:solidFill>
                  <a:srgbClr val="000000"/>
                </a:solidFill>
                <a:latin typeface="Times New Roman" pitchFamily="18" charset="0"/>
              </a:rPr>
              <a:t>Şilomikronların yapısındaki triaçilgliserolleri yağ asitleri ve gliserole hidrolizler. Yağ asitleri hücrelerin içine girerken, gliserol karaciğere giderek metabolize olur. Adipoz hücrelerinde gliserol kinaz enzimi bulunmadığı için gliserolü kullanamazlar.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533400" y="990600"/>
            <a:ext cx="7924800" cy="5349875"/>
          </a:xfrm>
          <a:prstGeom prst="rect">
            <a:avLst/>
          </a:prstGeom>
          <a:noFill/>
          <a:ln w="9525">
            <a:noFill/>
            <a:miter lim="800000"/>
            <a:headEnd/>
            <a:tailEnd/>
          </a:ln>
          <a:effectLst/>
        </p:spPr>
        <p:txBody>
          <a:bodyPr>
            <a:spAutoFit/>
          </a:bodyPr>
          <a:lstStyle/>
          <a:p>
            <a:pPr algn="just">
              <a:lnSpc>
                <a:spcPct val="180000"/>
              </a:lnSpc>
              <a:spcBef>
                <a:spcPct val="50000"/>
              </a:spcBef>
            </a:pPr>
            <a:r>
              <a:rPr lang="tr-TR" sz="2400">
                <a:solidFill>
                  <a:srgbClr val="000000"/>
                </a:solidFill>
                <a:latin typeface="Times New Roman" pitchFamily="18" charset="0"/>
              </a:rPr>
              <a:t>Kolesterol, triaçilgliseroller ve diğer lipidler vücut sıvılarında artan yoğunluklarına göre sınıflandırılan bir seri lipoproteinler tarafından taşınır. Yukarıda sözü edilen şilomikronlar bunların bir çeşididir. Diğerleri ise, </a:t>
            </a:r>
            <a:r>
              <a:rPr lang="tr-TR" sz="2400" b="1">
                <a:solidFill>
                  <a:srgbClr val="000000"/>
                </a:solidFill>
                <a:latin typeface="Times New Roman" pitchFamily="18" charset="0"/>
              </a:rPr>
              <a:t>çok düşük dansiteli lipoproteinler</a:t>
            </a:r>
            <a:r>
              <a:rPr lang="tr-TR" sz="2400">
                <a:solidFill>
                  <a:srgbClr val="000000"/>
                </a:solidFill>
                <a:latin typeface="Times New Roman" pitchFamily="18" charset="0"/>
              </a:rPr>
              <a:t> (VLDL, very low density lipoproteins), </a:t>
            </a:r>
            <a:r>
              <a:rPr lang="tr-TR" sz="2400" b="1">
                <a:solidFill>
                  <a:srgbClr val="000000"/>
                </a:solidFill>
                <a:latin typeface="Times New Roman" pitchFamily="18" charset="0"/>
              </a:rPr>
              <a:t>düşük dansiteli Iipoproteinler</a:t>
            </a:r>
            <a:r>
              <a:rPr lang="tr-TR" sz="2400">
                <a:solidFill>
                  <a:srgbClr val="000000"/>
                </a:solidFill>
                <a:latin typeface="Times New Roman" pitchFamily="18" charset="0"/>
              </a:rPr>
              <a:t> (LDL, low density lipoproteins) ve </a:t>
            </a:r>
            <a:r>
              <a:rPr lang="tr-TR" sz="2400" b="1">
                <a:solidFill>
                  <a:srgbClr val="000000"/>
                </a:solidFill>
                <a:latin typeface="Times New Roman" pitchFamily="18" charset="0"/>
              </a:rPr>
              <a:t>yüksek dansiteli Iipoproteinler</a:t>
            </a:r>
            <a:r>
              <a:rPr lang="tr-TR" sz="2400">
                <a:solidFill>
                  <a:srgbClr val="000000"/>
                </a:solidFill>
                <a:latin typeface="Times New Roman" pitchFamily="18" charset="0"/>
              </a:rPr>
              <a:t>(HDL, high density lipoproteins)dir (Tablo 11.1);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762000" y="1219200"/>
            <a:ext cx="7620000" cy="4454525"/>
          </a:xfrm>
          <a:prstGeom prst="rect">
            <a:avLst/>
          </a:prstGeom>
          <a:noFill/>
          <a:ln w="9525">
            <a:noFill/>
            <a:miter lim="800000"/>
            <a:headEnd/>
            <a:tailEnd/>
          </a:ln>
          <a:effectLst/>
        </p:spPr>
        <p:txBody>
          <a:bodyPr>
            <a:spAutoFit/>
          </a:bodyPr>
          <a:lstStyle/>
          <a:p>
            <a:pPr algn="just">
              <a:lnSpc>
                <a:spcPct val="199000"/>
              </a:lnSpc>
              <a:spcBef>
                <a:spcPts val="25"/>
              </a:spcBef>
            </a:pPr>
            <a:r>
              <a:rPr lang="tr-TR" sz="2400">
                <a:solidFill>
                  <a:srgbClr val="000000"/>
                </a:solidFill>
                <a:latin typeface="Times New Roman" pitchFamily="18" charset="0"/>
              </a:rPr>
              <a:t>Bu lipoproteinler, polar lipidler tarafından sarılmış bir hidrofobik lipid çekirdeğinden ve bunun etrafında da apolipoproteinlerden ibaret bit kabuktan oluşmuştur. A'dan H'ye kadar birçok apolipoprotein sınıfı ve apo A-I veya apo C-II gibi alt sınıfları belirlenmiştir.Bu kompleksler son derece hidrofobik lipidleri çözünebilir hale getirir.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914400" y="838200"/>
            <a:ext cx="7239000" cy="4275138"/>
          </a:xfrm>
          <a:prstGeom prst="rect">
            <a:avLst/>
          </a:prstGeom>
          <a:noFill/>
          <a:ln w="9525">
            <a:noFill/>
            <a:miter lim="800000"/>
            <a:headEnd/>
            <a:tailEnd/>
          </a:ln>
          <a:effectLst/>
        </p:spPr>
        <p:txBody>
          <a:bodyPr>
            <a:spAutoFit/>
          </a:bodyPr>
          <a:lstStyle/>
          <a:p>
            <a:pPr algn="just">
              <a:lnSpc>
                <a:spcPct val="199000"/>
              </a:lnSpc>
              <a:spcBef>
                <a:spcPts val="2088"/>
              </a:spcBef>
            </a:pPr>
            <a:r>
              <a:rPr lang="tr-TR" sz="2400">
                <a:solidFill>
                  <a:srgbClr val="000000"/>
                </a:solidFill>
                <a:latin typeface="Times New Roman" pitchFamily="18" charset="0"/>
              </a:rPr>
              <a:t>Ayrıca, apolipoproteinler lipoproteinlerin metabolizma ve fonksiyonlarını da düzenlerler. Mesela, şilomikronlar ve VLDL yapısındaki apo C-II lipoprotein lipaz enzimine bağlanarak onu aktifleştirir. Hepsinin spesifik fonksiyonları henüz daha aydınlatılamamıştır.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762000" y="838200"/>
            <a:ext cx="7467600" cy="5349875"/>
          </a:xfrm>
          <a:prstGeom prst="rect">
            <a:avLst/>
          </a:prstGeom>
          <a:noFill/>
          <a:ln w="9525">
            <a:noFill/>
            <a:miter lim="800000"/>
            <a:headEnd/>
            <a:tailEnd/>
          </a:ln>
          <a:effectLst/>
        </p:spPr>
        <p:txBody>
          <a:bodyPr>
            <a:spAutoFit/>
          </a:bodyPr>
          <a:lstStyle/>
          <a:p>
            <a:pPr algn="just">
              <a:lnSpc>
                <a:spcPct val="180000"/>
              </a:lnSpc>
              <a:spcBef>
                <a:spcPct val="50000"/>
              </a:spcBef>
            </a:pPr>
            <a:r>
              <a:rPr lang="tr-TR" sz="2400">
                <a:solidFill>
                  <a:srgbClr val="000000"/>
                </a:solidFill>
                <a:latin typeface="Times New Roman" pitchFamily="18" charset="0"/>
              </a:rPr>
              <a:t>Şilomikronlarm tamamı ve VLDL'in az bir bölümü bağırsaklarda ve diğerleri tamamen karaciğerde sentezlenir ve salgılanır. Bunların en büyüğü olan şilomikronlar, diyetle alınan triaçilgliserolleri ve diğer lipidleri bağırsaktan karaciğere ve adipoz dokuya taşırlar. Çok miktarda triaçilgliserol ve düşük oranda (% 2'den az) protein ihtiva ettiklerinden dansiteleri çok düşüktür (&lt;0,94).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762000" y="914400"/>
            <a:ext cx="7543800" cy="4254500"/>
          </a:xfrm>
          <a:prstGeom prst="rect">
            <a:avLst/>
          </a:prstGeom>
          <a:noFill/>
          <a:ln w="9525">
            <a:noFill/>
            <a:miter lim="800000"/>
            <a:headEnd/>
            <a:tailEnd/>
          </a:ln>
          <a:effectLst/>
        </p:spPr>
        <p:txBody>
          <a:bodyPr>
            <a:spAutoFit/>
          </a:bodyPr>
          <a:lstStyle/>
          <a:p>
            <a:pPr algn="just">
              <a:lnSpc>
                <a:spcPct val="190000"/>
              </a:lnSpc>
              <a:spcBef>
                <a:spcPct val="50000"/>
              </a:spcBef>
            </a:pPr>
            <a:r>
              <a:rPr lang="tr-TR" sz="2400">
                <a:solidFill>
                  <a:srgbClr val="000000"/>
                </a:solidFill>
                <a:latin typeface="Times New Roman" pitchFamily="18" charset="0"/>
              </a:rPr>
              <a:t>Şilomikronlardaki triaçilgliserollerin periferal dokulardaki lipoprotein lipazlar tarafından birkaç dakika içinde hidrolizlenmesi sonucu geride kalan kolesterolce zengin şilomikron kalıntıları (chylomicron remnants) karaciğer tarafından alınır. Yani diyetle alınan, eksojen kolesterolün tamamına yakını karaciğere taşınmış olur.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Text Box 2"/>
          <p:cNvSpPr txBox="1">
            <a:spLocks noChangeArrowheads="1"/>
          </p:cNvSpPr>
          <p:nvPr/>
        </p:nvSpPr>
        <p:spPr bwMode="auto">
          <a:xfrm>
            <a:off x="762000" y="838200"/>
            <a:ext cx="7772400" cy="5532438"/>
          </a:xfrm>
          <a:prstGeom prst="rect">
            <a:avLst/>
          </a:prstGeom>
          <a:noFill/>
          <a:ln w="9525">
            <a:noFill/>
            <a:miter lim="800000"/>
            <a:headEnd/>
            <a:tailEnd/>
          </a:ln>
          <a:effectLst/>
        </p:spPr>
        <p:txBody>
          <a:bodyPr>
            <a:spAutoFit/>
          </a:bodyPr>
          <a:lstStyle/>
          <a:p>
            <a:pPr algn="just">
              <a:lnSpc>
                <a:spcPct val="160000"/>
              </a:lnSpc>
              <a:spcBef>
                <a:spcPct val="50000"/>
              </a:spcBef>
            </a:pPr>
            <a:r>
              <a:rPr lang="tr-TR" sz="2400">
                <a:solidFill>
                  <a:srgbClr val="000000"/>
                </a:solidFill>
                <a:latin typeface="Times New Roman" pitchFamily="18" charset="0"/>
              </a:rPr>
              <a:t>Çok düşük dansiteli lipoproteinler (VLDL) vücutta (büyük ölçüde karaciğerde) sentezlenmiş olan triaçilgliserolleri adipoz dokuya ve iskelet kaslarına ulaştırır. VLDL'den lipoprotein lipazla triaçilgliserollerin uzaklaştırılması sonucu geriye kalan kısım(IDL-intermediate density lipoprotein) HDL'e apo A-II ve apo E vererek kolesterol esterlerince zengin olan düşük dansiteli lipoproteinlere(LDL) dönüştürülür.</a:t>
            </a:r>
          </a:p>
          <a:p>
            <a:pPr algn="just">
              <a:lnSpc>
                <a:spcPct val="160000"/>
              </a:lnSpc>
              <a:spcBef>
                <a:spcPct val="50000"/>
              </a:spcBef>
            </a:pPr>
            <a:endParaRPr lang="tr-TR" sz="2400">
              <a:latin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838200" y="304800"/>
            <a:ext cx="7467600" cy="5984875"/>
          </a:xfrm>
          <a:prstGeom prst="rect">
            <a:avLst/>
          </a:prstGeom>
          <a:noFill/>
          <a:ln w="9525">
            <a:noFill/>
            <a:miter lim="800000"/>
            <a:headEnd/>
            <a:tailEnd/>
          </a:ln>
          <a:effectLst/>
        </p:spPr>
        <p:txBody>
          <a:bodyPr>
            <a:spAutoFit/>
          </a:bodyPr>
          <a:lstStyle/>
          <a:p>
            <a:pPr algn="just">
              <a:lnSpc>
                <a:spcPct val="209000"/>
              </a:lnSpc>
            </a:pPr>
            <a:r>
              <a:rPr lang="tr-TR" sz="2400">
                <a:solidFill>
                  <a:srgbClr val="000000"/>
                </a:solidFill>
                <a:latin typeface="Times New Roman" pitchFamily="18" charset="0"/>
              </a:rPr>
              <a:t>LDL’nin görevi karaciğerden kolesterolu periferal dokulara taşımak ve buralarda</a:t>
            </a:r>
            <a:r>
              <a:rPr lang="tr-TR" sz="2400" baseline="30000">
                <a:solidFill>
                  <a:srgbClr val="000000"/>
                </a:solidFill>
                <a:latin typeface="Times New Roman" pitchFamily="18" charset="0"/>
              </a:rPr>
              <a:t>:</a:t>
            </a:r>
            <a:r>
              <a:rPr lang="tr-TR" sz="2400">
                <a:solidFill>
                  <a:srgbClr val="000000"/>
                </a:solidFill>
                <a:latin typeface="Times New Roman" pitchFamily="18" charset="0"/>
              </a:rPr>
              <a:t> yeniden kolesterol sentezini düzenlemektir. Bu hücrelerde LDL'e spesifik reseptörler vardır. LDL bunlara bağlanarak endositozla(receptor rriediated eridöcytösis) hücre içine alınır ve lizozomlarda yıkılır. </a:t>
            </a:r>
            <a:endParaRPr lang="tr-TR" sz="2400">
              <a:latin typeface="Times New Roman" pitchFamily="18" charset="0"/>
            </a:endParaRPr>
          </a:p>
          <a:p>
            <a:pPr algn="just">
              <a:lnSpc>
                <a:spcPct val="209000"/>
              </a:lnSpc>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Text Box 2"/>
          <p:cNvSpPr txBox="1">
            <a:spLocks noChangeArrowheads="1"/>
          </p:cNvSpPr>
          <p:nvPr/>
        </p:nvSpPr>
        <p:spPr bwMode="auto">
          <a:xfrm>
            <a:off x="533400" y="685800"/>
            <a:ext cx="7620000" cy="4875213"/>
          </a:xfrm>
          <a:prstGeom prst="rect">
            <a:avLst/>
          </a:prstGeom>
          <a:noFill/>
          <a:ln w="9525">
            <a:noFill/>
            <a:miter lim="800000"/>
            <a:headEnd/>
            <a:tailEnd/>
          </a:ln>
          <a:effectLst/>
        </p:spPr>
        <p:txBody>
          <a:bodyPr>
            <a:spAutoFit/>
          </a:bodyPr>
          <a:lstStyle/>
          <a:p>
            <a:pPr algn="just">
              <a:lnSpc>
                <a:spcPct val="210000"/>
              </a:lnSpc>
              <a:spcBef>
                <a:spcPct val="50000"/>
              </a:spcBef>
            </a:pPr>
            <a:r>
              <a:rPr lang="tr-TR" sz="2400">
                <a:solidFill>
                  <a:srgbClr val="000000"/>
                </a:solidFill>
                <a:latin typeface="Times New Roman" pitchFamily="18" charset="0"/>
              </a:rPr>
              <a:t>Triaçilgliseroller (trigliseridler, nötral</a:t>
            </a:r>
            <a:br>
              <a:rPr lang="tr-TR" sz="2400">
                <a:solidFill>
                  <a:srgbClr val="000000"/>
                </a:solidFill>
                <a:latin typeface="Times New Roman" pitchFamily="18" charset="0"/>
              </a:rPr>
            </a:br>
            <a:r>
              <a:rPr lang="tr-TR" sz="2400">
                <a:solidFill>
                  <a:srgbClr val="000000"/>
                </a:solidFill>
                <a:latin typeface="Times New Roman" pitchFamily="18" charset="0"/>
              </a:rPr>
              <a:t>yağlar) metabolik enerjinin en verimli ve  konsantre depolanma tarzıdır. 1gram karbonhidrat ve protein 4 kcal’lik bir enerji sağlarken, 1 gram yağın</a:t>
            </a:r>
            <a:br>
              <a:rPr lang="tr-TR" sz="2400">
                <a:solidFill>
                  <a:srgbClr val="000000"/>
                </a:solidFill>
                <a:latin typeface="Times New Roman" pitchFamily="18" charset="0"/>
              </a:rPr>
            </a:br>
            <a:r>
              <a:rPr lang="tr-TR" sz="2400">
                <a:solidFill>
                  <a:srgbClr val="000000"/>
                </a:solidFill>
                <a:latin typeface="Times New Roman" pitchFamily="18" charset="0"/>
              </a:rPr>
              <a:t>oksidasyonu ile 9 kcal'lik enerji açığa çıkar. </a:t>
            </a:r>
          </a:p>
          <a:p>
            <a:pPr algn="just">
              <a:lnSpc>
                <a:spcPct val="210000"/>
              </a:lnSpc>
              <a:spcBef>
                <a:spcPct val="50000"/>
              </a:spcBef>
            </a:pPr>
            <a:endParaRPr lang="tr-TR" sz="2400">
              <a:latin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8" name="Text Box 4"/>
          <p:cNvSpPr txBox="1">
            <a:spLocks noChangeArrowheads="1"/>
          </p:cNvSpPr>
          <p:nvPr/>
        </p:nvSpPr>
        <p:spPr bwMode="auto">
          <a:xfrm>
            <a:off x="838200" y="914400"/>
            <a:ext cx="7129463" cy="4911725"/>
          </a:xfrm>
          <a:prstGeom prst="rect">
            <a:avLst/>
          </a:prstGeom>
          <a:noFill/>
          <a:ln w="9525">
            <a:noFill/>
            <a:miter lim="800000"/>
            <a:headEnd/>
            <a:tailEnd/>
          </a:ln>
          <a:effectLst/>
        </p:spPr>
        <p:txBody>
          <a:bodyPr>
            <a:spAutoFit/>
          </a:bodyPr>
          <a:lstStyle/>
          <a:p>
            <a:pPr algn="just">
              <a:lnSpc>
                <a:spcPct val="220000"/>
              </a:lnSpc>
              <a:spcBef>
                <a:spcPct val="50000"/>
              </a:spcBef>
            </a:pPr>
            <a:r>
              <a:rPr lang="tr-TR" sz="2400">
                <a:solidFill>
                  <a:srgbClr val="000000"/>
                </a:solidFill>
                <a:latin typeface="Times New Roman" pitchFamily="18" charset="0"/>
              </a:rPr>
              <a:t>Bu reseptörlerden yoksun kişilerin kanında yüksek kolesterol görülür. Yüksek dansiteli lipoproteinlerin (HDL) görevi ise, periferal dokulardan kolesterolü karaciğere taşımak ve diğer lipoprotein çeşitleriyle apolipoprotein alış verişi yoluyla onların fonksiyonlarını yönlendirmektir.</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1752600" y="1143000"/>
            <a:ext cx="5867400" cy="457200"/>
          </a:xfrm>
          <a:prstGeom prst="rect">
            <a:avLst/>
          </a:prstGeom>
          <a:noFill/>
          <a:ln w="9525">
            <a:noFill/>
            <a:miter lim="800000"/>
            <a:headEnd/>
            <a:tailEnd/>
          </a:ln>
          <a:effectLst/>
        </p:spPr>
        <p:txBody>
          <a:bodyPr>
            <a:spAutoFit/>
          </a:bodyPr>
          <a:lstStyle/>
          <a:p>
            <a:pPr lvl="2">
              <a:spcBef>
                <a:spcPts val="2450"/>
              </a:spcBef>
            </a:pPr>
            <a:r>
              <a:rPr lang="tr-TR" sz="2400" b="1">
                <a:solidFill>
                  <a:srgbClr val="000000"/>
                </a:solidFill>
                <a:latin typeface="Times New Roman" pitchFamily="18" charset="0"/>
              </a:rPr>
              <a:t>Tablo</a:t>
            </a:r>
            <a:r>
              <a:rPr lang="tr-TR" sz="2400">
                <a:solidFill>
                  <a:srgbClr val="000000"/>
                </a:solidFill>
                <a:latin typeface="Times New Roman" pitchFamily="18" charset="0"/>
              </a:rPr>
              <a:t>.Plazma lipoproteinleri.</a:t>
            </a:r>
            <a:endParaRPr lang="tr-TR" sz="2400">
              <a:latin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990600" y="1371600"/>
            <a:ext cx="7162800" cy="3560763"/>
          </a:xfrm>
          <a:prstGeom prst="rect">
            <a:avLst/>
          </a:prstGeom>
          <a:noFill/>
          <a:ln w="9525">
            <a:noFill/>
            <a:miter lim="800000"/>
            <a:headEnd/>
            <a:tailEnd/>
          </a:ln>
          <a:effectLst/>
        </p:spPr>
        <p:txBody>
          <a:bodyPr>
            <a:spAutoFit/>
          </a:bodyPr>
          <a:lstStyle/>
          <a:p>
            <a:pPr algn="just">
              <a:lnSpc>
                <a:spcPct val="190000"/>
              </a:lnSpc>
              <a:spcBef>
                <a:spcPct val="50000"/>
              </a:spcBef>
            </a:pPr>
            <a:r>
              <a:rPr lang="tr-TR" sz="2400">
                <a:solidFill>
                  <a:srgbClr val="000000"/>
                </a:solidFill>
                <a:latin typeface="Times New Roman" pitchFamily="18" charset="0"/>
              </a:rPr>
              <a:t>Herhangi bir andaki plazma lipid seviyeleri, lipid metabolizmasının ve diyet rezerv yağlarının kullanım dengesinin genel durumu hakkında bilgi verir. Tablo 11.2'de normal bir erişkin plazmasındaki başlıca lipidlerin açlık seviyeleri yaklaşık olarak sıralanmıştır.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3"/>
          <p:cNvSpPr txBox="1">
            <a:spLocks noChangeArrowheads="1"/>
          </p:cNvSpPr>
          <p:nvPr/>
        </p:nvSpPr>
        <p:spPr bwMode="auto">
          <a:xfrm>
            <a:off x="533400" y="685800"/>
            <a:ext cx="8153400" cy="563563"/>
          </a:xfrm>
          <a:prstGeom prst="rect">
            <a:avLst/>
          </a:prstGeom>
          <a:noFill/>
          <a:ln w="9525">
            <a:noFill/>
            <a:miter lim="800000"/>
            <a:headEnd/>
            <a:tailEnd/>
          </a:ln>
          <a:effectLst/>
        </p:spPr>
        <p:txBody>
          <a:bodyPr>
            <a:spAutoFit/>
          </a:bodyPr>
          <a:lstStyle/>
          <a:p>
            <a:pPr lvl="2">
              <a:lnSpc>
                <a:spcPct val="129000"/>
              </a:lnSpc>
              <a:spcBef>
                <a:spcPts val="1325"/>
              </a:spcBef>
            </a:pPr>
            <a:r>
              <a:rPr lang="tr-TR" sz="2400" b="1">
                <a:solidFill>
                  <a:srgbClr val="000000"/>
                </a:solidFill>
                <a:latin typeface="Times New Roman" pitchFamily="18" charset="0"/>
              </a:rPr>
              <a:t>Tablo </a:t>
            </a:r>
            <a:r>
              <a:rPr lang="tr-TR" sz="2400">
                <a:solidFill>
                  <a:srgbClr val="000000"/>
                </a:solidFill>
                <a:latin typeface="Times New Roman" pitchFamily="18" charset="0"/>
              </a:rPr>
              <a:t>Plazma açlık lipid seviyeleri (mg/100 mL plazma).</a:t>
            </a:r>
            <a:endParaRPr lang="tr-TR" sz="2400">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457200"/>
            <a:ext cx="8763000" cy="5187950"/>
          </a:xfrm>
          <a:prstGeom prst="rect">
            <a:avLst/>
          </a:prstGeom>
          <a:noFill/>
          <a:ln w="9525">
            <a:noFill/>
            <a:miter lim="800000"/>
            <a:headEnd/>
            <a:tailEnd/>
          </a:ln>
          <a:effectLst/>
        </p:spPr>
        <p:txBody>
          <a:bodyPr>
            <a:spAutoFit/>
          </a:bodyPr>
          <a:lstStyle/>
          <a:p>
            <a:pPr lvl="2" algn="just">
              <a:lnSpc>
                <a:spcPct val="279000"/>
              </a:lnSpc>
            </a:pPr>
            <a:r>
              <a:rPr lang="tr-TR" sz="2400">
                <a:solidFill>
                  <a:srgbClr val="000000"/>
                </a:solidFill>
                <a:latin typeface="Times New Roman" pitchFamily="18" charset="0"/>
              </a:rPr>
              <a:t>Çünkü yağlar, karbonhidratlar ve proteinlere nazaran daha indirgenmişlerdir, Bunun yanı sıra yağlar çok apolar olduklarından susuz depolanırlar. Fakat proteinler ye karbonhidratlar polar yapılarından dolayı hidratlanmış şekilde stok edilirler. </a:t>
            </a:r>
            <a:endParaRPr lang="tr-TR" sz="2400">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Text Box 2"/>
          <p:cNvSpPr txBox="1">
            <a:spLocks noChangeArrowheads="1"/>
          </p:cNvSpPr>
          <p:nvPr/>
        </p:nvSpPr>
        <p:spPr bwMode="auto">
          <a:xfrm>
            <a:off x="685800" y="762000"/>
            <a:ext cx="7467600" cy="4640263"/>
          </a:xfrm>
          <a:prstGeom prst="rect">
            <a:avLst/>
          </a:prstGeom>
          <a:noFill/>
          <a:ln w="9525">
            <a:noFill/>
            <a:miter lim="800000"/>
            <a:headEnd/>
            <a:tailEnd/>
          </a:ln>
          <a:effectLst/>
        </p:spPr>
        <p:txBody>
          <a:bodyPr>
            <a:spAutoFit/>
          </a:bodyPr>
          <a:lstStyle/>
          <a:p>
            <a:pPr lvl="2" algn="just">
              <a:lnSpc>
                <a:spcPct val="239000"/>
              </a:lnSpc>
            </a:pPr>
            <a:r>
              <a:rPr lang="tr-TR" sz="2400">
                <a:solidFill>
                  <a:srgbClr val="000000"/>
                </a:solidFill>
                <a:latin typeface="Times New Roman" pitchFamily="18" charset="0"/>
              </a:rPr>
              <a:t>Mesela, 1 gram glikojen 2  gram su bağlar.  Bunun  sonucu olarak bir  gram susuz yağ, hidratlanmış   1   gram   glikojenden   6   kat   daha   fazla   metabolik   enerji;depolayabilir.  </a:t>
            </a:r>
            <a:endParaRPr lang="tr-TR" sz="2400">
              <a:latin typeface="Times New Roman" pitchFamily="18" charset="0"/>
            </a:endParaRPr>
          </a:p>
          <a:p>
            <a:pPr algn="just">
              <a:lnSpc>
                <a:spcPct val="239000"/>
              </a:lnSpc>
              <a:spcBef>
                <a:spcPct val="50000"/>
              </a:spcBef>
            </a:pPr>
            <a:endParaRPr lang="tr-TR" sz="240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404813"/>
            <a:ext cx="8686800" cy="6380162"/>
          </a:xfrm>
          <a:prstGeom prst="rect">
            <a:avLst/>
          </a:prstGeom>
          <a:noFill/>
          <a:ln w="9525">
            <a:noFill/>
            <a:miter lim="800000"/>
            <a:headEnd/>
            <a:tailEnd/>
          </a:ln>
          <a:effectLst/>
        </p:spPr>
        <p:txBody>
          <a:bodyPr>
            <a:spAutoFit/>
          </a:bodyPr>
          <a:lstStyle/>
          <a:p>
            <a:pPr lvl="2" algn="just">
              <a:lnSpc>
                <a:spcPct val="169000"/>
              </a:lnSpc>
            </a:pPr>
            <a:r>
              <a:rPr lang="tr-TR" sz="2400">
                <a:solidFill>
                  <a:srgbClr val="000000"/>
                </a:solidFill>
                <a:latin typeface="Times New Roman" pitchFamily="18" charset="0"/>
              </a:rPr>
              <a:t>Bu  da  enerjinin  glikojen  yerine  triaçilgliseroller halinde</a:t>
            </a:r>
            <a:r>
              <a:rPr lang="tr-TR" sz="2400" baseline="-25000">
                <a:solidFill>
                  <a:srgbClr val="000000"/>
                </a:solidFill>
                <a:latin typeface="Times New Roman" pitchFamily="18" charset="0"/>
              </a:rPr>
              <a:t> </a:t>
            </a:r>
            <a:r>
              <a:rPr lang="tr-TR" sz="2400">
                <a:solidFill>
                  <a:srgbClr val="000000"/>
                </a:solidFill>
                <a:latin typeface="Times New Roman" pitchFamily="18" charset="0"/>
              </a:rPr>
              <a:t>stoklanmasını daha avantajlı kılmaktadır. 70 kg ağırlığında bir erişkinin metabolik enerji rezervlerinin yaklaşık 136.000 kcal'si trigliseridler, 25.000 kcal'si çoğunluğu kaslarda olmak üzere proteinler, 1600 kcal’si glikojen ve 60 kcal'si glukoz halindedir. Toplam vücut ağırlığının  yaklaşık 11 kg’ı triaçilgliseroldür. Eğer bu miktar enerji glikojen hailinde depolansaydı vücut ağırlığı 55 kg daha fazla olacaktı.</a:t>
            </a:r>
            <a:endParaRPr lang="tr-TR" sz="2400">
              <a:latin typeface="Times New Roman" pitchFamily="18" charset="0"/>
            </a:endParaRPr>
          </a:p>
          <a:p>
            <a:pPr>
              <a:lnSpc>
                <a:spcPct val="169000"/>
              </a:lnSpc>
              <a:spcBef>
                <a:spcPct val="50000"/>
              </a:spcBef>
            </a:pP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14400" y="838200"/>
            <a:ext cx="7391400" cy="5370513"/>
          </a:xfrm>
          <a:prstGeom prst="rect">
            <a:avLst/>
          </a:prstGeom>
          <a:noFill/>
          <a:ln w="9525">
            <a:noFill/>
            <a:miter lim="800000"/>
            <a:headEnd/>
            <a:tailEnd/>
          </a:ln>
          <a:effectLst/>
        </p:spPr>
        <p:txBody>
          <a:bodyPr>
            <a:spAutoFit/>
          </a:bodyPr>
          <a:lstStyle/>
          <a:p>
            <a:pPr algn="just">
              <a:lnSpc>
                <a:spcPct val="259000"/>
              </a:lnSpc>
              <a:spcBef>
                <a:spcPts val="2050"/>
              </a:spcBef>
            </a:pPr>
            <a:r>
              <a:rPr lang="tr-TR" sz="2400">
                <a:solidFill>
                  <a:srgbClr val="000000"/>
                </a:solidFill>
                <a:latin typeface="Times New Roman" pitchFamily="18" charset="0"/>
              </a:rPr>
              <a:t>Memelilerde triaçilgliserollerin depolandığı doku adipoz doku, yani yağ dokusudur. Bu doku hücrelerinin büyük bölümünü trigliserit kütleleri oluşturmaktadır. Bu hücreler triaçilgliserollerin sentez, depolanma ve mobilizasyonu için özelleşmiştir.</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685800" y="2209800"/>
            <a:ext cx="7239000" cy="1738313"/>
          </a:xfrm>
          <a:prstGeom prst="rect">
            <a:avLst/>
          </a:prstGeom>
          <a:noFill/>
          <a:ln w="9525">
            <a:noFill/>
            <a:miter lim="800000"/>
            <a:headEnd/>
            <a:tailEnd/>
          </a:ln>
          <a:effectLst/>
        </p:spPr>
        <p:txBody>
          <a:bodyPr>
            <a:spAutoFit/>
          </a:bodyPr>
          <a:lstStyle/>
          <a:p>
            <a:pPr lvl="2" algn="ctr">
              <a:spcBef>
                <a:spcPts val="1900"/>
              </a:spcBef>
            </a:pPr>
            <a:r>
              <a:rPr lang="tr-TR" b="1">
                <a:solidFill>
                  <a:srgbClr val="000000"/>
                </a:solidFill>
                <a:latin typeface="Times New Roman" pitchFamily="18" charset="0"/>
              </a:rPr>
              <a:t>YAĞLARIN SİNDİRİMİ VE TAŞINMASI</a:t>
            </a:r>
            <a:endParaRPr lang="tr-TR" sz="2400">
              <a:latin typeface="Times New Roman" pitchFamily="18" charset="0"/>
            </a:endParaRPr>
          </a:p>
          <a:p>
            <a:pPr>
              <a:spcBef>
                <a:spcPct val="50000"/>
              </a:spcBef>
            </a:pPr>
            <a:endParaRPr lang="tr-TR" sz="2400">
              <a:latin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1357</Words>
  <Application>Microsoft Office PowerPoint</Application>
  <PresentationFormat>Ekran Gösterisi (4:3)</PresentationFormat>
  <Paragraphs>41</Paragraphs>
  <Slides>43</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43</vt:i4>
      </vt:variant>
    </vt:vector>
  </HeadingPairs>
  <TitlesOfParts>
    <vt:vector size="45" baseType="lpstr">
      <vt:lpstr>Ofis Teması</vt:lpstr>
      <vt:lpstr>Microsoft Document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pinar</dc:creator>
  <cp:lastModifiedBy>pinar</cp:lastModifiedBy>
  <cp:revision>1</cp:revision>
  <dcterms:created xsi:type="dcterms:W3CDTF">2018-10-16T09:03:26Z</dcterms:created>
  <dcterms:modified xsi:type="dcterms:W3CDTF">2018-10-16T09:03:44Z</dcterms:modified>
</cp:coreProperties>
</file>