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44" r:id="rId4"/>
    <p:sldId id="260" r:id="rId5"/>
    <p:sldId id="338" r:id="rId6"/>
    <p:sldId id="340" r:id="rId7"/>
    <p:sldId id="341" r:id="rId8"/>
    <p:sldId id="358" r:id="rId9"/>
    <p:sldId id="359" r:id="rId10"/>
    <p:sldId id="347" r:id="rId11"/>
    <p:sldId id="348" r:id="rId12"/>
    <p:sldId id="349" r:id="rId13"/>
    <p:sldId id="350" r:id="rId14"/>
    <p:sldId id="351" r:id="rId15"/>
    <p:sldId id="352" r:id="rId16"/>
    <p:sldId id="354" r:id="rId17"/>
    <p:sldId id="355" r:id="rId18"/>
    <p:sldId id="360" r:id="rId19"/>
    <p:sldId id="361" r:id="rId20"/>
    <p:sldId id="362" r:id="rId21"/>
    <p:sldId id="363" r:id="rId22"/>
    <p:sldId id="342" r:id="rId23"/>
    <p:sldId id="356" r:id="rId24"/>
    <p:sldId id="357" r:id="rId25"/>
    <p:sldId id="305" r:id="rId26"/>
    <p:sldId id="364" r:id="rId27"/>
    <p:sldId id="369" r:id="rId28"/>
    <p:sldId id="370" r:id="rId29"/>
    <p:sldId id="371" r:id="rId30"/>
    <p:sldId id="365" r:id="rId31"/>
    <p:sldId id="372" r:id="rId32"/>
    <p:sldId id="373" r:id="rId33"/>
    <p:sldId id="374" r:id="rId34"/>
    <p:sldId id="3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75FBA-7DC0-4341-8835-98A31B4FC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652294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/>
              <a:t>MODUL 7</a:t>
            </a:r>
            <a:br>
              <a:rPr lang="en-US" dirty="0"/>
            </a:b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Ayrılması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Etiketleme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b="1" dirty="0" err="1">
                <a:latin typeface="+mj-lt"/>
                <a:ea typeface="+mj-ea"/>
                <a:cs typeface="+mj-cs"/>
              </a:rPr>
              <a:t>I.Numunelerin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Ayrılması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ve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Etiketleme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+mj-lt"/>
                <a:ea typeface="+mj-ea"/>
                <a:cs typeface="+mj-cs"/>
              </a:rPr>
              <a:t>II. </a:t>
            </a:r>
            <a:r>
              <a:rPr lang="en-US" b="1" dirty="0" err="1">
                <a:latin typeface="+mj-lt"/>
                <a:ea typeface="+mj-ea"/>
                <a:cs typeface="+mj-cs"/>
              </a:rPr>
              <a:t>Genel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Etiketleme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latin typeface="+mj-lt"/>
                <a:ea typeface="+mj-ea"/>
                <a:cs typeface="+mj-cs"/>
              </a:rPr>
              <a:t>kuralları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Prof. Dr. Yasemin G. </a:t>
            </a:r>
            <a:r>
              <a:rPr lang="en-US" dirty="0" err="1">
                <a:latin typeface="+mj-lt"/>
                <a:ea typeface="+mj-ea"/>
                <a:cs typeface="+mj-cs"/>
              </a:rPr>
              <a:t>İŞGÖRAnkara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err="1">
                <a:latin typeface="+mj-lt"/>
                <a:ea typeface="+mj-ea"/>
                <a:cs typeface="+mj-cs"/>
              </a:rPr>
              <a:t>Tıp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Fakültesi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4"/>
          </p:nvPr>
        </p:nvSpPr>
        <p:spPr>
          <a:xfrm>
            <a:off x="401096" y="504828"/>
            <a:ext cx="11486104" cy="57412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Kırmızı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Tüpler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Biyokimya</a:t>
            </a:r>
            <a:r>
              <a:rPr lang="en-US" dirty="0"/>
              <a:t> </a:t>
            </a:r>
            <a:r>
              <a:rPr lang="en-US" dirty="0" err="1"/>
              <a:t>laboratuarlarında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almakta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Bu </a:t>
            </a:r>
            <a:r>
              <a:rPr lang="en-US" dirty="0" err="1"/>
              <a:t>tüpler</a:t>
            </a:r>
            <a:r>
              <a:rPr lang="en-US" dirty="0"/>
              <a:t> </a:t>
            </a:r>
            <a:r>
              <a:rPr lang="en-US" dirty="0" err="1"/>
              <a:t>plazmanin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, net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ayrışması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/>
              <a:t>. </a:t>
            </a:r>
            <a:endParaRPr lang="tr-TR" dirty="0"/>
          </a:p>
          <a:p>
            <a:r>
              <a:rPr lang="en-US" b="1" dirty="0" err="1"/>
              <a:t>Mor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EDTA’lı</a:t>
            </a:r>
            <a:r>
              <a:rPr lang="en-US" b="1" dirty="0"/>
              <a:t> </a:t>
            </a:r>
            <a:r>
              <a:rPr lang="en-US" b="1" dirty="0" err="1"/>
              <a:t>Tüpler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Hastanın</a:t>
            </a:r>
            <a:r>
              <a:rPr lang="en-US" dirty="0"/>
              <a:t> tam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sayımı</a:t>
            </a:r>
            <a:r>
              <a:rPr lang="en-US" dirty="0"/>
              <a:t> </a:t>
            </a:r>
            <a:r>
              <a:rPr lang="en-US" dirty="0" err="1"/>
              <a:t>sonuçlarının</a:t>
            </a:r>
            <a:r>
              <a:rPr lang="en-US" dirty="0"/>
              <a:t> </a:t>
            </a:r>
            <a:r>
              <a:rPr lang="en-US" dirty="0" err="1"/>
              <a:t>kontrolünde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 </a:t>
            </a:r>
            <a:endParaRPr lang="tr-TR" dirty="0"/>
          </a:p>
          <a:p>
            <a:r>
              <a:rPr lang="en-US" b="1" dirty="0" err="1"/>
              <a:t>Mavi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Koagulasyon</a:t>
            </a:r>
            <a:r>
              <a:rPr lang="en-US" b="1" dirty="0"/>
              <a:t> </a:t>
            </a:r>
            <a:r>
              <a:rPr lang="en-US" b="1" dirty="0" err="1"/>
              <a:t>Tüpleri</a:t>
            </a:r>
            <a:r>
              <a:rPr lang="en-US" b="1" dirty="0"/>
              <a:t> :</a:t>
            </a:r>
            <a:r>
              <a:rPr lang="en-US" dirty="0"/>
              <a:t>Kanın </a:t>
            </a:r>
            <a:r>
              <a:rPr lang="en-US" dirty="0" err="1"/>
              <a:t>pıhtılaşmasını</a:t>
            </a:r>
            <a:r>
              <a:rPr lang="en-US" dirty="0"/>
              <a:t> </a:t>
            </a:r>
            <a:r>
              <a:rPr lang="en-US" dirty="0" err="1"/>
              <a:t>ölçmede</a:t>
            </a:r>
            <a:r>
              <a:rPr lang="en-US" dirty="0"/>
              <a:t> </a:t>
            </a:r>
            <a:r>
              <a:rPr lang="en-US" dirty="0" err="1"/>
              <a:t>kullanılmaktadır</a:t>
            </a:r>
            <a:r>
              <a:rPr lang="en-US" dirty="0"/>
              <a:t>.</a:t>
            </a:r>
            <a:endParaRPr lang="tr-TR" dirty="0"/>
          </a:p>
          <a:p>
            <a:r>
              <a:rPr lang="en-US" b="1" dirty="0" err="1"/>
              <a:t>Gri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Glikoz</a:t>
            </a:r>
            <a:r>
              <a:rPr lang="en-US" b="1" dirty="0"/>
              <a:t> </a:t>
            </a:r>
            <a:r>
              <a:rPr lang="en-US" b="1" dirty="0" err="1"/>
              <a:t>Tüpleri</a:t>
            </a:r>
            <a:r>
              <a:rPr lang="en-US" b="1" dirty="0"/>
              <a:t> :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uygundur</a:t>
            </a:r>
            <a:r>
              <a:rPr lang="en-US" dirty="0"/>
              <a:t>. </a:t>
            </a:r>
            <a:endParaRPr lang="tr-TR" dirty="0"/>
          </a:p>
          <a:p>
            <a:r>
              <a:rPr lang="en-US" b="1" dirty="0" err="1"/>
              <a:t>Siyah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Vakumlu</a:t>
            </a:r>
            <a:r>
              <a:rPr lang="en-US" b="1" dirty="0"/>
              <a:t> </a:t>
            </a:r>
            <a:r>
              <a:rPr lang="en-US" b="1" dirty="0" err="1"/>
              <a:t>Sedimantasyon</a:t>
            </a:r>
            <a:r>
              <a:rPr lang="en-US" b="1" dirty="0"/>
              <a:t> </a:t>
            </a:r>
            <a:r>
              <a:rPr lang="en-US" b="1" dirty="0" err="1"/>
              <a:t>Tüpleri</a:t>
            </a:r>
            <a:r>
              <a:rPr lang="en-US" b="1" dirty="0"/>
              <a:t>: </a:t>
            </a:r>
            <a:r>
              <a:rPr lang="en-US" dirty="0"/>
              <a:t>Kanın </a:t>
            </a:r>
            <a:r>
              <a:rPr lang="en-US" dirty="0" err="1"/>
              <a:t>sedimantasyon</a:t>
            </a:r>
            <a:r>
              <a:rPr lang="en-US" dirty="0"/>
              <a:t> </a:t>
            </a:r>
            <a:r>
              <a:rPr lang="en-US" dirty="0" err="1"/>
              <a:t>hızını</a:t>
            </a:r>
            <a:r>
              <a:rPr lang="en-US" dirty="0"/>
              <a:t> </a:t>
            </a:r>
            <a:r>
              <a:rPr lang="en-US" dirty="0" err="1"/>
              <a:t>tayin</a:t>
            </a:r>
            <a:r>
              <a:rPr lang="en-US" dirty="0"/>
              <a:t> </a:t>
            </a:r>
            <a:r>
              <a:rPr lang="en-US" dirty="0" err="1"/>
              <a:t>etmede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 </a:t>
            </a:r>
            <a:endParaRPr lang="tr-TR" dirty="0"/>
          </a:p>
          <a:p>
            <a:r>
              <a:rPr lang="en-US" b="1" dirty="0" err="1"/>
              <a:t>Lacivert</a:t>
            </a:r>
            <a:r>
              <a:rPr lang="en-US" b="1" dirty="0"/>
              <a:t> </a:t>
            </a:r>
            <a:r>
              <a:rPr lang="en-US" b="1" dirty="0" err="1"/>
              <a:t>Kapaklı</a:t>
            </a:r>
            <a:r>
              <a:rPr lang="en-US" b="1" dirty="0"/>
              <a:t> Trace Element </a:t>
            </a:r>
            <a:r>
              <a:rPr lang="en-US" b="1" dirty="0" err="1"/>
              <a:t>Tüpleri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bakır</a:t>
            </a:r>
            <a:r>
              <a:rPr lang="en-US" dirty="0"/>
              <a:t>, </a:t>
            </a:r>
            <a:r>
              <a:rPr lang="en-US" dirty="0" err="1"/>
              <a:t>çinko</a:t>
            </a:r>
            <a:r>
              <a:rPr lang="en-US" dirty="0"/>
              <a:t>, </a:t>
            </a:r>
            <a:r>
              <a:rPr lang="en-US" dirty="0" err="1"/>
              <a:t>kurşun</a:t>
            </a:r>
            <a:r>
              <a:rPr lang="en-US" dirty="0"/>
              <a:t> vb. </a:t>
            </a:r>
            <a:r>
              <a:rPr lang="en-US" dirty="0" err="1"/>
              <a:t>elementlerin</a:t>
            </a:r>
            <a:r>
              <a:rPr lang="en-US" dirty="0"/>
              <a:t> test </a:t>
            </a:r>
            <a:r>
              <a:rPr lang="en-US" dirty="0" err="1"/>
              <a:t>edilmesinde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  <a:p>
            <a:r>
              <a:rPr lang="en-US" b="1" dirty="0"/>
              <a:t>Sarı </a:t>
            </a:r>
            <a:r>
              <a:rPr lang="en-US" b="1" dirty="0" err="1"/>
              <a:t>kapaklı</a:t>
            </a:r>
            <a:r>
              <a:rPr lang="en-US" b="1" dirty="0"/>
              <a:t> </a:t>
            </a:r>
            <a:r>
              <a:rPr lang="en-US" b="1" dirty="0" err="1"/>
              <a:t>Jelli</a:t>
            </a:r>
            <a:r>
              <a:rPr lang="en-US" b="1" dirty="0"/>
              <a:t> </a:t>
            </a:r>
            <a:r>
              <a:rPr lang="en-US" b="1" dirty="0" err="1"/>
              <a:t>Tüpler</a:t>
            </a:r>
            <a:r>
              <a:rPr lang="en-US" b="1" dirty="0"/>
              <a:t> :</a:t>
            </a:r>
            <a:r>
              <a:rPr lang="en-US" dirty="0" err="1"/>
              <a:t>Biyokimya</a:t>
            </a:r>
            <a:r>
              <a:rPr lang="en-US" dirty="0"/>
              <a:t> </a:t>
            </a:r>
            <a:r>
              <a:rPr lang="en-US" dirty="0" err="1"/>
              <a:t>laboratuarlarinda</a:t>
            </a:r>
            <a:r>
              <a:rPr lang="en-US" dirty="0"/>
              <a:t> </a:t>
            </a:r>
            <a:r>
              <a:rPr lang="en-US" dirty="0" err="1"/>
              <a:t>yapilan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kani</a:t>
            </a:r>
            <a:r>
              <a:rPr lang="en-US" dirty="0"/>
              <a:t> </a:t>
            </a:r>
            <a:r>
              <a:rPr lang="en-US" dirty="0" err="1"/>
              <a:t>almakta</a:t>
            </a:r>
            <a:r>
              <a:rPr lang="en-US" dirty="0"/>
              <a:t> </a:t>
            </a:r>
            <a:r>
              <a:rPr lang="en-US" dirty="0" err="1"/>
              <a:t>kullanilir.Bu</a:t>
            </a:r>
            <a:r>
              <a:rPr lang="en-US" dirty="0"/>
              <a:t> </a:t>
            </a:r>
            <a:r>
              <a:rPr lang="en-US" dirty="0" err="1"/>
              <a:t>tüpler</a:t>
            </a:r>
            <a:r>
              <a:rPr lang="en-US" dirty="0"/>
              <a:t> serum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plazmanin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, net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sekilde</a:t>
            </a:r>
            <a:r>
              <a:rPr lang="en-US" dirty="0"/>
              <a:t> </a:t>
            </a:r>
            <a:r>
              <a:rPr lang="en-US" dirty="0" err="1"/>
              <a:t>ayrışması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74428-270F-406E-9829-F4C12D00691D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24005" y="3688163"/>
            <a:ext cx="11041164" cy="26704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dirty="0" err="1"/>
              <a:t>Numunenin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antikoagülantın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karışımının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tüpü</a:t>
            </a:r>
            <a:r>
              <a:rPr lang="en-US" dirty="0"/>
              <a:t> </a:t>
            </a:r>
            <a:r>
              <a:rPr lang="en-US" dirty="0" err="1"/>
              <a:t>şiddetle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sakin</a:t>
            </a:r>
            <a:r>
              <a:rPr lang="en-US" dirty="0"/>
              <a:t> </a:t>
            </a:r>
            <a:r>
              <a:rPr lang="en-US" dirty="0" err="1"/>
              <a:t>hareketle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aşağı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yukarı</a:t>
            </a:r>
            <a:r>
              <a:rPr lang="en-US" dirty="0"/>
              <a:t> </a:t>
            </a:r>
            <a:r>
              <a:rPr lang="en-US" dirty="0" err="1"/>
              <a:t>çevirme</a:t>
            </a:r>
            <a:r>
              <a:rPr lang="en-US" dirty="0"/>
              <a:t> </a:t>
            </a:r>
            <a:r>
              <a:rPr lang="en-US" dirty="0" err="1"/>
              <a:t>işlemidir</a:t>
            </a:r>
            <a:r>
              <a:rPr lang="en-US" dirty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err="1"/>
              <a:t>Tüplerde</a:t>
            </a:r>
            <a:r>
              <a:rPr lang="en-US" dirty="0"/>
              <a:t> </a:t>
            </a:r>
            <a:r>
              <a:rPr lang="en-US" dirty="0" err="1"/>
              <a:t>koagülant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2-3 </a:t>
            </a:r>
            <a:r>
              <a:rPr lang="en-US" dirty="0" err="1"/>
              <a:t>çevrim</a:t>
            </a:r>
            <a:r>
              <a:rPr lang="en-US" dirty="0"/>
              <a:t> </a:t>
            </a:r>
            <a:r>
              <a:rPr lang="en-US" dirty="0" err="1"/>
              <a:t>yeterlidir</a:t>
            </a:r>
            <a:r>
              <a:rPr lang="en-US" dirty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err="1"/>
              <a:t>Koagülant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4-5 </a:t>
            </a:r>
            <a:r>
              <a:rPr lang="en-US" dirty="0" err="1"/>
              <a:t>çevrim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D1BB7-C6D2-4D72-9A96-E40FFB05BE7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3522" y="241001"/>
            <a:ext cx="11274866" cy="673399"/>
          </a:xfrm>
        </p:spPr>
        <p:txBody>
          <a:bodyPr/>
          <a:lstStyle/>
          <a:p>
            <a:pPr algn="ctr"/>
            <a:r>
              <a:rPr lang="en-US" dirty="0"/>
              <a:t>Bir tur </a:t>
            </a:r>
            <a:r>
              <a:rPr lang="en-US" dirty="0" err="1"/>
              <a:t>tüp</a:t>
            </a:r>
            <a:r>
              <a:rPr lang="en-US" dirty="0"/>
              <a:t> </a:t>
            </a:r>
            <a:r>
              <a:rPr lang="en-US" dirty="0" err="1"/>
              <a:t>çevirme</a:t>
            </a:r>
            <a:r>
              <a:rPr lang="en-US" dirty="0"/>
              <a:t> (</a:t>
            </a:r>
            <a:r>
              <a:rPr lang="en-US" dirty="0" err="1"/>
              <a:t>karıştırmak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çevrim</a:t>
            </a:r>
            <a:r>
              <a:rPr lang="en-US" dirty="0"/>
              <a:t>) </a:t>
            </a:r>
            <a:r>
              <a:rPr lang="en-US" dirty="0" err="1"/>
              <a:t>işlemi</a:t>
            </a:r>
            <a:r>
              <a:rPr lang="en-US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21B325-87D8-4077-960C-CBEC415E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81" y="1210629"/>
            <a:ext cx="2216445" cy="22916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B7E885-9E85-46A4-842C-72CC35CEF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78"/>
          <a:stretch/>
        </p:blipFill>
        <p:spPr>
          <a:xfrm>
            <a:off x="5840435" y="1210629"/>
            <a:ext cx="2216444" cy="229167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046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5FC477C-FB0A-4F7E-B3AA-C6D4A695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07" y="920832"/>
            <a:ext cx="4198995" cy="3713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86087-067C-4230-A2D9-0835A8DE9C9D}"/>
              </a:ext>
            </a:extLst>
          </p:cNvPr>
          <p:cNvSpPr txBox="1"/>
          <p:nvPr/>
        </p:nvSpPr>
        <p:spPr>
          <a:xfrm>
            <a:off x="171371" y="4981252"/>
            <a:ext cx="220617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Analiz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için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hazırlanmış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numune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etiketlerini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köşesinden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tutarak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çıkarın</a:t>
            </a:r>
            <a:endParaRPr lang="en-US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48332-5600-43BA-A7B6-FE6CE76D897E}"/>
              </a:ext>
            </a:extLst>
          </p:cNvPr>
          <p:cNvSpPr txBox="1"/>
          <p:nvPr/>
        </p:nvSpPr>
        <p:spPr>
          <a:xfrm>
            <a:off x="2377542" y="4981252"/>
            <a:ext cx="429150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Tüpün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üzerinde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yer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alan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renk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kodu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çizgilerini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dışarıda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bırakacak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barkod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altta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kalacak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şekilde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kenarından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etiketi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yapıştırın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11EE8-B218-44E6-AD92-B9F34934B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5" t="13983" r="72088" b="8180"/>
          <a:stretch/>
        </p:blipFill>
        <p:spPr>
          <a:xfrm>
            <a:off x="799408" y="1303789"/>
            <a:ext cx="880535" cy="2827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70446F-88D1-495E-ACF9-1233D7E2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822" y="920832"/>
            <a:ext cx="3618173" cy="3705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E19E1A-97E0-499A-9EED-EC46F06D97FC}"/>
              </a:ext>
            </a:extLst>
          </p:cNvPr>
          <p:cNvSpPr txBox="1"/>
          <p:nvPr/>
        </p:nvSpPr>
        <p:spPr>
          <a:xfrm>
            <a:off x="6939982" y="4981251"/>
            <a:ext cx="488088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Renk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kodlu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tüpün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üzerinde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yer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alan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renk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kodu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çizgilerini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dışarıda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bırakacak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şekilde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barkod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en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altta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kalacak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şekilde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kenarından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tüpe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etiketi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Bahnschrift SemiLight" panose="020B0502040204020203" pitchFamily="34" charset="0"/>
              </a:rPr>
              <a:t>yapıştırın</a:t>
            </a:r>
            <a:r>
              <a:rPr lang="en-US" dirty="0">
                <a:solidFill>
                  <a:srgbClr val="002060"/>
                </a:solidFill>
                <a:latin typeface="Bahnschrift SemiLight" panose="020B0502040204020203" pitchFamily="34" charset="0"/>
              </a:rPr>
              <a:t>.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ACDDEF-53C0-4769-8308-2521C7ECABAA}"/>
              </a:ext>
            </a:extLst>
          </p:cNvPr>
          <p:cNvSpPr/>
          <p:nvPr/>
        </p:nvSpPr>
        <p:spPr>
          <a:xfrm>
            <a:off x="1921467" y="2717345"/>
            <a:ext cx="537029" cy="404566"/>
          </a:xfrm>
          <a:prstGeom prst="rightArrow">
            <a:avLst/>
          </a:prstGeom>
          <a:solidFill>
            <a:srgbClr val="006BC3"/>
          </a:solidFill>
          <a:ln>
            <a:solidFill>
              <a:srgbClr val="0C1E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7E3E33-E738-4760-8C4C-F85163E3237D}"/>
              </a:ext>
            </a:extLst>
          </p:cNvPr>
          <p:cNvSpPr/>
          <p:nvPr/>
        </p:nvSpPr>
        <p:spPr>
          <a:xfrm>
            <a:off x="4144038" y="2717345"/>
            <a:ext cx="537029" cy="404566"/>
          </a:xfrm>
          <a:prstGeom prst="rightArrow">
            <a:avLst/>
          </a:prstGeom>
          <a:solidFill>
            <a:srgbClr val="006BC3"/>
          </a:solidFill>
          <a:ln>
            <a:solidFill>
              <a:srgbClr val="0C1E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79AFAE-4BC8-436F-BF5F-03BC273B4E52}"/>
              </a:ext>
            </a:extLst>
          </p:cNvPr>
          <p:cNvSpPr/>
          <p:nvPr/>
        </p:nvSpPr>
        <p:spPr>
          <a:xfrm>
            <a:off x="6293693" y="2717345"/>
            <a:ext cx="537029" cy="404566"/>
          </a:xfrm>
          <a:prstGeom prst="rightArrow">
            <a:avLst/>
          </a:prstGeom>
          <a:solidFill>
            <a:srgbClr val="006BC3"/>
          </a:solidFill>
          <a:ln>
            <a:solidFill>
              <a:srgbClr val="0C1E6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966BD-3F41-455E-98B0-5C0A21AB1397}"/>
              </a:ext>
            </a:extLst>
          </p:cNvPr>
          <p:cNvSpPr txBox="1"/>
          <p:nvPr/>
        </p:nvSpPr>
        <p:spPr>
          <a:xfrm>
            <a:off x="6833455" y="2524405"/>
            <a:ext cx="2072734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006BC3"/>
                </a:solidFill>
              </a:rPr>
              <a:t>Renk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kodu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alanları</a:t>
            </a:r>
            <a:endParaRPr lang="en-US" sz="1600" dirty="0">
              <a:solidFill>
                <a:srgbClr val="006BC3"/>
              </a:solidFill>
            </a:endParaRPr>
          </a:p>
          <a:p>
            <a:pPr algn="ctr"/>
            <a:r>
              <a:rPr lang="en-US" sz="1600" dirty="0" err="1">
                <a:solidFill>
                  <a:srgbClr val="006BC3"/>
                </a:solidFill>
              </a:rPr>
              <a:t>görünür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olmalı</a:t>
            </a:r>
            <a:endParaRPr lang="en-US" sz="1600" dirty="0">
              <a:solidFill>
                <a:srgbClr val="006BC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9584C8-2365-4EEA-B2B8-4F21E03B5FB7}"/>
              </a:ext>
            </a:extLst>
          </p:cNvPr>
          <p:cNvSpPr txBox="1"/>
          <p:nvPr/>
        </p:nvSpPr>
        <p:spPr>
          <a:xfrm>
            <a:off x="6833455" y="3225085"/>
            <a:ext cx="2072734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>
                <a:solidFill>
                  <a:srgbClr val="006BC3"/>
                </a:solidFill>
              </a:rPr>
              <a:t>Hasta </a:t>
            </a:r>
            <a:r>
              <a:rPr lang="en-US" sz="1600" dirty="0" err="1">
                <a:solidFill>
                  <a:srgbClr val="006BC3"/>
                </a:solidFill>
              </a:rPr>
              <a:t>bilgisi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okunabilir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olmalı</a:t>
            </a:r>
            <a:endParaRPr lang="en-US" sz="1600" dirty="0">
              <a:solidFill>
                <a:srgbClr val="006BC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86B9C-7AAD-4EED-B7F1-6ECA48504068}"/>
              </a:ext>
            </a:extLst>
          </p:cNvPr>
          <p:cNvSpPr txBox="1"/>
          <p:nvPr/>
        </p:nvSpPr>
        <p:spPr>
          <a:xfrm>
            <a:off x="6833455" y="3909612"/>
            <a:ext cx="2072734" cy="6469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err="1">
                <a:solidFill>
                  <a:srgbClr val="006BC3"/>
                </a:solidFill>
              </a:rPr>
              <a:t>Barkod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alanı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düzgün</a:t>
            </a:r>
            <a:r>
              <a:rPr lang="en-US" sz="1600" dirty="0">
                <a:solidFill>
                  <a:srgbClr val="006BC3"/>
                </a:solidFill>
              </a:rPr>
              <a:t> </a:t>
            </a:r>
            <a:r>
              <a:rPr lang="en-US" sz="1600" dirty="0" err="1">
                <a:solidFill>
                  <a:srgbClr val="006BC3"/>
                </a:solidFill>
              </a:rPr>
              <a:t>olmalı</a:t>
            </a:r>
            <a:endParaRPr lang="en-US" sz="1600" dirty="0">
              <a:solidFill>
                <a:srgbClr val="006BC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E6A53E-23D4-441C-97B8-9BBCFB03C0C3}"/>
              </a:ext>
            </a:extLst>
          </p:cNvPr>
          <p:cNvSpPr/>
          <p:nvPr/>
        </p:nvSpPr>
        <p:spPr>
          <a:xfrm>
            <a:off x="8024935" y="1586518"/>
            <a:ext cx="633046" cy="520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3E82F-0208-406D-B03D-F613E4FCA91A}"/>
              </a:ext>
            </a:extLst>
          </p:cNvPr>
          <p:cNvSpPr txBox="1"/>
          <p:nvPr/>
        </p:nvSpPr>
        <p:spPr>
          <a:xfrm>
            <a:off x="7417044" y="1520131"/>
            <a:ext cx="1255005" cy="7150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 err="1">
                <a:solidFill>
                  <a:srgbClr val="006BC3"/>
                </a:solidFill>
              </a:rPr>
              <a:t>Boşluk</a:t>
            </a:r>
            <a:r>
              <a:rPr lang="en-US" dirty="0">
                <a:solidFill>
                  <a:srgbClr val="006BC3"/>
                </a:solidFill>
              </a:rPr>
              <a:t> </a:t>
            </a:r>
            <a:r>
              <a:rPr lang="en-US" dirty="0" err="1">
                <a:solidFill>
                  <a:srgbClr val="006BC3"/>
                </a:solidFill>
              </a:rPr>
              <a:t>korunmalı</a:t>
            </a:r>
            <a:endParaRPr lang="en-US" dirty="0">
              <a:solidFill>
                <a:srgbClr val="006BC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1691F-C5E8-4618-BBCF-EC471EC232C8}"/>
              </a:ext>
            </a:extLst>
          </p:cNvPr>
          <p:cNvSpPr txBox="1"/>
          <p:nvPr/>
        </p:nvSpPr>
        <p:spPr>
          <a:xfrm>
            <a:off x="10565862" y="2968678"/>
            <a:ext cx="1255005" cy="10215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US" dirty="0" err="1">
                <a:solidFill>
                  <a:srgbClr val="006BC3"/>
                </a:solidFill>
              </a:rPr>
              <a:t>Orjinal</a:t>
            </a:r>
            <a:r>
              <a:rPr lang="en-US" dirty="0">
                <a:solidFill>
                  <a:srgbClr val="006BC3"/>
                </a:solidFill>
              </a:rPr>
              <a:t> </a:t>
            </a:r>
            <a:r>
              <a:rPr lang="en-US" dirty="0" err="1">
                <a:solidFill>
                  <a:srgbClr val="006BC3"/>
                </a:solidFill>
              </a:rPr>
              <a:t>ara</a:t>
            </a:r>
            <a:r>
              <a:rPr lang="en-US" dirty="0">
                <a:solidFill>
                  <a:srgbClr val="006BC3"/>
                </a:solidFill>
              </a:rPr>
              <a:t> </a:t>
            </a:r>
            <a:r>
              <a:rPr lang="en-US" dirty="0" err="1">
                <a:solidFill>
                  <a:srgbClr val="006BC3"/>
                </a:solidFill>
              </a:rPr>
              <a:t>boşluk</a:t>
            </a:r>
            <a:r>
              <a:rPr lang="en-US" dirty="0">
                <a:solidFill>
                  <a:srgbClr val="006BC3"/>
                </a:solidFill>
              </a:rPr>
              <a:t> </a:t>
            </a:r>
            <a:r>
              <a:rPr lang="en-US" dirty="0" err="1">
                <a:solidFill>
                  <a:srgbClr val="006BC3"/>
                </a:solidFill>
              </a:rPr>
              <a:t>korunmalı</a:t>
            </a:r>
            <a:endParaRPr lang="en-US" dirty="0">
              <a:solidFill>
                <a:srgbClr val="006BC3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2A4B234-A925-4BF0-836E-129F7AB2A84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836828" y="285098"/>
            <a:ext cx="9614878" cy="49963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Numune</a:t>
            </a:r>
            <a:r>
              <a:rPr lang="en-US" dirty="0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Tüplerinde</a:t>
            </a:r>
            <a:r>
              <a:rPr lang="en-US" dirty="0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Doğru</a:t>
            </a:r>
            <a:r>
              <a:rPr lang="en-US" dirty="0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Etiketleme</a:t>
            </a:r>
            <a:r>
              <a:rPr lang="en-US" dirty="0">
                <a:solidFill>
                  <a:srgbClr val="C00000"/>
                </a:solidFill>
                <a:latin typeface="Bahnschrift SemiLight" panose="020B05020402040202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7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407D25-B5F1-43A5-B72D-047FFC22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60" y="1050167"/>
            <a:ext cx="7901382" cy="54934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31E2EA-F0E2-46E8-AD90-4FEFC36B7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78"/>
          <a:stretch/>
        </p:blipFill>
        <p:spPr>
          <a:xfrm>
            <a:off x="290658" y="351692"/>
            <a:ext cx="4337613" cy="2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55589C-38D7-4133-BFC6-B089EAE6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1779430"/>
            <a:ext cx="5697115" cy="32005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AE584F-36E9-4B78-A1F2-A461E0D5DCC8}"/>
              </a:ext>
            </a:extLst>
          </p:cNvPr>
          <p:cNvSpPr txBox="1">
            <a:spLocks/>
          </p:cNvSpPr>
          <p:nvPr/>
        </p:nvSpPr>
        <p:spPr>
          <a:xfrm>
            <a:off x="1133709" y="460164"/>
            <a:ext cx="10127782" cy="42539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solidFill>
                  <a:srgbClr val="C00000"/>
                </a:solidFill>
              </a:rPr>
              <a:t>Hızlı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doğru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işlem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için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tüplerin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DOĞRU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etiketleme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işlemi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E31C4-D1E4-4172-A264-90959AAB6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"/>
          <a:stretch/>
        </p:blipFill>
        <p:spPr>
          <a:xfrm>
            <a:off x="291163" y="1779429"/>
            <a:ext cx="5703238" cy="320053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4D06F7-5521-48ED-97F4-3D830FB06783}"/>
              </a:ext>
            </a:extLst>
          </p:cNvPr>
          <p:cNvSpPr txBox="1">
            <a:spLocks/>
          </p:cNvSpPr>
          <p:nvPr/>
        </p:nvSpPr>
        <p:spPr>
          <a:xfrm>
            <a:off x="8284413" y="1119796"/>
            <a:ext cx="1299865" cy="42539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YANLIŞ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AEDF38-0EA0-4A1B-B02A-8FBDA905AAEF}"/>
              </a:ext>
            </a:extLst>
          </p:cNvPr>
          <p:cNvSpPr txBox="1">
            <a:spLocks/>
          </p:cNvSpPr>
          <p:nvPr/>
        </p:nvSpPr>
        <p:spPr>
          <a:xfrm>
            <a:off x="2492849" y="1119796"/>
            <a:ext cx="1299865" cy="42539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DOĞRU</a:t>
            </a:r>
          </a:p>
        </p:txBody>
      </p:sp>
    </p:spTree>
    <p:extLst>
      <p:ext uri="{BB962C8B-B14F-4D97-AF65-F5344CB8AC3E}">
        <p14:creationId xmlns:p14="http://schemas.microsoft.com/office/powerpoint/2010/main" val="31842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F5540C1-A4D8-4010-9A26-6DD802B7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0004"/>
            <a:ext cx="11239500" cy="60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7866-1158-4EEF-9267-CF5A4236F3F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375400" y="1447800"/>
            <a:ext cx="5321300" cy="762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Vakumlu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olmayan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tüplere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doğrudan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kan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alındığında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izlenecek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sıra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40A6B-92DC-4F32-BAFF-3285E4FE8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447800"/>
            <a:ext cx="5880100" cy="7620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Vakumlu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tüplere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doğrudan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kan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alındığında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izlenecek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sıra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658C30-D34D-4569-A5B4-DC6782E0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86995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Talepte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bulunulan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analizlere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göre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numunelerin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tüpe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alınma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sırası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F5C8B-8F94-4FAE-A4D0-E02C1F57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5" y="2667394"/>
            <a:ext cx="5005250" cy="26154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D624B-68DC-432B-B285-81B456486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650" y="2667394"/>
            <a:ext cx="500525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59B790-667E-4DDA-8485-A5B4F8FC215C}"/>
              </a:ext>
            </a:extLst>
          </p:cNvPr>
          <p:cNvGrpSpPr/>
          <p:nvPr/>
        </p:nvGrpSpPr>
        <p:grpSpPr>
          <a:xfrm>
            <a:off x="1789117" y="261517"/>
            <a:ext cx="9908662" cy="6261687"/>
            <a:chOff x="2337757" y="202648"/>
            <a:chExt cx="9908662" cy="62616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0BE7CC-52CA-4DE4-A976-73090EDFC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7757" y="1169618"/>
              <a:ext cx="7516486" cy="4240582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59B02DE-DD78-412D-963C-D84E6E4A470F}"/>
                </a:ext>
              </a:extLst>
            </p:cNvPr>
            <p:cNvSpPr/>
            <p:nvPr/>
          </p:nvSpPr>
          <p:spPr>
            <a:xfrm rot="7338942">
              <a:off x="5637609" y="1926026"/>
              <a:ext cx="1232567" cy="51950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135024-6A50-45B3-BB12-54B504C2C7F4}"/>
                </a:ext>
              </a:extLst>
            </p:cNvPr>
            <p:cNvSpPr txBox="1"/>
            <p:nvPr/>
          </p:nvSpPr>
          <p:spPr>
            <a:xfrm>
              <a:off x="6096000" y="202648"/>
              <a:ext cx="1495259" cy="13234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2000" b="1" dirty="0" err="1"/>
                <a:t>Kapak</a:t>
              </a:r>
              <a:r>
                <a:rPr lang="en-US" sz="2000" b="1" dirty="0"/>
                <a:t> </a:t>
              </a:r>
              <a:r>
                <a:rPr lang="en-US" sz="2000" b="1" dirty="0" err="1"/>
                <a:t>ve</a:t>
              </a:r>
              <a:r>
                <a:rPr lang="en-US" sz="2000" b="1" dirty="0"/>
                <a:t> </a:t>
              </a:r>
              <a:r>
                <a:rPr lang="en-US" sz="2000" b="1" dirty="0" err="1"/>
                <a:t>etiket</a:t>
              </a:r>
              <a:r>
                <a:rPr lang="en-US" sz="2000" b="1" dirty="0"/>
                <a:t> </a:t>
              </a:r>
              <a:r>
                <a:rPr lang="en-US" sz="2000" b="1" dirty="0" err="1"/>
                <a:t>arası</a:t>
              </a:r>
              <a:r>
                <a:rPr lang="en-US" sz="2000" b="1" dirty="0"/>
                <a:t> </a:t>
              </a:r>
              <a:r>
                <a:rPr lang="en-US" sz="2000" b="1" dirty="0" err="1"/>
                <a:t>boşluk</a:t>
              </a:r>
              <a:r>
                <a:rPr lang="en-US" sz="2000" b="1" dirty="0"/>
                <a:t> </a:t>
              </a:r>
              <a:r>
                <a:rPr lang="en-US" sz="2000" b="1" dirty="0" err="1"/>
                <a:t>olmalı</a:t>
              </a:r>
              <a:endParaRPr lang="en-US" sz="2000" b="1" dirty="0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A21DD62-BFFD-4820-A8A8-74890765535F}"/>
                </a:ext>
              </a:extLst>
            </p:cNvPr>
            <p:cNvSpPr/>
            <p:nvPr/>
          </p:nvSpPr>
          <p:spPr>
            <a:xfrm rot="9536020">
              <a:off x="8570945" y="3542906"/>
              <a:ext cx="1786597" cy="51950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D8A31-4ED6-4069-946D-A4AE2C065D58}"/>
                </a:ext>
              </a:extLst>
            </p:cNvPr>
            <p:cNvSpPr txBox="1"/>
            <p:nvPr/>
          </p:nvSpPr>
          <p:spPr>
            <a:xfrm>
              <a:off x="10170028" y="2115787"/>
              <a:ext cx="2076391" cy="22467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2000" b="1" dirty="0" err="1"/>
                <a:t>Barkod</a:t>
              </a:r>
              <a:r>
                <a:rPr lang="en-US" sz="2000" b="1" dirty="0"/>
                <a:t> </a:t>
              </a:r>
              <a:r>
                <a:rPr lang="en-US" sz="2000" b="1" dirty="0" err="1"/>
                <a:t>ve</a:t>
              </a:r>
              <a:r>
                <a:rPr lang="en-US" sz="2000" b="1" dirty="0"/>
                <a:t> Hasta </a:t>
              </a:r>
              <a:r>
                <a:rPr lang="en-US" sz="2000" b="1" dirty="0" err="1"/>
                <a:t>bilgisi</a:t>
              </a:r>
              <a:endParaRPr lang="en-US" sz="2000" b="1" dirty="0"/>
            </a:p>
            <a:p>
              <a:pPr algn="ctr"/>
              <a:r>
                <a:rPr lang="en-US" sz="2000" b="1" dirty="0" err="1"/>
                <a:t>Soldan</a:t>
              </a:r>
              <a:r>
                <a:rPr lang="en-US" sz="2000" b="1" dirty="0"/>
                <a:t> saga </a:t>
              </a:r>
              <a:r>
                <a:rPr lang="en-US" sz="2000" b="1" dirty="0" err="1"/>
                <a:t>doğru</a:t>
              </a:r>
              <a:r>
                <a:rPr lang="en-US" sz="2000" b="1" dirty="0"/>
                <a:t>, </a:t>
              </a:r>
              <a:r>
                <a:rPr lang="en-US" sz="2000" b="1" dirty="0" err="1"/>
                <a:t>solda</a:t>
              </a:r>
              <a:r>
                <a:rPr lang="en-US" sz="2000" b="1" dirty="0"/>
                <a:t> </a:t>
              </a:r>
              <a:r>
                <a:rPr lang="en-US" sz="2000" b="1" dirty="0" err="1"/>
                <a:t>tüp</a:t>
              </a:r>
              <a:r>
                <a:rPr lang="en-US" sz="2000" b="1" dirty="0"/>
                <a:t> </a:t>
              </a:r>
              <a:r>
                <a:rPr lang="en-US" sz="2000" b="1" dirty="0" err="1"/>
                <a:t>kapağı</a:t>
              </a:r>
              <a:r>
                <a:rPr lang="en-US" sz="2000" b="1" dirty="0"/>
                <a:t> </a:t>
              </a:r>
              <a:r>
                <a:rPr lang="en-US" sz="2000" b="1" dirty="0" err="1"/>
                <a:t>olacak</a:t>
              </a:r>
              <a:r>
                <a:rPr lang="en-US" sz="2000" b="1" dirty="0"/>
                <a:t> </a:t>
              </a:r>
              <a:r>
                <a:rPr lang="en-US" sz="2000" b="1" dirty="0" err="1"/>
                <a:t>şekilde</a:t>
              </a:r>
              <a:r>
                <a:rPr lang="en-US" sz="2000" b="1" dirty="0"/>
                <a:t> </a:t>
              </a:r>
              <a:r>
                <a:rPr lang="en-US" sz="2000" b="1" dirty="0" err="1"/>
                <a:t>yapıştırılmalı</a:t>
              </a:r>
              <a:r>
                <a:rPr lang="en-US" sz="2000" b="1" dirty="0"/>
                <a:t> 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F49065E-45F4-48A7-BF62-BBC97CDFF714}"/>
                </a:ext>
              </a:extLst>
            </p:cNvPr>
            <p:cNvSpPr/>
            <p:nvPr/>
          </p:nvSpPr>
          <p:spPr>
            <a:xfrm rot="286178">
              <a:off x="4187556" y="3008078"/>
              <a:ext cx="1842147" cy="50394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704CEB8-6A95-4832-B6A5-EAB45DF67E0B}"/>
                </a:ext>
              </a:extLst>
            </p:cNvPr>
            <p:cNvSpPr/>
            <p:nvPr/>
          </p:nvSpPr>
          <p:spPr>
            <a:xfrm rot="19410914">
              <a:off x="4963863" y="5377411"/>
              <a:ext cx="1786597" cy="51950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CDF2CA-45BB-4D5A-A8ED-FBDCA41A0ADB}"/>
                </a:ext>
              </a:extLst>
            </p:cNvPr>
            <p:cNvSpPr txBox="1"/>
            <p:nvPr/>
          </p:nvSpPr>
          <p:spPr>
            <a:xfrm>
              <a:off x="3918312" y="5448672"/>
              <a:ext cx="1495259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2000" b="1" dirty="0" err="1"/>
                <a:t>Etiket</a:t>
              </a:r>
              <a:r>
                <a:rPr lang="en-US" sz="2000" b="1" dirty="0"/>
                <a:t> </a:t>
              </a:r>
              <a:r>
                <a:rPr lang="en-US" sz="2000" b="1" dirty="0" err="1"/>
                <a:t>arkası</a:t>
              </a:r>
              <a:r>
                <a:rPr lang="en-US" sz="2000" b="1" dirty="0"/>
                <a:t> </a:t>
              </a:r>
              <a:r>
                <a:rPr lang="en-US" sz="2000" b="1" dirty="0" err="1"/>
                <a:t>pencere</a:t>
              </a:r>
              <a:r>
                <a:rPr lang="en-US" sz="2000" b="1" dirty="0"/>
                <a:t> </a:t>
              </a:r>
              <a:r>
                <a:rPr lang="en-US" sz="2000" b="1" dirty="0" err="1"/>
                <a:t>açık</a:t>
              </a:r>
              <a:r>
                <a:rPr lang="en-US" sz="2000" b="1" dirty="0"/>
                <a:t> </a:t>
              </a:r>
              <a:r>
                <a:rPr lang="en-US" sz="2000" b="1" dirty="0" err="1"/>
                <a:t>kalmalı</a:t>
              </a:r>
              <a:endParaRPr lang="en-US" sz="2000" b="1" dirty="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145DC4A-1347-453C-A984-DD01714AA74A}"/>
                </a:ext>
              </a:extLst>
            </p:cNvPr>
            <p:cNvSpPr/>
            <p:nvPr/>
          </p:nvSpPr>
          <p:spPr>
            <a:xfrm rot="2468795">
              <a:off x="4187556" y="3560466"/>
              <a:ext cx="1842147" cy="503942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C5DA29-0F23-45A6-B4B7-FF304325A244}"/>
                </a:ext>
              </a:extLst>
            </p:cNvPr>
            <p:cNvSpPr txBox="1"/>
            <p:nvPr/>
          </p:nvSpPr>
          <p:spPr>
            <a:xfrm>
              <a:off x="3096056" y="2562393"/>
              <a:ext cx="1727023" cy="163121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2000" b="1" dirty="0" err="1"/>
                <a:t>Tüp</a:t>
              </a:r>
              <a:r>
                <a:rPr lang="en-US" sz="2000" b="1" dirty="0"/>
                <a:t> </a:t>
              </a:r>
              <a:r>
                <a:rPr lang="en-US" sz="2000" b="1" dirty="0" err="1"/>
                <a:t>rengini</a:t>
              </a:r>
              <a:r>
                <a:rPr lang="en-US" sz="2000" b="1" dirty="0"/>
                <a:t> </a:t>
              </a:r>
              <a:r>
                <a:rPr lang="en-US" sz="2000" b="1" dirty="0" err="1"/>
                <a:t>yansıtan</a:t>
              </a:r>
              <a:r>
                <a:rPr lang="en-US" sz="2000" b="1" dirty="0"/>
                <a:t> </a:t>
              </a:r>
              <a:r>
                <a:rPr lang="en-US" sz="2000" b="1" dirty="0" err="1"/>
                <a:t>etiket</a:t>
              </a:r>
              <a:r>
                <a:rPr lang="en-US" sz="2000" b="1" dirty="0"/>
                <a:t> </a:t>
              </a:r>
              <a:r>
                <a:rPr lang="en-US" sz="2000" b="1" dirty="0" err="1"/>
                <a:t>renk</a:t>
              </a:r>
              <a:r>
                <a:rPr lang="en-US" sz="2000" b="1" dirty="0"/>
                <a:t> </a:t>
              </a:r>
              <a:r>
                <a:rPr lang="en-US" sz="2000" b="1" dirty="0" err="1"/>
                <a:t>kodu</a:t>
              </a:r>
              <a:r>
                <a:rPr lang="en-US" sz="2000" b="1" dirty="0"/>
                <a:t> </a:t>
              </a:r>
              <a:r>
                <a:rPr lang="en-US" sz="2000" b="1" dirty="0" err="1"/>
                <a:t>görünür</a:t>
              </a:r>
              <a:r>
                <a:rPr lang="en-US" sz="2000" b="1" dirty="0"/>
                <a:t> </a:t>
              </a:r>
              <a:r>
                <a:rPr lang="en-US" sz="2000" b="1" dirty="0" err="1"/>
                <a:t>olmalı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3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E47-71E6-4118-AC5B-AD8D821B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483007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idrarın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toplanması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işlenmesinde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hususlar</a:t>
            </a:r>
            <a:r>
              <a:rPr lang="en-US" dirty="0"/>
              <a:t> </a:t>
            </a:r>
            <a:r>
              <a:rPr lang="en-US" dirty="0" err="1"/>
              <a:t>şunlardır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nunume</a:t>
            </a:r>
            <a:r>
              <a:rPr lang="en-US" dirty="0"/>
              <a:t> </a:t>
            </a:r>
            <a:r>
              <a:rPr lang="en-US" dirty="0" err="1"/>
              <a:t>kabı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prosedürü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zamanından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test </a:t>
            </a:r>
            <a:r>
              <a:rPr lang="en-US" dirty="0" err="1"/>
              <a:t>edilene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saklama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saklama</a:t>
            </a:r>
            <a:r>
              <a:rPr lang="en-US" dirty="0"/>
              <a:t> </a:t>
            </a:r>
            <a:r>
              <a:rPr lang="en-US" dirty="0" err="1"/>
              <a:t>koşulları</a:t>
            </a:r>
            <a:endParaRPr lang="en-US" dirty="0"/>
          </a:p>
          <a:p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tahlili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,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kuru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kapta</a:t>
            </a:r>
            <a:r>
              <a:rPr lang="en-US" dirty="0"/>
              <a:t> </a:t>
            </a:r>
            <a:r>
              <a:rPr lang="en-US" dirty="0" err="1"/>
              <a:t>toplanmalıdır</a:t>
            </a:r>
            <a:r>
              <a:rPr lang="en-US" dirty="0"/>
              <a:t>. </a:t>
            </a:r>
          </a:p>
          <a:p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, </a:t>
            </a:r>
            <a:r>
              <a:rPr lang="en-US" dirty="0" err="1"/>
              <a:t>sabah</a:t>
            </a:r>
            <a:r>
              <a:rPr lang="en-US" dirty="0"/>
              <a:t> ilk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numunesinin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, </a:t>
            </a:r>
          </a:p>
          <a:p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yemekten</a:t>
            </a:r>
            <a:r>
              <a:rPr lang="en-US" dirty="0"/>
              <a:t> 2 </a:t>
            </a:r>
            <a:r>
              <a:rPr lang="en-US" dirty="0" err="1"/>
              <a:t>ila</a:t>
            </a:r>
            <a:r>
              <a:rPr lang="en-US" dirty="0"/>
              <a:t> 3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toplanan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</a:p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taze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, ideal </a:t>
            </a:r>
            <a:r>
              <a:rPr lang="en-US" dirty="0" err="1"/>
              <a:t>olarak</a:t>
            </a:r>
            <a:r>
              <a:rPr lang="en-US" dirty="0"/>
              <a:t> 30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incelenmeli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soğutma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şart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6 </a:t>
            </a:r>
            <a:r>
              <a:rPr lang="en-US" dirty="0" err="1"/>
              <a:t>ila</a:t>
            </a:r>
            <a:r>
              <a:rPr lang="en-US" dirty="0"/>
              <a:t> 8 </a:t>
            </a:r>
            <a:r>
              <a:rPr lang="en-US" dirty="0" err="1"/>
              <a:t>saate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korunabilir</a:t>
            </a:r>
            <a:r>
              <a:rPr lang="en-US" dirty="0"/>
              <a:t>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78219-D2A6-444B-83D0-F76AFF21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774CF-14D2-4514-9BE2-604EFA8B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47172E-B396-419C-A9E5-8CE3AAC33EAF}"/>
              </a:ext>
            </a:extLst>
          </p:cNvPr>
          <p:cNvSpPr txBox="1">
            <a:spLocks/>
          </p:cNvSpPr>
          <p:nvPr/>
        </p:nvSpPr>
        <p:spPr>
          <a:xfrm>
            <a:off x="838200" y="315698"/>
            <a:ext cx="10515600" cy="771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IV. </a:t>
            </a:r>
            <a:r>
              <a:rPr lang="en-US" sz="3200" dirty="0" err="1"/>
              <a:t>İdrar</a:t>
            </a:r>
            <a:r>
              <a:rPr lang="en-US" sz="3200" dirty="0"/>
              <a:t> </a:t>
            </a:r>
            <a:r>
              <a:rPr lang="en-US" sz="3200" dirty="0" err="1"/>
              <a:t>Numunelerinin</a:t>
            </a:r>
            <a:r>
              <a:rPr lang="en-US" sz="3200" dirty="0"/>
              <a:t> </a:t>
            </a:r>
            <a:r>
              <a:rPr lang="en-US" sz="3200" dirty="0" err="1"/>
              <a:t>Toplanması,Etiketlenmesi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Saklanması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1074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C4B3-4AF6-474B-B835-F44FA88F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43" y="358346"/>
            <a:ext cx="10908957" cy="581861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İlk </a:t>
            </a:r>
            <a:r>
              <a:rPr lang="en-GB" dirty="0" err="1"/>
              <a:t>idrar</a:t>
            </a:r>
            <a:r>
              <a:rPr lang="en-GB" dirty="0"/>
              <a:t> (</a:t>
            </a:r>
            <a:r>
              <a:rPr lang="en-GB" dirty="0" err="1"/>
              <a:t>sabah</a:t>
            </a:r>
            <a:r>
              <a:rPr lang="en-GB" dirty="0"/>
              <a:t> </a:t>
            </a:r>
            <a:r>
              <a:rPr lang="en-GB" dirty="0" err="1"/>
              <a:t>idrarı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Sabah </a:t>
            </a:r>
            <a:r>
              <a:rPr lang="en-GB" dirty="0" err="1"/>
              <a:t>boşaltılan</a:t>
            </a:r>
            <a:r>
              <a:rPr lang="en-GB" dirty="0"/>
              <a:t> ilk </a:t>
            </a:r>
            <a:r>
              <a:rPr lang="en-GB" dirty="0" err="1"/>
              <a:t>idrar</a:t>
            </a:r>
            <a:r>
              <a:rPr lang="en-GB" dirty="0"/>
              <a:t>,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tahlili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mikroskobik</a:t>
            </a:r>
            <a:r>
              <a:rPr lang="en-GB" dirty="0"/>
              <a:t> </a:t>
            </a:r>
            <a:r>
              <a:rPr lang="en-GB" dirty="0" err="1"/>
              <a:t>inceleme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tercih</a:t>
            </a:r>
            <a:r>
              <a:rPr lang="en-GB" dirty="0"/>
              <a:t> </a:t>
            </a:r>
            <a:r>
              <a:rPr lang="en-GB" dirty="0" err="1"/>
              <a:t>edilen</a:t>
            </a:r>
            <a:r>
              <a:rPr lang="en-GB" dirty="0"/>
              <a:t> </a:t>
            </a:r>
            <a:r>
              <a:rPr lang="en-GB" dirty="0" err="1"/>
              <a:t>örnektir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Bu </a:t>
            </a:r>
            <a:r>
              <a:rPr lang="en-GB" dirty="0" err="1"/>
              <a:t>idrar</a:t>
            </a:r>
            <a:r>
              <a:rPr lang="en-GB" dirty="0"/>
              <a:t>, </a:t>
            </a:r>
            <a:r>
              <a:rPr lang="en-GB" dirty="0" err="1"/>
              <a:t>gece</a:t>
            </a:r>
            <a:r>
              <a:rPr lang="en-GB" dirty="0"/>
              <a:t> </a:t>
            </a:r>
            <a:r>
              <a:rPr lang="en-GB" dirty="0" err="1"/>
              <a:t>boyunca</a:t>
            </a:r>
            <a:r>
              <a:rPr lang="en-GB" dirty="0"/>
              <a:t> </a:t>
            </a:r>
            <a:r>
              <a:rPr lang="en-GB" dirty="0" err="1"/>
              <a:t>idrarın</a:t>
            </a:r>
            <a:r>
              <a:rPr lang="en-GB" dirty="0"/>
              <a:t> </a:t>
            </a:r>
            <a:r>
              <a:rPr lang="en-GB" dirty="0" err="1"/>
              <a:t>mesanede</a:t>
            </a:r>
            <a:r>
              <a:rPr lang="en-GB" dirty="0"/>
              <a:t> </a:t>
            </a:r>
            <a:r>
              <a:rPr lang="en-GB" dirty="0" err="1"/>
              <a:t>kalmasına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verilen</a:t>
            </a:r>
            <a:r>
              <a:rPr lang="en-GB" dirty="0"/>
              <a:t> </a:t>
            </a:r>
            <a:r>
              <a:rPr lang="en-GB" dirty="0" err="1"/>
              <a:t>sürenin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 </a:t>
            </a:r>
            <a:r>
              <a:rPr lang="en-GB" dirty="0" err="1"/>
              <a:t>nedeniyle</a:t>
            </a:r>
            <a:r>
              <a:rPr lang="en-GB" dirty="0"/>
              <a:t> </a:t>
            </a:r>
            <a:r>
              <a:rPr lang="en-GB" dirty="0" err="1"/>
              <a:t>genellikle</a:t>
            </a:r>
            <a:r>
              <a:rPr lang="en-GB" dirty="0"/>
              <a:t> </a:t>
            </a:r>
            <a:r>
              <a:rPr lang="en-GB" dirty="0" err="1"/>
              <a:t>daha</a:t>
            </a:r>
            <a:r>
              <a:rPr lang="en-GB" dirty="0"/>
              <a:t> </a:t>
            </a:r>
            <a:r>
              <a:rPr lang="en-GB" dirty="0" err="1"/>
              <a:t>konsantre</a:t>
            </a:r>
            <a:r>
              <a:rPr lang="en-GB" dirty="0"/>
              <a:t> </a:t>
            </a:r>
            <a:r>
              <a:rPr lang="en-GB" dirty="0" err="1"/>
              <a:t>olur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Bu </a:t>
            </a:r>
            <a:r>
              <a:rPr lang="en-GB" dirty="0" err="1"/>
              <a:t>numune</a:t>
            </a:r>
            <a:r>
              <a:rPr lang="en-GB" dirty="0"/>
              <a:t>, </a:t>
            </a:r>
            <a:r>
              <a:rPr lang="en-GB" dirty="0" err="1"/>
              <a:t>nispeten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seviyelerde</a:t>
            </a:r>
            <a:r>
              <a:rPr lang="en-GB" dirty="0"/>
              <a:t> </a:t>
            </a:r>
            <a:r>
              <a:rPr lang="en-GB" dirty="0" err="1"/>
              <a:t>hücresel</a:t>
            </a:r>
            <a:r>
              <a:rPr lang="en-GB" dirty="0"/>
              <a:t> </a:t>
            </a:r>
            <a:r>
              <a:rPr lang="en-GB" dirty="0" err="1"/>
              <a:t>elementler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analitler</a:t>
            </a:r>
            <a:r>
              <a:rPr lang="en-GB" dirty="0"/>
              <a:t> (</a:t>
            </a:r>
            <a:r>
              <a:rPr lang="en-GB" dirty="0" err="1"/>
              <a:t>örn</a:t>
            </a:r>
            <a:r>
              <a:rPr lang="en-GB" dirty="0"/>
              <a:t>., </a:t>
            </a:r>
            <a:r>
              <a:rPr lang="en-GB" dirty="0" err="1"/>
              <a:t>Glikoz</a:t>
            </a:r>
            <a:r>
              <a:rPr lang="en-GB" dirty="0"/>
              <a:t>, protein) </a:t>
            </a:r>
            <a:r>
              <a:rPr lang="en-GB" dirty="0" err="1"/>
              <a:t>içerir</a:t>
            </a:r>
            <a:r>
              <a:rPr lang="en-GB" dirty="0"/>
              <a:t>. </a:t>
            </a:r>
          </a:p>
          <a:p>
            <a:r>
              <a:rPr lang="en-GB" dirty="0"/>
              <a:t>24 </a:t>
            </a:r>
            <a:r>
              <a:rPr lang="en-GB" dirty="0" err="1"/>
              <a:t>saatlik</a:t>
            </a:r>
            <a:r>
              <a:rPr lang="en-GB" dirty="0"/>
              <a:t> </a:t>
            </a:r>
            <a:r>
              <a:rPr lang="en-GB" dirty="0" err="1"/>
              <a:t>idrar</a:t>
            </a:r>
            <a:endParaRPr lang="en-GB" dirty="0"/>
          </a:p>
          <a:p>
            <a:pPr lvl="1"/>
            <a:r>
              <a:rPr lang="en-US" dirty="0"/>
              <a:t>24 </a:t>
            </a:r>
            <a:r>
              <a:rPr lang="en-US" dirty="0" err="1"/>
              <a:t>saatlik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örneğini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, </a:t>
            </a:r>
            <a:r>
              <a:rPr lang="en-US" dirty="0" err="1"/>
              <a:t>kreatinin</a:t>
            </a:r>
            <a:r>
              <a:rPr lang="en-US" dirty="0"/>
              <a:t>,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üre</a:t>
            </a:r>
            <a:r>
              <a:rPr lang="en-US" dirty="0"/>
              <a:t> </a:t>
            </a:r>
            <a:r>
              <a:rPr lang="en-US" dirty="0" err="1"/>
              <a:t>azotu</a:t>
            </a:r>
            <a:r>
              <a:rPr lang="en-US" dirty="0"/>
              <a:t>, </a:t>
            </a:r>
            <a:r>
              <a:rPr lang="en-US" dirty="0" err="1"/>
              <a:t>glikoz</a:t>
            </a:r>
            <a:r>
              <a:rPr lang="en-US" dirty="0"/>
              <a:t>, </a:t>
            </a:r>
            <a:r>
              <a:rPr lang="en-US" dirty="0" err="1"/>
              <a:t>sodyum</a:t>
            </a:r>
            <a:r>
              <a:rPr lang="en-US" dirty="0"/>
              <a:t>, </a:t>
            </a:r>
            <a:r>
              <a:rPr lang="en-US" dirty="0" err="1"/>
              <a:t>potasyum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diurnal </a:t>
            </a:r>
            <a:r>
              <a:rPr lang="en-US" dirty="0" err="1"/>
              <a:t>varyasyonlardan</a:t>
            </a:r>
            <a:r>
              <a:rPr lang="en-US" dirty="0"/>
              <a:t> </a:t>
            </a:r>
            <a:r>
              <a:rPr lang="en-US" dirty="0" err="1"/>
              <a:t>etkilenen</a:t>
            </a:r>
            <a:r>
              <a:rPr lang="en-US" dirty="0"/>
              <a:t> </a:t>
            </a:r>
            <a:r>
              <a:rPr lang="en-US" dirty="0" err="1"/>
              <a:t>maddeleri</a:t>
            </a:r>
            <a:r>
              <a:rPr lang="en-US" dirty="0"/>
              <a:t> (</a:t>
            </a:r>
            <a:r>
              <a:rPr lang="en-US" dirty="0" err="1"/>
              <a:t>örn</a:t>
            </a:r>
            <a:r>
              <a:rPr lang="en-US" dirty="0"/>
              <a:t>., </a:t>
            </a:r>
            <a:r>
              <a:rPr lang="en-US" dirty="0" err="1"/>
              <a:t>Katekolaminler</a:t>
            </a:r>
            <a:r>
              <a:rPr lang="en-US" dirty="0"/>
              <a:t>, 17-hidroksisteroidler) </a:t>
            </a:r>
            <a:r>
              <a:rPr lang="en-US" dirty="0" err="1"/>
              <a:t>ölçenleri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</a:p>
          <a:p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numunesi</a:t>
            </a:r>
            <a:endParaRPr lang="en-US" dirty="0"/>
          </a:p>
          <a:p>
            <a:pPr lvl="1"/>
            <a:r>
              <a:rPr lang="en-US" dirty="0" err="1"/>
              <a:t>Hücresel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mikrobiyal</a:t>
            </a:r>
            <a:r>
              <a:rPr lang="en-US" dirty="0"/>
              <a:t> </a:t>
            </a:r>
            <a:r>
              <a:rPr lang="en-US" dirty="0" err="1"/>
              <a:t>kontaminasyon</a:t>
            </a:r>
            <a:r>
              <a:rPr lang="en-US" dirty="0"/>
              <a:t> </a:t>
            </a:r>
            <a:r>
              <a:rPr lang="en-US" dirty="0" err="1"/>
              <a:t>insidansındaki</a:t>
            </a:r>
            <a:r>
              <a:rPr lang="en-US" dirty="0"/>
              <a:t> </a:t>
            </a:r>
            <a:r>
              <a:rPr lang="en-US" dirty="0" err="1"/>
              <a:t>azalma</a:t>
            </a:r>
            <a:r>
              <a:rPr lang="en-US" dirty="0"/>
              <a:t> </a:t>
            </a:r>
            <a:r>
              <a:rPr lang="en-US" dirty="0" err="1"/>
              <a:t>nedeniyle</a:t>
            </a:r>
            <a:r>
              <a:rPr lang="en-US" dirty="0"/>
              <a:t>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hassasiyet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örnektir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Hastalardan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üretral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temizlemesi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idrarın</a:t>
            </a:r>
            <a:r>
              <a:rPr lang="en-US" dirty="0"/>
              <a:t> ilk </a:t>
            </a:r>
            <a:r>
              <a:rPr lang="en-US" dirty="0" err="1"/>
              <a:t>kısmını</a:t>
            </a:r>
            <a:r>
              <a:rPr lang="en-US" dirty="0"/>
              <a:t> </a:t>
            </a:r>
            <a:r>
              <a:rPr lang="en-US" dirty="0" err="1"/>
              <a:t>tuvalete</a:t>
            </a:r>
            <a:r>
              <a:rPr lang="en-US" dirty="0"/>
              <a:t> </a:t>
            </a:r>
            <a:r>
              <a:rPr lang="en-US" dirty="0" err="1"/>
              <a:t>boşaltması</a:t>
            </a:r>
            <a:r>
              <a:rPr lang="en-US" dirty="0"/>
              <a:t> </a:t>
            </a:r>
            <a:r>
              <a:rPr lang="en-US" dirty="0" err="1"/>
              <a:t>istenir</a:t>
            </a:r>
            <a:r>
              <a:rPr lang="en-US" dirty="0"/>
              <a:t>. Bu ilk </a:t>
            </a:r>
            <a:r>
              <a:rPr lang="en-US" dirty="0" err="1"/>
              <a:t>adımlar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örneğinin</a:t>
            </a:r>
            <a:r>
              <a:rPr lang="en-US" dirty="0"/>
              <a:t> </a:t>
            </a:r>
            <a:r>
              <a:rPr lang="en-US" dirty="0" err="1"/>
              <a:t>kontaminasyon</a:t>
            </a:r>
            <a:r>
              <a:rPr lang="en-US" dirty="0"/>
              <a:t> </a:t>
            </a:r>
            <a:r>
              <a:rPr lang="en-US" dirty="0" err="1"/>
              <a:t>insidansını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ölçüde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akıştaki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temiz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kaba</a:t>
            </a:r>
            <a:r>
              <a:rPr lang="en-US" dirty="0"/>
              <a:t> (</a:t>
            </a:r>
            <a:r>
              <a:rPr lang="en-US" dirty="0" err="1"/>
              <a:t>steril</a:t>
            </a:r>
            <a:r>
              <a:rPr lang="en-US" dirty="0"/>
              <a:t>) </a:t>
            </a:r>
            <a:r>
              <a:rPr lang="en-US" dirty="0" err="1"/>
              <a:t>alınır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Bu </a:t>
            </a:r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yöntemi</a:t>
            </a:r>
            <a:r>
              <a:rPr lang="en-US" dirty="0"/>
              <a:t>, </a:t>
            </a:r>
            <a:r>
              <a:rPr lang="en-US" dirty="0" err="1"/>
              <a:t>gece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gündüz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saatinde</a:t>
            </a:r>
            <a:r>
              <a:rPr lang="en-US" dirty="0"/>
              <a:t> </a:t>
            </a:r>
            <a:r>
              <a:rPr lang="en-US" dirty="0" err="1"/>
              <a:t>gerçekleştirilebilir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170BA-FB90-48A5-9D48-E4D167D9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AF48C-9715-4416-8007-88F90794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>
                <a:solidFill>
                  <a:schemeClr val="dk1"/>
                </a:solidFill>
              </a:rPr>
              <a:t>Laboratuvarda Alınan Numunelerin</a:t>
            </a:r>
            <a:endParaRPr lang="sv-SE" dirty="0">
              <a:solidFill>
                <a:schemeClr val="dk1"/>
              </a:solidFill>
            </a:endParaRPr>
          </a:p>
          <a:p>
            <a:pPr lvl="1"/>
            <a:r>
              <a:rPr lang="en-GB" dirty="0" err="1">
                <a:solidFill>
                  <a:schemeClr val="dk1"/>
                </a:solidFill>
              </a:rPr>
              <a:t>Doğru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etiketlenmesi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analiz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şartlarına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göre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ayrılmasını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akışı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sırasında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bu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işlemlerin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gerekli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kontrol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tedbirlerarasında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neden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yer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aldığını</a:t>
            </a:r>
            <a:r>
              <a:rPr lang="en-GB">
                <a:solidFill>
                  <a:schemeClr val="dk1"/>
                </a:solidFill>
              </a:rPr>
              <a:t> öğrenmek</a:t>
            </a:r>
            <a:endParaRPr lang="tr-TR" dirty="0">
              <a:solidFill>
                <a:schemeClr val="dk1"/>
              </a:solidFill>
            </a:endParaRPr>
          </a:p>
          <a:p>
            <a:pPr lvl="1"/>
            <a:r>
              <a:rPr lang="en-GB" dirty="0" err="1">
                <a:solidFill>
                  <a:schemeClr val="dk1"/>
                </a:solidFill>
              </a:rPr>
              <a:t>Numunelerin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doğru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saklanma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ve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iletilmesi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Koşullarının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nasıl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olduğunu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A952-CE36-4C65-8A83-105D447C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2178" cy="487491"/>
          </a:xfrm>
        </p:spPr>
        <p:txBody>
          <a:bodyPr>
            <a:noAutofit/>
          </a:bodyPr>
          <a:lstStyle/>
          <a:p>
            <a:r>
              <a:rPr lang="en-US" sz="3200" b="1" dirty="0" err="1"/>
              <a:t>İdrar</a:t>
            </a:r>
            <a:r>
              <a:rPr lang="en-US" sz="3200" b="1" dirty="0"/>
              <a:t> </a:t>
            </a:r>
            <a:r>
              <a:rPr lang="en-US" sz="3200" b="1" dirty="0" err="1"/>
              <a:t>Toplama</a:t>
            </a:r>
            <a:r>
              <a:rPr lang="en-US" sz="3200" b="1" dirty="0"/>
              <a:t> </a:t>
            </a:r>
            <a:r>
              <a:rPr lang="en-US" sz="3200" b="1" dirty="0" err="1"/>
              <a:t>Kapları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E25F-6786-4A9C-B729-F3B0B922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459"/>
            <a:ext cx="8466438" cy="487950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kapları</a:t>
            </a:r>
            <a:r>
              <a:rPr lang="en-US" dirty="0"/>
              <a:t>, </a:t>
            </a:r>
            <a:r>
              <a:rPr lang="en-US" dirty="0" err="1"/>
              <a:t>geçmeli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vidalı</a:t>
            </a:r>
            <a:r>
              <a:rPr lang="en-US" dirty="0"/>
              <a:t> </a:t>
            </a:r>
            <a:r>
              <a:rPr lang="en-US" dirty="0" err="1"/>
              <a:t>kapaklı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boyutlarda</a:t>
            </a:r>
            <a:r>
              <a:rPr lang="en-US" dirty="0"/>
              <a:t> </a:t>
            </a:r>
            <a:r>
              <a:rPr lang="en-US" dirty="0" err="1"/>
              <a:t>mevcuttur</a:t>
            </a:r>
            <a:r>
              <a:rPr lang="en-US" dirty="0"/>
              <a:t>.</a:t>
            </a:r>
          </a:p>
          <a:p>
            <a:r>
              <a:rPr lang="en-US" dirty="0"/>
              <a:t>Standard </a:t>
            </a:r>
            <a:r>
              <a:rPr lang="en-US" dirty="0" err="1"/>
              <a:t>olan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50 mL </a:t>
            </a:r>
            <a:r>
              <a:rPr lang="en-US" dirty="0" err="1"/>
              <a:t>hacimli</a:t>
            </a:r>
            <a:r>
              <a:rPr lang="en-US" dirty="0"/>
              <a:t>,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tabanı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4 </a:t>
            </a:r>
            <a:r>
              <a:rPr lang="en-US" dirty="0" err="1"/>
              <a:t>cm'lik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açıklığı</a:t>
            </a:r>
            <a:r>
              <a:rPr lang="en-US" dirty="0"/>
              <a:t> </a:t>
            </a:r>
            <a:r>
              <a:rPr lang="en-US" dirty="0" err="1"/>
              <a:t>olmasıdır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taban</a:t>
            </a:r>
            <a:r>
              <a:rPr lang="en-US" dirty="0"/>
              <a:t> </a:t>
            </a:r>
            <a:r>
              <a:rPr lang="en-US" dirty="0" err="1"/>
              <a:t>dökülmeyi</a:t>
            </a:r>
            <a:r>
              <a:rPr lang="en-US" dirty="0"/>
              <a:t> </a:t>
            </a:r>
            <a:r>
              <a:rPr lang="en-US" dirty="0" err="1"/>
              <a:t>önler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4 </a:t>
            </a:r>
            <a:r>
              <a:rPr lang="en-US" dirty="0" err="1"/>
              <a:t>cm'lik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toplanması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yeterlidir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Sızdırmaya</a:t>
            </a:r>
            <a:r>
              <a:rPr lang="en-US" dirty="0"/>
              <a:t> </a:t>
            </a:r>
            <a:r>
              <a:rPr lang="en-US" dirty="0" err="1"/>
              <a:t>dayanıklı</a:t>
            </a:r>
            <a:r>
              <a:rPr lang="en-US" dirty="0"/>
              <a:t> </a:t>
            </a:r>
            <a:r>
              <a:rPr lang="en-US" dirty="0" err="1"/>
              <a:t>kaplar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personelini</a:t>
            </a:r>
            <a:r>
              <a:rPr lang="en-US" dirty="0"/>
              <a:t> </a:t>
            </a:r>
            <a:r>
              <a:rPr lang="en-US" dirty="0" err="1"/>
              <a:t>numuneye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kalmaktan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kontaminantlara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kalmaktan</a:t>
            </a:r>
            <a:r>
              <a:rPr lang="en-US" dirty="0"/>
              <a:t> </a:t>
            </a:r>
            <a:r>
              <a:rPr lang="en-US" dirty="0" err="1"/>
              <a:t>korumak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kabı</a:t>
            </a:r>
            <a:r>
              <a:rPr lang="en-US" dirty="0"/>
              <a:t> </a:t>
            </a:r>
            <a:r>
              <a:rPr lang="en-US" dirty="0" err="1"/>
              <a:t>kapaklarında</a:t>
            </a:r>
            <a:r>
              <a:rPr lang="en-US" dirty="0"/>
              <a:t>, </a:t>
            </a:r>
            <a:r>
              <a:rPr lang="en-US" dirty="0" err="1"/>
              <a:t>idrarın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toplama</a:t>
            </a:r>
            <a:r>
              <a:rPr lang="en-US" dirty="0"/>
              <a:t> </a:t>
            </a:r>
            <a:r>
              <a:rPr lang="en-US" dirty="0" err="1"/>
              <a:t>kabından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tüpe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system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transferine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erişim</a:t>
            </a:r>
            <a:r>
              <a:rPr lang="en-US" dirty="0"/>
              <a:t> </a:t>
            </a:r>
            <a:r>
              <a:rPr lang="en-US" dirty="0" err="1"/>
              <a:t>portları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7ED84-7BE1-470A-8D99-D73CE3B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9977D-3E35-4E99-977F-EFD4EAE6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01B5F-9556-439E-9346-71BF89E7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980" y="4620292"/>
            <a:ext cx="2447925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357C37-90A6-47ED-8238-8317B62D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980" y="23814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D7652B-6D37-4542-9B4E-4619A6B4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895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224A-BB8C-491B-896A-7D752344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225E58-913F-4AC1-9BBB-B3106DB81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4" y="3328898"/>
            <a:ext cx="3704035" cy="25749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CB609-3186-465E-8EC3-966B2FD3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3304-304E-47ED-A978-EAA13668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749C0-697F-429F-832B-B7CE2673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8" y="383581"/>
            <a:ext cx="4598988" cy="245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D21A5-C825-45F4-87F4-87B7C4890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582" y="360832"/>
            <a:ext cx="2002924" cy="2456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557A1-71A0-4694-987C-3EE1EBA1F4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68"/>
          <a:stretch/>
        </p:blipFill>
        <p:spPr>
          <a:xfrm>
            <a:off x="5719475" y="374506"/>
            <a:ext cx="2706726" cy="2286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A3C66D-163F-4E51-8D7D-E4218908E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17" y="3531088"/>
            <a:ext cx="2333625" cy="1962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4127C1-393B-4D82-AE18-AF1D7D8B126B}"/>
              </a:ext>
            </a:extLst>
          </p:cNvPr>
          <p:cNvSpPr txBox="1"/>
          <p:nvPr/>
        </p:nvSpPr>
        <p:spPr>
          <a:xfrm>
            <a:off x="5517459" y="2864483"/>
            <a:ext cx="353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Sünger</a:t>
            </a:r>
            <a:r>
              <a:rPr lang="en-GB" dirty="0"/>
              <a:t> </a:t>
            </a:r>
            <a:r>
              <a:rPr lang="en-GB" dirty="0" err="1"/>
              <a:t>Yöntemiyle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numunesi</a:t>
            </a:r>
            <a:r>
              <a:rPr lang="en-GB" dirty="0"/>
              <a:t> </a:t>
            </a:r>
            <a:r>
              <a:rPr lang="en-GB" dirty="0" err="1"/>
              <a:t>ayırmak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18F4A-551D-41C3-990E-03A5A8E0C1F3}"/>
              </a:ext>
            </a:extLst>
          </p:cNvPr>
          <p:cNvSpPr txBox="1"/>
          <p:nvPr/>
        </p:nvSpPr>
        <p:spPr>
          <a:xfrm>
            <a:off x="511364" y="2877737"/>
            <a:ext cx="493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Vakumlu</a:t>
            </a:r>
            <a:r>
              <a:rPr lang="en-GB" dirty="0"/>
              <a:t> </a:t>
            </a:r>
            <a:r>
              <a:rPr lang="en-GB" dirty="0" err="1"/>
              <a:t>tüp</a:t>
            </a:r>
            <a:r>
              <a:rPr lang="en-GB" dirty="0"/>
              <a:t> </a:t>
            </a:r>
            <a:r>
              <a:rPr lang="en-GB" dirty="0" err="1"/>
              <a:t>portu</a:t>
            </a:r>
            <a:r>
              <a:rPr lang="en-GB" dirty="0"/>
              <a:t> </a:t>
            </a:r>
            <a:r>
              <a:rPr lang="en-GB" dirty="0" err="1"/>
              <a:t>yoluyla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numunesi</a:t>
            </a:r>
            <a:r>
              <a:rPr lang="en-GB" dirty="0"/>
              <a:t> </a:t>
            </a:r>
            <a:r>
              <a:rPr lang="en-GB" dirty="0" err="1"/>
              <a:t>ayırmak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54A7A-C18F-456E-95D0-D87E80C5B202}"/>
              </a:ext>
            </a:extLst>
          </p:cNvPr>
          <p:cNvSpPr txBox="1"/>
          <p:nvPr/>
        </p:nvSpPr>
        <p:spPr>
          <a:xfrm>
            <a:off x="2434668" y="549813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Steril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kapları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3680B-DDD4-4BFE-99AD-C84160EDEF8E}"/>
              </a:ext>
            </a:extLst>
          </p:cNvPr>
          <p:cNvSpPr txBox="1"/>
          <p:nvPr/>
        </p:nvSpPr>
        <p:spPr>
          <a:xfrm>
            <a:off x="4871017" y="5498130"/>
            <a:ext cx="24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Steril</a:t>
            </a:r>
            <a:r>
              <a:rPr lang="en-GB" dirty="0"/>
              <a:t> </a:t>
            </a:r>
            <a:r>
              <a:rPr lang="en-GB" dirty="0" err="1"/>
              <a:t>olmayan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kabı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103CAC-9FC4-4968-907A-82900F5621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521" r="16529"/>
          <a:stretch/>
        </p:blipFill>
        <p:spPr>
          <a:xfrm flipH="1">
            <a:off x="7934374" y="3243262"/>
            <a:ext cx="933973" cy="3295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A73143-83E5-41E4-A0DF-CB39C2E3E8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35810" t="10476" r="28952" b="12530"/>
          <a:stretch/>
        </p:blipFill>
        <p:spPr>
          <a:xfrm>
            <a:off x="9604473" y="3264654"/>
            <a:ext cx="1472126" cy="32165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F88D5-B2C2-4121-AB0D-B5C344F354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796" t="7050" r="15724" b="9623"/>
          <a:stretch/>
        </p:blipFill>
        <p:spPr>
          <a:xfrm>
            <a:off x="8747578" y="3273609"/>
            <a:ext cx="1229871" cy="32956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C4E7D6-07FB-4DD6-B3F1-CA1ACACE0CF3}"/>
              </a:ext>
            </a:extLst>
          </p:cNvPr>
          <p:cNvSpPr txBox="1"/>
          <p:nvPr/>
        </p:nvSpPr>
        <p:spPr>
          <a:xfrm>
            <a:off x="8249996" y="6436386"/>
            <a:ext cx="215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İdrar</a:t>
            </a:r>
            <a:r>
              <a:rPr lang="en-GB" dirty="0"/>
              <a:t> </a:t>
            </a:r>
            <a:r>
              <a:rPr lang="en-GB" dirty="0" err="1"/>
              <a:t>Santrifüj</a:t>
            </a:r>
            <a:r>
              <a:rPr lang="en-GB" dirty="0"/>
              <a:t> </a:t>
            </a:r>
            <a:r>
              <a:rPr lang="en-GB" dirty="0" err="1"/>
              <a:t>tüpleri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C9C6C-7F98-4BA0-801E-342CD679BD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7156" y="288741"/>
            <a:ext cx="2143125" cy="21431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0E75DF-C925-4EC7-BB7C-F521627C95A1}"/>
              </a:ext>
            </a:extLst>
          </p:cNvPr>
          <p:cNvSpPr txBox="1"/>
          <p:nvPr/>
        </p:nvSpPr>
        <p:spPr>
          <a:xfrm>
            <a:off x="9118877" y="2532431"/>
            <a:ext cx="282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 </a:t>
            </a:r>
            <a:r>
              <a:rPr lang="en-GB" dirty="0" err="1"/>
              <a:t>saatlik</a:t>
            </a:r>
            <a:r>
              <a:rPr lang="en-GB" dirty="0"/>
              <a:t> </a:t>
            </a:r>
            <a:r>
              <a:rPr lang="en-GB" dirty="0" err="1"/>
              <a:t>idrar</a:t>
            </a:r>
            <a:r>
              <a:rPr lang="en-GB" dirty="0"/>
              <a:t> </a:t>
            </a:r>
            <a:r>
              <a:rPr lang="en-GB" dirty="0" err="1"/>
              <a:t>toplama</a:t>
            </a:r>
            <a:r>
              <a:rPr lang="en-GB" dirty="0"/>
              <a:t> </a:t>
            </a:r>
            <a:r>
              <a:rPr lang="en-GB" dirty="0" err="1"/>
              <a:t>kabı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3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C35F-AE37-413E-BA9B-4BA8D270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3"/>
            <a:ext cx="10515600" cy="48177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Toplanmış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getirilen</a:t>
            </a:r>
            <a:r>
              <a:rPr lang="en-US" dirty="0"/>
              <a:t> 24 </a:t>
            </a:r>
            <a:r>
              <a:rPr lang="en-US" dirty="0" err="1"/>
              <a:t>saatlik</a:t>
            </a:r>
            <a:r>
              <a:rPr lang="en-US" dirty="0"/>
              <a:t> </a:t>
            </a:r>
            <a:r>
              <a:rPr lang="en-US" b="1" dirty="0" err="1"/>
              <a:t>idrarın</a:t>
            </a:r>
            <a:r>
              <a:rPr lang="en-US" dirty="0"/>
              <a:t>, </a:t>
            </a:r>
            <a:r>
              <a:rPr lang="en-US" dirty="0" err="1"/>
              <a:t>dikkatlice</a:t>
            </a:r>
            <a:r>
              <a:rPr lang="en-US" dirty="0"/>
              <a:t> </a:t>
            </a:r>
            <a:r>
              <a:rPr lang="en-US" dirty="0" err="1"/>
              <a:t>volümü</a:t>
            </a:r>
            <a:r>
              <a:rPr lang="en-US" dirty="0"/>
              <a:t> (</a:t>
            </a:r>
            <a:r>
              <a:rPr lang="en-US" dirty="0" err="1"/>
              <a:t>hacmi</a:t>
            </a:r>
            <a:r>
              <a:rPr lang="en-US" dirty="0"/>
              <a:t>) </a:t>
            </a:r>
            <a:r>
              <a:rPr lang="en-US" dirty="0" err="1"/>
              <a:t>ölçülür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/>
              <a:t>Hacim</a:t>
            </a:r>
            <a:r>
              <a:rPr lang="en-US" dirty="0"/>
              <a:t> </a:t>
            </a:r>
            <a:r>
              <a:rPr lang="en-US" dirty="0" err="1"/>
              <a:t>kaydedilir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homojen</a:t>
            </a:r>
            <a:r>
              <a:rPr lang="en-US" dirty="0"/>
              <a:t> </a:t>
            </a:r>
            <a:r>
              <a:rPr lang="en-US" dirty="0" err="1"/>
              <a:t>hâle</a:t>
            </a:r>
            <a:r>
              <a:rPr lang="en-US" dirty="0"/>
              <a:t> </a:t>
            </a:r>
            <a:r>
              <a:rPr lang="en-US" dirty="0" err="1"/>
              <a:t>getirildikten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alınıp</a:t>
            </a:r>
            <a:r>
              <a:rPr lang="en-US" dirty="0"/>
              <a:t> </a:t>
            </a:r>
            <a:r>
              <a:rPr lang="en-US" dirty="0" err="1"/>
              <a:t>analizde</a:t>
            </a:r>
            <a:r>
              <a:rPr lang="en-US" dirty="0"/>
              <a:t> </a:t>
            </a:r>
            <a:r>
              <a:rPr lang="en-US" dirty="0" err="1"/>
              <a:t>kullanılmak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birime</a:t>
            </a:r>
            <a:r>
              <a:rPr lang="en-US" dirty="0"/>
              <a:t> </a:t>
            </a:r>
            <a:r>
              <a:rPr lang="en-US" dirty="0" err="1"/>
              <a:t>gönderilir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bekletilmez</a:t>
            </a:r>
            <a:r>
              <a:rPr lang="en-US" dirty="0"/>
              <a:t>, </a:t>
            </a:r>
            <a:r>
              <a:rPr lang="en-US" dirty="0" err="1"/>
              <a:t>alındıktan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30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strip </a:t>
            </a:r>
            <a:r>
              <a:rPr lang="en-US" dirty="0" err="1"/>
              <a:t>metoduyla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,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incelemesi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bekletilecekse</a:t>
            </a:r>
            <a:r>
              <a:rPr lang="en-US" dirty="0"/>
              <a:t> 6-8 </a:t>
            </a:r>
            <a:r>
              <a:rPr lang="en-US" dirty="0" err="1"/>
              <a:t>saate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buzdolabında</a:t>
            </a:r>
            <a:r>
              <a:rPr lang="en-US" dirty="0"/>
              <a:t> </a:t>
            </a:r>
            <a:r>
              <a:rPr lang="en-US" dirty="0" err="1"/>
              <a:t>tutulmalıdır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Kan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bekleyecekse</a:t>
            </a:r>
            <a:r>
              <a:rPr lang="en-US" dirty="0"/>
              <a:t>, </a:t>
            </a:r>
            <a:r>
              <a:rPr lang="en-US" dirty="0" err="1"/>
              <a:t>hastadan</a:t>
            </a:r>
            <a:r>
              <a:rPr lang="en-US" dirty="0"/>
              <a:t> </a:t>
            </a:r>
            <a:r>
              <a:rPr lang="en-US" dirty="0" err="1"/>
              <a:t>alındıktan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soğukta</a:t>
            </a:r>
            <a:r>
              <a:rPr lang="en-US" dirty="0"/>
              <a:t> </a:t>
            </a:r>
            <a:r>
              <a:rPr lang="en-US" dirty="0" err="1"/>
              <a:t>tutulur</a:t>
            </a:r>
            <a:endParaRPr lang="en-US" dirty="0"/>
          </a:p>
          <a:p>
            <a:pPr algn="just"/>
            <a:r>
              <a:rPr lang="en-US" dirty="0"/>
              <a:t>serum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ayırımı</a:t>
            </a:r>
            <a:r>
              <a:rPr lang="en-US" dirty="0"/>
              <a:t> </a:t>
            </a:r>
            <a:r>
              <a:rPr lang="en-US" dirty="0" err="1"/>
              <a:t>soğutmalı</a:t>
            </a:r>
            <a:r>
              <a:rPr lang="en-US" dirty="0"/>
              <a:t> </a:t>
            </a:r>
            <a:r>
              <a:rPr lang="en-US" dirty="0" err="1"/>
              <a:t>santrifüjde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 (+4 </a:t>
            </a:r>
            <a:r>
              <a:rPr lang="en-US" dirty="0" err="1"/>
              <a:t>derece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serum </a:t>
            </a:r>
            <a:r>
              <a:rPr lang="en-US" dirty="0" err="1"/>
              <a:t>şekilli</a:t>
            </a:r>
            <a:r>
              <a:rPr lang="en-US" dirty="0"/>
              <a:t> </a:t>
            </a:r>
            <a:r>
              <a:rPr lang="en-US" dirty="0" err="1"/>
              <a:t>elemanlardan</a:t>
            </a:r>
            <a:r>
              <a:rPr lang="en-US" dirty="0"/>
              <a:t> </a:t>
            </a:r>
            <a:r>
              <a:rPr lang="en-US" dirty="0" err="1"/>
              <a:t>santrifügasyonla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. Bu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alındıktan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geç</a:t>
            </a:r>
            <a:r>
              <a:rPr lang="en-US" dirty="0"/>
              <a:t> 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böbrek</a:t>
            </a:r>
            <a:r>
              <a:rPr lang="en-US" dirty="0"/>
              <a:t> </a:t>
            </a:r>
            <a:r>
              <a:rPr lang="en-US" dirty="0" err="1"/>
              <a:t>yetmezliği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hastalarda</a:t>
            </a:r>
            <a:r>
              <a:rPr lang="en-US" dirty="0"/>
              <a:t> serum </a:t>
            </a:r>
            <a:r>
              <a:rPr lang="en-US" dirty="0" err="1"/>
              <a:t>ayrıldıktan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da </a:t>
            </a:r>
            <a:r>
              <a:rPr lang="en-US" dirty="0" err="1"/>
              <a:t>pıhtı</a:t>
            </a:r>
            <a:r>
              <a:rPr lang="en-US" dirty="0"/>
              <a:t> </a:t>
            </a:r>
            <a:r>
              <a:rPr lang="en-US" dirty="0" err="1"/>
              <a:t>oluşabilir</a:t>
            </a:r>
            <a:r>
              <a:rPr lang="en-US" dirty="0"/>
              <a:t>. </a:t>
            </a:r>
            <a:r>
              <a:rPr lang="en-US" dirty="0" err="1"/>
              <a:t>Pıhtı</a:t>
            </a:r>
            <a:r>
              <a:rPr lang="en-US" dirty="0"/>
              <a:t> </a:t>
            </a:r>
            <a:r>
              <a:rPr lang="en-US" dirty="0" err="1"/>
              <a:t>oluşumu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  </a:t>
            </a:r>
            <a:r>
              <a:rPr lang="en-US" dirty="0" err="1"/>
              <a:t>edilmelidir</a:t>
            </a:r>
            <a:endParaRPr lang="en-US" dirty="0"/>
          </a:p>
          <a:p>
            <a:pPr algn="just"/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yapılmayacaksa</a:t>
            </a:r>
            <a:r>
              <a:rPr lang="en-US" dirty="0"/>
              <a:t> serum +4, -20, -40 </a:t>
            </a:r>
            <a:r>
              <a:rPr lang="en-US" dirty="0" err="1"/>
              <a:t>veya</a:t>
            </a:r>
            <a:r>
              <a:rPr lang="en-US" dirty="0"/>
              <a:t> -70 0C’de </a:t>
            </a:r>
            <a:r>
              <a:rPr lang="en-US" dirty="0" err="1"/>
              <a:t>ağzı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saklanmalıdır</a:t>
            </a: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576B9-503E-4D30-9B76-0A7D7657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EC5AF-FA57-4C4B-A891-3931B4B6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72AD6-80E5-4D03-A057-54BBDD7313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1697"/>
          </a:xfrm>
          <a:prstGeom prst="rect">
            <a:avLst/>
          </a:prstGeom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Kan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İdrar</a:t>
            </a:r>
            <a:r>
              <a:rPr lang="en-US" sz="3200" dirty="0"/>
              <a:t> </a:t>
            </a:r>
            <a:r>
              <a:rPr lang="en-US" sz="3200" dirty="0" err="1"/>
              <a:t>Numunelerinin</a:t>
            </a:r>
            <a:r>
              <a:rPr lang="en-US" sz="3200" dirty="0"/>
              <a:t> </a:t>
            </a:r>
            <a:r>
              <a:rPr lang="en-US" sz="3200" dirty="0" err="1"/>
              <a:t>Saklanması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614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8D8B55-819A-4DCD-9680-F4B951A7DD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5760" y="1223889"/>
            <a:ext cx="11216640" cy="52510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çalışılması</a:t>
            </a:r>
            <a:r>
              <a:rPr lang="en-US" dirty="0"/>
              <a:t> </a:t>
            </a:r>
            <a:r>
              <a:rPr lang="en-US" dirty="0" err="1"/>
              <a:t>prensiptir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Çalışılan</a:t>
            </a:r>
            <a:r>
              <a:rPr lang="en-US" dirty="0"/>
              <a:t> </a:t>
            </a:r>
            <a:r>
              <a:rPr lang="en-US" dirty="0" err="1"/>
              <a:t>numunelerden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miktarın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belli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saklanması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uygulamada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risk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anında</a:t>
            </a:r>
            <a:r>
              <a:rPr lang="en-US" dirty="0"/>
              <a:t> </a:t>
            </a:r>
            <a:r>
              <a:rPr lang="en-US" dirty="0" err="1"/>
              <a:t>çalışılamadığı</a:t>
            </a:r>
            <a:r>
              <a:rPr lang="en-US" dirty="0"/>
              <a:t> </a:t>
            </a:r>
            <a:r>
              <a:rPr lang="en-US" dirty="0" err="1"/>
              <a:t>durumlar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kitler</a:t>
            </a:r>
            <a:r>
              <a:rPr lang="en-US" dirty="0"/>
              <a:t> belli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sayısına</a:t>
            </a:r>
            <a:r>
              <a:rPr lang="en-US" dirty="0"/>
              <a:t> </a:t>
            </a:r>
            <a:r>
              <a:rPr lang="en-US" dirty="0" err="1"/>
              <a:t>ulaşılmadan</a:t>
            </a:r>
            <a:r>
              <a:rPr lang="en-US" dirty="0"/>
              <a:t> </a:t>
            </a:r>
            <a:r>
              <a:rPr lang="en-US" dirty="0" err="1"/>
              <a:t>kullanıma</a:t>
            </a:r>
            <a:r>
              <a:rPr lang="en-US" dirty="0"/>
              <a:t> </a:t>
            </a:r>
            <a:r>
              <a:rPr lang="en-US" dirty="0" err="1"/>
              <a:t>açılmaz</a:t>
            </a:r>
            <a:r>
              <a:rPr lang="en-US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Özellikle</a:t>
            </a:r>
            <a:r>
              <a:rPr lang="en-US" dirty="0"/>
              <a:t> bulk tipi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kitleri</a:t>
            </a:r>
            <a:r>
              <a:rPr lang="en-US" dirty="0"/>
              <a:t> </a:t>
            </a:r>
            <a:r>
              <a:rPr lang="en-US" dirty="0" err="1"/>
              <a:t>hastanelerde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laboratuvarlarda</a:t>
            </a:r>
            <a:r>
              <a:rPr lang="en-US" dirty="0"/>
              <a:t>  belli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kullanıma</a:t>
            </a:r>
            <a:r>
              <a:rPr lang="en-US" dirty="0"/>
              <a:t> </a:t>
            </a:r>
            <a:r>
              <a:rPr lang="en-US" dirty="0" err="1"/>
              <a:t>açılır</a:t>
            </a:r>
            <a:r>
              <a:rPr lang="en-US" dirty="0"/>
              <a:t>. Bu </a:t>
            </a:r>
            <a:r>
              <a:rPr lang="en-US" dirty="0" err="1"/>
              <a:t>durumlarda</a:t>
            </a:r>
            <a:r>
              <a:rPr lang="en-US" dirty="0"/>
              <a:t>  </a:t>
            </a: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dek</a:t>
            </a:r>
            <a:r>
              <a:rPr lang="en-US" dirty="0"/>
              <a:t> </a:t>
            </a:r>
            <a:r>
              <a:rPr lang="en-US" dirty="0" err="1"/>
              <a:t>bekletilmeleri</a:t>
            </a:r>
            <a:r>
              <a:rPr lang="en-US" dirty="0"/>
              <a:t> </a:t>
            </a:r>
            <a:r>
              <a:rPr lang="en-US" dirty="0" err="1"/>
              <a:t>gerekebilir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numunesinden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sonucun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hatalar</a:t>
            </a:r>
            <a:r>
              <a:rPr lang="en-US" dirty="0"/>
              <a:t> </a:t>
            </a:r>
            <a:r>
              <a:rPr lang="en-US" dirty="0" err="1"/>
              <a:t>barındırdığı</a:t>
            </a:r>
            <a:r>
              <a:rPr lang="en-US" dirty="0"/>
              <a:t> </a:t>
            </a:r>
            <a:r>
              <a:rPr lang="en-US" dirty="0" err="1"/>
              <a:t>kanısı</a:t>
            </a:r>
            <a:r>
              <a:rPr lang="en-US" dirty="0"/>
              <a:t> </a:t>
            </a:r>
            <a:r>
              <a:rPr lang="en-US" dirty="0" err="1"/>
              <a:t>doğabilir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 </a:t>
            </a:r>
            <a:r>
              <a:rPr lang="en-US" dirty="0" err="1"/>
              <a:t>numunenin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analit</a:t>
            </a:r>
            <a:r>
              <a:rPr lang="en-US" dirty="0"/>
              <a:t> </a:t>
            </a:r>
            <a:r>
              <a:rPr lang="en-US" dirty="0" err="1"/>
              <a:t>içerdiği</a:t>
            </a:r>
            <a:r>
              <a:rPr lang="en-US" dirty="0"/>
              <a:t> </a:t>
            </a:r>
            <a:r>
              <a:rPr lang="en-US" dirty="0" err="1"/>
              <a:t>belirlenebilir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seyreltik</a:t>
            </a:r>
            <a:r>
              <a:rPr lang="en-US" dirty="0"/>
              <a:t> </a:t>
            </a:r>
            <a:r>
              <a:rPr lang="en-US" dirty="0" err="1"/>
              <a:t>numuneyle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tekrarı</a:t>
            </a:r>
            <a:r>
              <a:rPr lang="en-US" dirty="0"/>
              <a:t> </a:t>
            </a:r>
            <a:r>
              <a:rPr lang="en-US" dirty="0" err="1"/>
              <a:t>gerekebilir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Dolayısyla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testlerde</a:t>
            </a:r>
            <a:r>
              <a:rPr lang="en-US" dirty="0"/>
              <a:t> </a:t>
            </a:r>
            <a:r>
              <a:rPr lang="en-US" dirty="0" err="1"/>
              <a:t>saklanan</a:t>
            </a:r>
            <a:r>
              <a:rPr lang="en-US" dirty="0"/>
              <a:t> </a:t>
            </a:r>
            <a:r>
              <a:rPr lang="en-US" dirty="0" err="1"/>
              <a:t>numuneden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 </a:t>
            </a:r>
            <a:r>
              <a:rPr lang="en-US" dirty="0" err="1"/>
              <a:t>tekrarlanabilir</a:t>
            </a:r>
            <a:r>
              <a:rPr lang="en-US" dirty="0"/>
              <a:t>.  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b="1" dirty="0" err="1"/>
              <a:t>Gerekçesi</a:t>
            </a:r>
            <a:r>
              <a:rPr lang="en-US" b="1" dirty="0"/>
              <a:t> ne </a:t>
            </a:r>
            <a:r>
              <a:rPr lang="en-US" b="1" dirty="0" err="1"/>
              <a:t>olursa</a:t>
            </a:r>
            <a:r>
              <a:rPr lang="en-US" b="1" dirty="0"/>
              <a:t> </a:t>
            </a:r>
            <a:r>
              <a:rPr lang="en-US" b="1" dirty="0" err="1"/>
              <a:t>olsun</a:t>
            </a:r>
            <a:r>
              <a:rPr lang="en-US" b="1" dirty="0"/>
              <a:t> </a:t>
            </a:r>
            <a:r>
              <a:rPr lang="en-US" b="1" dirty="0" err="1"/>
              <a:t>bekletilen</a:t>
            </a:r>
            <a:r>
              <a:rPr lang="en-US" b="1" dirty="0"/>
              <a:t> </a:t>
            </a:r>
            <a:r>
              <a:rPr lang="en-US" b="1" dirty="0" err="1"/>
              <a:t>numunelerden</a:t>
            </a:r>
            <a:r>
              <a:rPr lang="en-US" b="1" dirty="0"/>
              <a:t> </a:t>
            </a:r>
            <a:r>
              <a:rPr lang="en-US" b="1" dirty="0" err="1"/>
              <a:t>yeniden</a:t>
            </a:r>
            <a:r>
              <a:rPr lang="en-US" b="1" dirty="0"/>
              <a:t> </a:t>
            </a:r>
            <a:r>
              <a:rPr lang="en-US" b="1" dirty="0" err="1"/>
              <a:t>çalışılan</a:t>
            </a:r>
            <a:r>
              <a:rPr lang="en-US" b="1" dirty="0"/>
              <a:t> </a:t>
            </a:r>
            <a:r>
              <a:rPr lang="en-US" b="1" dirty="0" err="1"/>
              <a:t>testlerin</a:t>
            </a:r>
            <a:r>
              <a:rPr lang="en-US" b="1" dirty="0"/>
              <a:t> ne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sağlıklı</a:t>
            </a:r>
            <a:r>
              <a:rPr lang="en-US" b="1" dirty="0"/>
              <a:t> </a:t>
            </a:r>
            <a:r>
              <a:rPr lang="en-US" b="1" dirty="0" err="1"/>
              <a:t>sonuçlar</a:t>
            </a:r>
            <a:r>
              <a:rPr lang="en-US" b="1" dirty="0"/>
              <a:t> </a:t>
            </a:r>
            <a:r>
              <a:rPr lang="en-US" b="1" dirty="0" err="1"/>
              <a:t>vereceği</a:t>
            </a:r>
            <a:r>
              <a:rPr lang="en-US" b="1" dirty="0"/>
              <a:t> </a:t>
            </a:r>
            <a:r>
              <a:rPr lang="en-US" b="1" dirty="0" err="1"/>
              <a:t>bugün</a:t>
            </a:r>
            <a:r>
              <a:rPr lang="en-US" b="1" dirty="0"/>
              <a:t> </a:t>
            </a:r>
            <a:r>
              <a:rPr lang="en-US" b="1" dirty="0" err="1"/>
              <a:t>hala</a:t>
            </a:r>
            <a:r>
              <a:rPr lang="en-US" b="1" dirty="0"/>
              <a:t> </a:t>
            </a:r>
            <a:r>
              <a:rPr lang="en-US" b="1" dirty="0" err="1"/>
              <a:t>araştırılan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konudur</a:t>
            </a:r>
            <a:r>
              <a:rPr lang="en-US" b="1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5B28B8-E826-492B-AF38-F163BC09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8367"/>
            <a:ext cx="10363200" cy="738236"/>
          </a:xfrm>
        </p:spPr>
        <p:txBody>
          <a:bodyPr>
            <a:normAutofit/>
          </a:bodyPr>
          <a:lstStyle/>
          <a:p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bekletilebilme</a:t>
            </a:r>
            <a:r>
              <a:rPr lang="en-US" dirty="0"/>
              <a:t> </a:t>
            </a:r>
            <a:r>
              <a:rPr lang="en-US" dirty="0" err="1"/>
              <a:t>süresi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D66406-3309-4CAB-A92D-EF5A459E96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7624" y="1365031"/>
            <a:ext cx="11244776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2017 </a:t>
            </a:r>
            <a:r>
              <a:rPr lang="en-US" sz="2800" dirty="0" err="1"/>
              <a:t>yılında</a:t>
            </a:r>
            <a:r>
              <a:rPr lang="en-US" sz="2800" dirty="0"/>
              <a:t> Lancet </a:t>
            </a:r>
            <a:r>
              <a:rPr lang="en-US" sz="2800" dirty="0" err="1"/>
              <a:t>dergisince</a:t>
            </a:r>
            <a:r>
              <a:rPr lang="en-US" sz="2800" dirty="0"/>
              <a:t> </a:t>
            </a:r>
            <a:r>
              <a:rPr lang="en-US" sz="2800" dirty="0" err="1"/>
              <a:t>yayınlanmakta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açık</a:t>
            </a:r>
            <a:r>
              <a:rPr lang="en-US" sz="2800" dirty="0"/>
              <a:t> </a:t>
            </a:r>
            <a:r>
              <a:rPr lang="en-US" sz="2800" dirty="0" err="1"/>
              <a:t>erişim</a:t>
            </a:r>
            <a:r>
              <a:rPr lang="en-US" sz="2800" dirty="0"/>
              <a:t> </a:t>
            </a:r>
            <a:r>
              <a:rPr lang="en-US" sz="2800" dirty="0" err="1">
                <a:hlinkClick r:id="rId2"/>
              </a:rPr>
              <a:t>EBioMedicine</a:t>
            </a:r>
            <a:r>
              <a:rPr lang="en-US" sz="2800" dirty="0"/>
              <a:t> </a:t>
            </a:r>
            <a:r>
              <a:rPr lang="en-US" sz="2800" dirty="0" err="1"/>
              <a:t>dergisinde</a:t>
            </a:r>
            <a:r>
              <a:rPr lang="en-US" sz="2800" dirty="0"/>
              <a:t> </a:t>
            </a:r>
            <a:r>
              <a:rPr lang="en-US" sz="2800" dirty="0" err="1"/>
              <a:t>yayınlanmış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derlemede</a:t>
            </a:r>
            <a:r>
              <a:rPr lang="en-US" sz="2800" dirty="0"/>
              <a:t> “</a:t>
            </a:r>
            <a:r>
              <a:rPr lang="en-US" sz="2800" dirty="0" err="1"/>
              <a:t>Saklama</a:t>
            </a:r>
            <a:r>
              <a:rPr lang="en-US" sz="2800" dirty="0"/>
              <a:t> </a:t>
            </a:r>
            <a:r>
              <a:rPr lang="en-US" sz="2800" dirty="0" err="1"/>
              <a:t>süresi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sıcaklığının</a:t>
            </a:r>
            <a:r>
              <a:rPr lang="en-US" sz="2800" dirty="0"/>
              <a:t> tam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sayımı</a:t>
            </a:r>
            <a:r>
              <a:rPr lang="en-US" sz="2800" dirty="0"/>
              <a:t> (CBC)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kapsamlı</a:t>
            </a:r>
            <a:r>
              <a:rPr lang="en-US" sz="2800" dirty="0"/>
              <a:t> </a:t>
            </a:r>
            <a:r>
              <a:rPr lang="en-US" sz="2800" dirty="0" err="1"/>
              <a:t>metabolik</a:t>
            </a:r>
            <a:r>
              <a:rPr lang="en-US" sz="2800" dirty="0"/>
              <a:t> panel (CMP) </a:t>
            </a:r>
            <a:r>
              <a:rPr lang="en-US" sz="2800" dirty="0" err="1"/>
              <a:t>testi</a:t>
            </a:r>
            <a:r>
              <a:rPr lang="en-US" sz="2800" dirty="0"/>
              <a:t> </a:t>
            </a:r>
            <a:r>
              <a:rPr lang="en-US" sz="2800" dirty="0" err="1"/>
              <a:t>üzerindeki</a:t>
            </a:r>
            <a:r>
              <a:rPr lang="en-US" sz="2800" dirty="0"/>
              <a:t> </a:t>
            </a:r>
            <a:r>
              <a:rPr lang="en-US" sz="2800" dirty="0" err="1"/>
              <a:t>etkisini</a:t>
            </a:r>
            <a:r>
              <a:rPr lang="en-US" sz="2800" dirty="0"/>
              <a:t> </a:t>
            </a:r>
            <a:r>
              <a:rPr lang="en-US" sz="2800" dirty="0" err="1"/>
              <a:t>değerlendirmeyi</a:t>
            </a:r>
            <a:r>
              <a:rPr lang="en-US" sz="2800" dirty="0"/>
              <a:t>” </a:t>
            </a:r>
            <a:r>
              <a:rPr lang="en-US" sz="2800" dirty="0" err="1"/>
              <a:t>amaçlamıştır</a:t>
            </a:r>
            <a:r>
              <a:rPr lang="en-US" sz="2800" dirty="0"/>
              <a:t>. </a:t>
            </a:r>
            <a:r>
              <a:rPr lang="en-US" sz="2800" dirty="0" err="1"/>
              <a:t>Toplam</a:t>
            </a:r>
            <a:r>
              <a:rPr lang="en-US" sz="2800" dirty="0"/>
              <a:t> 89 </a:t>
            </a:r>
            <a:r>
              <a:rPr lang="en-US" sz="2800" dirty="0" err="1"/>
              <a:t>çalışma</a:t>
            </a:r>
            <a:r>
              <a:rPr lang="en-US" sz="2800" dirty="0"/>
              <a:t> </a:t>
            </a:r>
            <a:r>
              <a:rPr lang="en-US" sz="2800" dirty="0" err="1"/>
              <a:t>kriterlere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bulunmuş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değerlendirilmiştir</a:t>
            </a:r>
            <a:r>
              <a:rPr lang="en-US" sz="2800" dirty="0"/>
              <a:t>.  </a:t>
            </a:r>
          </a:p>
          <a:p>
            <a:pPr algn="just"/>
            <a:r>
              <a:rPr lang="en-US" sz="2800" dirty="0"/>
              <a:t>Bu </a:t>
            </a:r>
            <a:r>
              <a:rPr lang="en-US" sz="2800" dirty="0" err="1"/>
              <a:t>derlemeden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/>
              <a:t>edilen</a:t>
            </a:r>
            <a:r>
              <a:rPr lang="en-US" sz="2800" dirty="0"/>
              <a:t> </a:t>
            </a:r>
            <a:r>
              <a:rPr lang="en-US" sz="2800" dirty="0" err="1"/>
              <a:t>sonuçlara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:</a:t>
            </a:r>
          </a:p>
          <a:p>
            <a:pPr lvl="1" algn="just"/>
            <a:r>
              <a:rPr lang="en-US" dirty="0"/>
              <a:t>CBC </a:t>
            </a:r>
            <a:r>
              <a:rPr lang="en-US" dirty="0" err="1"/>
              <a:t>için</a:t>
            </a:r>
            <a:r>
              <a:rPr lang="en-US" dirty="0"/>
              <a:t> MPV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24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stabildir</a:t>
            </a:r>
            <a:r>
              <a:rPr lang="en-US" dirty="0"/>
              <a:t>. </a:t>
            </a:r>
          </a:p>
          <a:p>
            <a:pPr lvl="1" algn="just"/>
            <a:r>
              <a:rPr lang="en-US" dirty="0"/>
              <a:t>WBC, </a:t>
            </a:r>
            <a:r>
              <a:rPr lang="en-US" dirty="0" err="1"/>
              <a:t>PLt</a:t>
            </a:r>
            <a:r>
              <a:rPr lang="en-US" dirty="0"/>
              <a:t>, HCT, HGB </a:t>
            </a:r>
            <a:r>
              <a:rPr lang="en-US" dirty="0" err="1"/>
              <a:t>ve</a:t>
            </a:r>
            <a:r>
              <a:rPr lang="en-US" dirty="0"/>
              <a:t> MCH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indeksler</a:t>
            </a:r>
            <a:r>
              <a:rPr lang="en-US" dirty="0"/>
              <a:t> 3 </a:t>
            </a:r>
            <a:r>
              <a:rPr lang="en-US" dirty="0" err="1"/>
              <a:t>güne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stabildir</a:t>
            </a:r>
            <a:r>
              <a:rPr lang="en-US" dirty="0"/>
              <a:t>. (</a:t>
            </a:r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sıcaklığından</a:t>
            </a:r>
            <a:r>
              <a:rPr lang="en-US" dirty="0"/>
              <a:t> </a:t>
            </a:r>
            <a:r>
              <a:rPr lang="en-US" dirty="0" err="1"/>
              <a:t>bağımsız</a:t>
            </a:r>
            <a:r>
              <a:rPr lang="en-US" dirty="0"/>
              <a:t>).</a:t>
            </a:r>
          </a:p>
          <a:p>
            <a:pPr lvl="1" algn="just"/>
            <a:r>
              <a:rPr lang="en-US" dirty="0" err="1"/>
              <a:t>Bununla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, </a:t>
            </a:r>
            <a:r>
              <a:rPr lang="en-US" dirty="0" err="1"/>
              <a:t>kararlı</a:t>
            </a:r>
            <a:r>
              <a:rPr lang="en-US" dirty="0"/>
              <a:t> CMP test </a:t>
            </a:r>
            <a:r>
              <a:rPr lang="en-US" dirty="0" err="1"/>
              <a:t>sonuçları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12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 (4°C'de GLU, AST, ALT, Na, ALB, Cl, DBIL, TC, TG </a:t>
            </a:r>
            <a:r>
              <a:rPr lang="en-US" dirty="0" err="1"/>
              <a:t>ve</a:t>
            </a:r>
            <a:r>
              <a:rPr lang="en-US" dirty="0"/>
              <a:t> ALP </a:t>
            </a:r>
            <a:r>
              <a:rPr lang="en-US" dirty="0" err="1"/>
              <a:t>dahil</a:t>
            </a:r>
            <a:r>
              <a:rPr lang="en-US" dirty="0"/>
              <a:t>). </a:t>
            </a:r>
            <a:r>
              <a:rPr lang="en-US" dirty="0" err="1"/>
              <a:t>Değerler</a:t>
            </a:r>
            <a:r>
              <a:rPr lang="en-US" dirty="0"/>
              <a:t>, 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sıcaklığında</a:t>
            </a:r>
            <a:r>
              <a:rPr lang="en-US" dirty="0"/>
              <a:t> </a:t>
            </a:r>
            <a:r>
              <a:rPr lang="en-US" dirty="0" err="1"/>
              <a:t>saklandığında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kararlıdır</a:t>
            </a:r>
            <a:r>
              <a:rPr lang="en-US" dirty="0"/>
              <a:t>.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71D45-547D-46D5-AF72-E6EF898D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4" y="274638"/>
            <a:ext cx="11244776" cy="1047725"/>
          </a:xfrm>
        </p:spPr>
        <p:txBody>
          <a:bodyPr>
            <a:noAutofit/>
          </a:bodyPr>
          <a:lstStyle/>
          <a:p>
            <a:r>
              <a:rPr lang="en-US" sz="3200" dirty="0"/>
              <a:t>Kan </a:t>
            </a:r>
            <a:r>
              <a:rPr lang="en-US" sz="3200" dirty="0" err="1"/>
              <a:t>Numunelerini</a:t>
            </a:r>
            <a:r>
              <a:rPr lang="en-US" sz="3200" dirty="0"/>
              <a:t> Ne Kadar </a:t>
            </a:r>
            <a:r>
              <a:rPr lang="en-US" sz="3200" dirty="0" err="1"/>
              <a:t>Saklayabiliriz</a:t>
            </a:r>
            <a:r>
              <a:rPr lang="en-US" sz="3200" dirty="0"/>
              <a:t>: </a:t>
            </a:r>
            <a:r>
              <a:rPr lang="en-US" sz="3200" dirty="0" err="1"/>
              <a:t>Sistematik</a:t>
            </a:r>
            <a:r>
              <a:rPr lang="en-US" sz="3200" dirty="0"/>
              <a:t> Bir </a:t>
            </a:r>
            <a:r>
              <a:rPr lang="en-US" sz="3200" dirty="0" err="1"/>
              <a:t>Gözden</a:t>
            </a:r>
            <a:r>
              <a:rPr lang="en-US" sz="3200" dirty="0"/>
              <a:t> </a:t>
            </a:r>
            <a:r>
              <a:rPr lang="en-US" sz="3200" dirty="0" err="1"/>
              <a:t>Geçirme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Meta </a:t>
            </a:r>
            <a:r>
              <a:rPr lang="en-US" sz="3200" dirty="0" err="1"/>
              <a:t>Analiz</a:t>
            </a:r>
            <a:r>
              <a:rPr lang="en-US" sz="3200" dirty="0"/>
              <a:t>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EE192-2C2F-4D56-90D8-3E79AE5A788D}"/>
              </a:ext>
            </a:extLst>
          </p:cNvPr>
          <p:cNvSpPr/>
          <p:nvPr/>
        </p:nvSpPr>
        <p:spPr>
          <a:xfrm>
            <a:off x="337624" y="5937031"/>
            <a:ext cx="1151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*Wu DW, Li YM, Wang F. How Long can we Store Blood Samples: A Systematic Review and Meta-Analysis. </a:t>
            </a:r>
            <a:r>
              <a:rPr lang="en-US" dirty="0" err="1"/>
              <a:t>EBioMedicine</a:t>
            </a:r>
            <a:r>
              <a:rPr lang="en-US" dirty="0"/>
              <a:t>. 2017 Oct;24:277-285. </a:t>
            </a:r>
            <a:r>
              <a:rPr lang="en-US" dirty="0" err="1"/>
              <a:t>doi</a:t>
            </a:r>
            <a:r>
              <a:rPr lang="en-US" dirty="0"/>
              <a:t>: 10.1016/j.ebiom.2017.09.024. </a:t>
            </a:r>
            <a:r>
              <a:rPr lang="en-US" dirty="0" err="1"/>
              <a:t>Epub</a:t>
            </a:r>
            <a:r>
              <a:rPr lang="en-US" dirty="0"/>
              <a:t> 2017 Sep 23. PMID: 28965875; PMCID: PMC5652294.</a:t>
            </a:r>
          </a:p>
        </p:txBody>
      </p:sp>
    </p:spTree>
    <p:extLst>
      <p:ext uri="{BB962C8B-B14F-4D97-AF65-F5344CB8AC3E}">
        <p14:creationId xmlns:p14="http://schemas.microsoft.com/office/powerpoint/2010/main" val="32496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5D73-E3B5-4FF8-88FD-9AF8896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 </a:t>
            </a:r>
            <a:r>
              <a:rPr lang="en-GB" sz="3200" dirty="0" err="1"/>
              <a:t>İdrarda</a:t>
            </a:r>
            <a:r>
              <a:rPr lang="en-GB" sz="3200" dirty="0"/>
              <a:t> g</a:t>
            </a:r>
            <a:r>
              <a:rPr lang="en-US" sz="3200" dirty="0" err="1"/>
              <a:t>likoz</a:t>
            </a:r>
            <a:r>
              <a:rPr lang="en-US" sz="3200" dirty="0"/>
              <a:t> </a:t>
            </a:r>
            <a:r>
              <a:rPr lang="en-US" sz="3200" dirty="0" err="1"/>
              <a:t>testi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</a:t>
            </a:r>
            <a:r>
              <a:rPr lang="en-US" sz="3200" dirty="0" err="1"/>
              <a:t>yemekten</a:t>
            </a:r>
            <a:r>
              <a:rPr lang="en-US" sz="3200" dirty="0"/>
              <a:t> </a:t>
            </a:r>
            <a:r>
              <a:rPr lang="en-US" sz="3200" dirty="0" err="1"/>
              <a:t>kaç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sonra</a:t>
            </a:r>
            <a:r>
              <a:rPr lang="en-US" sz="3200" dirty="0"/>
              <a:t> </a:t>
            </a:r>
            <a:r>
              <a:rPr lang="en-US" sz="3200" dirty="0" err="1"/>
              <a:t>toplanan</a:t>
            </a:r>
            <a:r>
              <a:rPr lang="en-US" sz="3200" dirty="0"/>
              <a:t> </a:t>
            </a:r>
            <a:r>
              <a:rPr lang="en-US" sz="3200" dirty="0" err="1"/>
              <a:t>idrar</a:t>
            </a:r>
            <a:r>
              <a:rPr lang="en-US" sz="3200" dirty="0"/>
              <a:t> </a:t>
            </a:r>
            <a:r>
              <a:rPr lang="en-US" sz="3200" dirty="0" err="1"/>
              <a:t>tercih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1ECB-0AF1-4B34-AFF6-88AFDD1E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 </a:t>
            </a:r>
            <a:r>
              <a:rPr lang="en-GB" dirty="0" err="1"/>
              <a:t>saat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2-3 </a:t>
            </a:r>
            <a:r>
              <a:rPr lang="en-GB" dirty="0" err="1"/>
              <a:t>saat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 </a:t>
            </a:r>
            <a:r>
              <a:rPr lang="en-GB" dirty="0" err="1"/>
              <a:t>saat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 </a:t>
            </a:r>
            <a:r>
              <a:rPr lang="en-GB" dirty="0" err="1"/>
              <a:t>saat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6-8 </a:t>
            </a:r>
            <a:r>
              <a:rPr lang="en-GB" dirty="0" err="1"/>
              <a:t>saat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9EDA7-6E7F-4DF5-91A1-801F600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DAA4-53E4-44AD-A894-7183F85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5D73-E3B5-4FF8-88FD-9AF8896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1. </a:t>
            </a:r>
            <a:r>
              <a:rPr lang="en-GB" sz="3200" dirty="0" err="1"/>
              <a:t>İdrarda</a:t>
            </a:r>
            <a:r>
              <a:rPr lang="en-GB" sz="3200" dirty="0"/>
              <a:t> g</a:t>
            </a:r>
            <a:r>
              <a:rPr lang="en-US" sz="3200" dirty="0" err="1"/>
              <a:t>likoz</a:t>
            </a:r>
            <a:r>
              <a:rPr lang="en-US" sz="3200" dirty="0"/>
              <a:t> </a:t>
            </a:r>
            <a:r>
              <a:rPr lang="en-US" sz="3200" dirty="0" err="1"/>
              <a:t>testi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</a:t>
            </a:r>
            <a:r>
              <a:rPr lang="en-US" sz="3200" dirty="0" err="1"/>
              <a:t>yemekten</a:t>
            </a:r>
            <a:r>
              <a:rPr lang="en-US" sz="3200" dirty="0"/>
              <a:t> </a:t>
            </a:r>
            <a:r>
              <a:rPr lang="en-US" sz="3200" dirty="0" err="1"/>
              <a:t>kaç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sonra</a:t>
            </a:r>
            <a:r>
              <a:rPr lang="en-US" sz="3200" dirty="0"/>
              <a:t> </a:t>
            </a:r>
            <a:r>
              <a:rPr lang="en-US" sz="3200" dirty="0" err="1"/>
              <a:t>toplanan</a:t>
            </a:r>
            <a:r>
              <a:rPr lang="en-US" sz="3200" dirty="0"/>
              <a:t> </a:t>
            </a:r>
            <a:r>
              <a:rPr lang="en-US" sz="3200" dirty="0" err="1"/>
              <a:t>idrar</a:t>
            </a:r>
            <a:r>
              <a:rPr lang="en-US" sz="3200" dirty="0"/>
              <a:t> </a:t>
            </a:r>
            <a:r>
              <a:rPr lang="en-US" sz="3200" dirty="0" err="1"/>
              <a:t>tercih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1ECB-0AF1-4B34-AFF6-88AFDD1E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1 </a:t>
            </a:r>
            <a:r>
              <a:rPr lang="en-GB" dirty="0" err="1"/>
              <a:t>saat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2-3 </a:t>
            </a:r>
            <a:r>
              <a:rPr lang="en-GB" dirty="0" err="1">
                <a:solidFill>
                  <a:srgbClr val="FF0000"/>
                </a:solidFill>
              </a:rPr>
              <a:t>saat</a:t>
            </a:r>
            <a:endParaRPr lang="en-GB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 </a:t>
            </a:r>
            <a:r>
              <a:rPr lang="en-GB" dirty="0" err="1"/>
              <a:t>saat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 </a:t>
            </a:r>
            <a:r>
              <a:rPr lang="en-GB" dirty="0" err="1"/>
              <a:t>saat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6-8 </a:t>
            </a:r>
            <a:r>
              <a:rPr lang="en-GB" dirty="0" err="1"/>
              <a:t>saat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9EDA7-6E7F-4DF5-91A1-801F600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DAA4-53E4-44AD-A894-7183F85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5D73-E3B5-4FF8-88FD-9AF8896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>
                <a:latin typeface="+mn-lt"/>
              </a:rPr>
              <a:t>2. </a:t>
            </a:r>
            <a:r>
              <a:rPr lang="en-GB" sz="2400" dirty="0" err="1">
                <a:latin typeface="+mn-lt"/>
              </a:rPr>
              <a:t>Hücresel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mikrobiyal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kontaminasyon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insidansındaki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azalma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nedeniyle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kültür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hassasiyet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testi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için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hangi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örnek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türü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tercih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edilir</a:t>
            </a:r>
            <a:r>
              <a:rPr lang="en-US" sz="2400" dirty="0">
                <a:latin typeface="+mn-lt"/>
              </a:rPr>
              <a:t>?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1ECB-0AF1-4B34-AFF6-88AFDD1E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400" dirty="0"/>
              <a:t>İlk </a:t>
            </a:r>
            <a:r>
              <a:rPr lang="en-GB" sz="2400" dirty="0" err="1"/>
              <a:t>idrar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Orta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Kültür</a:t>
            </a:r>
            <a:r>
              <a:rPr lang="en-GB" sz="2400" dirty="0"/>
              <a:t> </a:t>
            </a:r>
            <a:r>
              <a:rPr lang="en-GB" sz="2400" dirty="0" err="1"/>
              <a:t>numunesi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Rastgele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/>
              <a:t>24 </a:t>
            </a:r>
            <a:r>
              <a:rPr lang="en-GB" sz="2400" dirty="0" err="1"/>
              <a:t>saatlik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9EDA7-6E7F-4DF5-91A1-801F600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DAA4-53E4-44AD-A894-7183F85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5D73-E3B5-4FF8-88FD-9AF8896E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>
                <a:latin typeface="+mn-lt"/>
              </a:rPr>
              <a:t>2. </a:t>
            </a:r>
            <a:r>
              <a:rPr lang="en-GB" sz="2400" dirty="0" err="1">
                <a:latin typeface="+mn-lt"/>
              </a:rPr>
              <a:t>Hücresel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mikrobiyal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kontaminasyon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insidansındaki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azalma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nedeniyle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kültür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ve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hassasiyet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testi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için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hangi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örnek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türü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tercih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edilir</a:t>
            </a:r>
            <a:r>
              <a:rPr lang="en-US" sz="2400" dirty="0">
                <a:latin typeface="+mn-lt"/>
              </a:rPr>
              <a:t>?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1ECB-0AF1-4B34-AFF6-88AFDD1EE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400" dirty="0"/>
              <a:t>İlk </a:t>
            </a:r>
            <a:r>
              <a:rPr lang="en-GB" sz="2400" dirty="0" err="1"/>
              <a:t>idrar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Orta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>
                <a:solidFill>
                  <a:srgbClr val="FF0000"/>
                </a:solidFill>
              </a:rPr>
              <a:t>Kültür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numunesi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Rastgele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/>
              <a:t>24 </a:t>
            </a:r>
            <a:r>
              <a:rPr lang="en-GB" sz="2400" dirty="0" err="1"/>
              <a:t>saatlik</a:t>
            </a:r>
            <a:r>
              <a:rPr lang="en-GB" sz="2400" dirty="0"/>
              <a:t> </a:t>
            </a:r>
            <a:r>
              <a:rPr lang="en-GB" sz="2400" dirty="0" err="1"/>
              <a:t>idrar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9EDA7-6E7F-4DF5-91A1-801F600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DAA4-53E4-44AD-A894-7183F856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6FA0-FDB6-409E-BBFD-189F67C1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698"/>
            <a:ext cx="10515600" cy="77169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 err="1"/>
              <a:t>I.Laboratuvar</a:t>
            </a:r>
            <a:r>
              <a:rPr lang="en-US" sz="3200" dirty="0"/>
              <a:t> </a:t>
            </a:r>
            <a:r>
              <a:rPr lang="en-US" sz="3200" dirty="0" err="1"/>
              <a:t>uygulamalarında</a:t>
            </a:r>
            <a:r>
              <a:rPr lang="en-US" sz="3200" dirty="0"/>
              <a:t> </a:t>
            </a:r>
            <a:r>
              <a:rPr lang="en-US" sz="3200" dirty="0" err="1"/>
              <a:t>terminoloji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önemli</a:t>
            </a:r>
            <a:r>
              <a:rPr lang="en-US" sz="3200" dirty="0"/>
              <a:t> </a:t>
            </a:r>
            <a:r>
              <a:rPr lang="en-US" sz="3200" dirty="0" err="1"/>
              <a:t>temel</a:t>
            </a:r>
            <a:r>
              <a:rPr lang="en-US" sz="3200" dirty="0"/>
              <a:t> </a:t>
            </a:r>
            <a:r>
              <a:rPr lang="en-US" sz="3200" dirty="0" err="1"/>
              <a:t>bilgiler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74DC5-9162-4083-B0A7-4FEE9731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E724C-FAB4-4318-A39C-594BDCDE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9F574A-671B-4510-9C22-04AF8753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19"/>
            <a:ext cx="10515600" cy="51330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/>
              <a:t>Biyolojik</a:t>
            </a:r>
            <a:r>
              <a:rPr lang="en-US" sz="2400" dirty="0"/>
              <a:t> </a:t>
            </a:r>
            <a:r>
              <a:rPr lang="tr-TR" sz="2400" dirty="0"/>
              <a:t>Materyaller Numune, </a:t>
            </a:r>
            <a:r>
              <a:rPr lang="tr-TR" sz="2400" dirty="0" err="1"/>
              <a:t>spesimen</a:t>
            </a:r>
            <a:r>
              <a:rPr lang="tr-TR" sz="2400" dirty="0"/>
              <a:t> gibi adlar alır.</a:t>
            </a:r>
          </a:p>
          <a:p>
            <a:pPr algn="just"/>
            <a:r>
              <a:rPr lang="en-US" sz="2400" dirty="0" err="1"/>
              <a:t>Numunelerinn</a:t>
            </a:r>
            <a:r>
              <a:rPr lang="en-US" sz="2400" dirty="0"/>
              <a:t> </a:t>
            </a:r>
            <a:r>
              <a:rPr lang="en-US" sz="2400" dirty="0" err="1"/>
              <a:t>analizlerinde</a:t>
            </a:r>
            <a:r>
              <a:rPr lang="en-US" sz="2400" dirty="0"/>
              <a:t> </a:t>
            </a:r>
            <a:r>
              <a:rPr lang="tr-TR" sz="2400" dirty="0"/>
              <a:t>kimyasal tepkimeler gerçekleştirileceğinden farklı tehlikeleri olan kimyasal ajanlar kullanılır.</a:t>
            </a:r>
            <a:endParaRPr lang="en-US" sz="2400" dirty="0"/>
          </a:p>
          <a:p>
            <a:pPr lvl="1" algn="just"/>
            <a:r>
              <a:rPr lang="en-US" sz="2200" dirty="0" err="1"/>
              <a:t>Kimyasal</a:t>
            </a:r>
            <a:r>
              <a:rPr lang="en-US" sz="2200" dirty="0"/>
              <a:t> </a:t>
            </a:r>
            <a:r>
              <a:rPr lang="en-US" sz="2200" dirty="0" err="1"/>
              <a:t>ajanların</a:t>
            </a:r>
            <a:r>
              <a:rPr lang="en-US" sz="2200" dirty="0"/>
              <a:t> </a:t>
            </a:r>
            <a:r>
              <a:rPr lang="en-US" sz="2200" dirty="0" err="1"/>
              <a:t>tehlike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risk </a:t>
            </a:r>
            <a:r>
              <a:rPr lang="en-US" sz="2200" dirty="0" err="1"/>
              <a:t>durumlarını</a:t>
            </a:r>
            <a:r>
              <a:rPr lang="en-US" sz="2200" dirty="0"/>
              <a:t> </a:t>
            </a:r>
            <a:r>
              <a:rPr lang="en-US" sz="2200" dirty="0" err="1"/>
              <a:t>nasıl</a:t>
            </a:r>
            <a:r>
              <a:rPr lang="en-US" sz="2200" dirty="0"/>
              <a:t> </a:t>
            </a:r>
            <a:r>
              <a:rPr lang="en-US" sz="2200" dirty="0" err="1"/>
              <a:t>belirlenir</a:t>
            </a:r>
            <a:r>
              <a:rPr lang="en-US" sz="2200" dirty="0"/>
              <a:t> </a:t>
            </a:r>
            <a:r>
              <a:rPr lang="en-US" sz="2200" dirty="0" err="1"/>
              <a:t>bilinmelidir</a:t>
            </a:r>
            <a:r>
              <a:rPr lang="en-US" sz="2200" dirty="0"/>
              <a:t>.</a:t>
            </a:r>
            <a:endParaRPr lang="tr-TR" sz="2200" dirty="0"/>
          </a:p>
          <a:p>
            <a:pPr algn="just"/>
            <a:r>
              <a:rPr lang="tr-TR" sz="2400" dirty="0"/>
              <a:t>Analizlerde kullanılan ajanlar tek tek veya bir analiz için gerekli tüm kimyasalların bir arada sunulduğu kitler içerisinde bulunabilir.</a:t>
            </a:r>
            <a:endParaRPr lang="en-US" sz="2400" dirty="0"/>
          </a:p>
          <a:p>
            <a:pPr lvl="1" algn="just"/>
            <a:r>
              <a:rPr lang="en-US" sz="2200" dirty="0"/>
              <a:t>Kit </a:t>
            </a:r>
            <a:r>
              <a:rPr lang="en-US" sz="2200" dirty="0" err="1"/>
              <a:t>terminolojisi</a:t>
            </a:r>
            <a:r>
              <a:rPr lang="en-US" sz="2200" dirty="0"/>
              <a:t>, </a:t>
            </a:r>
            <a:r>
              <a:rPr lang="en-US" sz="2200" dirty="0" err="1"/>
              <a:t>kapsam</a:t>
            </a:r>
            <a:r>
              <a:rPr lang="en-US" sz="2200" dirty="0"/>
              <a:t> </a:t>
            </a:r>
            <a:r>
              <a:rPr lang="en-US" sz="2200" dirty="0" err="1"/>
              <a:t>alanları</a:t>
            </a:r>
            <a:r>
              <a:rPr lang="en-US" sz="2200" dirty="0"/>
              <a:t> </a:t>
            </a:r>
            <a:r>
              <a:rPr lang="en-US" sz="2200" dirty="0" err="1"/>
              <a:t>bilinmelidir</a:t>
            </a:r>
            <a:r>
              <a:rPr lang="en-US" sz="2200" dirty="0"/>
              <a:t>.</a:t>
            </a:r>
          </a:p>
          <a:p>
            <a:pPr algn="just"/>
            <a:r>
              <a:rPr lang="tr-TR" dirty="0"/>
              <a:t>Biyolojik materyaller yapılacak analiz çeşidine göre farklı vücut sıvıları, dokular veya kan Numuneleri şeklinde olabilir. </a:t>
            </a:r>
            <a:endParaRPr lang="en-US" dirty="0"/>
          </a:p>
          <a:p>
            <a:pPr lvl="1" algn="just"/>
            <a:r>
              <a:rPr lang="tr-TR" sz="2200" dirty="0"/>
              <a:t>Numunenin alındığı ve saklandığı kaplar numune ve analiz türüne göre değişiklik gösterir.</a:t>
            </a:r>
            <a:endParaRPr lang="en-US" sz="2200" dirty="0"/>
          </a:p>
          <a:p>
            <a:pPr lvl="1" algn="just"/>
            <a:r>
              <a:rPr lang="en-US" sz="2200" dirty="0" err="1"/>
              <a:t>Numunelerin</a:t>
            </a:r>
            <a:r>
              <a:rPr lang="en-US" sz="2200" dirty="0"/>
              <a:t> </a:t>
            </a:r>
            <a:r>
              <a:rPr lang="en-US" sz="2200" dirty="0" err="1"/>
              <a:t>saklanma</a:t>
            </a:r>
            <a:r>
              <a:rPr lang="en-US" sz="2200" dirty="0"/>
              <a:t> </a:t>
            </a:r>
            <a:r>
              <a:rPr lang="en-US" sz="2200" dirty="0" err="1"/>
              <a:t>koşulları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analiz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gerekli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 </a:t>
            </a:r>
            <a:r>
              <a:rPr lang="en-US" sz="2200" dirty="0" err="1"/>
              <a:t>raf</a:t>
            </a:r>
            <a:r>
              <a:rPr lang="en-US" sz="2200" dirty="0"/>
              <a:t> </a:t>
            </a:r>
            <a:r>
              <a:rPr lang="en-US" sz="2200" dirty="0" err="1"/>
              <a:t>ömürleri</a:t>
            </a:r>
            <a:r>
              <a:rPr lang="en-US" sz="2200" dirty="0"/>
              <a:t> </a:t>
            </a:r>
            <a:r>
              <a:rPr lang="en-US" sz="2200" dirty="0" err="1"/>
              <a:t>bilinmelidir</a:t>
            </a:r>
            <a:r>
              <a:rPr lang="en-US" sz="2200" dirty="0"/>
              <a:t>.</a:t>
            </a:r>
            <a:endParaRPr lang="tr-TR" sz="2200" dirty="0"/>
          </a:p>
          <a:p>
            <a:pPr algn="just"/>
            <a:r>
              <a:rPr lang="tr-TR" sz="2400" dirty="0"/>
              <a:t>Analizler için tek bir metot mevcut değildir. Farklı analizler farklı yöntem ve metotları gerektirir:</a:t>
            </a:r>
          </a:p>
          <a:p>
            <a:pPr lvl="1" algn="just"/>
            <a:r>
              <a:rPr lang="tr-TR" sz="2200" dirty="0"/>
              <a:t> spektroskopi, </a:t>
            </a:r>
            <a:r>
              <a:rPr lang="en-US" sz="2200" dirty="0" err="1"/>
              <a:t>kromatografi</a:t>
            </a:r>
            <a:r>
              <a:rPr lang="en-US" sz="2200" dirty="0"/>
              <a:t>,</a:t>
            </a:r>
            <a:r>
              <a:rPr lang="tr-TR" sz="2200" dirty="0" err="1"/>
              <a:t>mikroskobi</a:t>
            </a:r>
            <a:r>
              <a:rPr lang="tr-TR" sz="2200" dirty="0"/>
              <a:t>, </a:t>
            </a:r>
            <a:r>
              <a:rPr lang="tr-TR" sz="2200" dirty="0" err="1"/>
              <a:t>immünhistokimya</a:t>
            </a:r>
            <a:r>
              <a:rPr lang="tr-TR" sz="2200" dirty="0"/>
              <a:t>, </a:t>
            </a:r>
            <a:r>
              <a:rPr lang="tr-TR" sz="2200" dirty="0" err="1"/>
              <a:t>proteinblot</a:t>
            </a:r>
            <a:r>
              <a:rPr lang="tr-TR" sz="2200" dirty="0"/>
              <a:t>, </a:t>
            </a:r>
            <a:r>
              <a:rPr lang="tr-TR" sz="2200" dirty="0" err="1"/>
              <a:t>dotblot</a:t>
            </a:r>
            <a:r>
              <a:rPr lang="tr-TR" sz="2200" dirty="0"/>
              <a:t>, veya </a:t>
            </a:r>
            <a:r>
              <a:rPr lang="tr-TR" sz="2200" dirty="0" err="1"/>
              <a:t>histobiyokimya</a:t>
            </a:r>
            <a:r>
              <a:rPr lang="tr-TR" sz="2200" dirty="0"/>
              <a:t> gibi.</a:t>
            </a:r>
          </a:p>
          <a:p>
            <a:pPr algn="just"/>
            <a:r>
              <a:rPr lang="tr-TR" sz="2400" dirty="0"/>
              <a:t>Biyokimya genel uygulamalarında en yaygın olarak kan ve idrar numuneleri analiz edilir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82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A78-C981-4654-A3D6-548AC5A5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3. </a:t>
            </a:r>
            <a:r>
              <a:rPr lang="en-US" sz="3200" dirty="0" err="1"/>
              <a:t>Kanın</a:t>
            </a:r>
            <a:r>
              <a:rPr lang="en-US" sz="3200" dirty="0"/>
              <a:t> </a:t>
            </a:r>
            <a:r>
              <a:rPr lang="en-US" sz="3200" dirty="0" err="1"/>
              <a:t>sedimantasyon</a:t>
            </a:r>
            <a:r>
              <a:rPr lang="en-US" sz="3200" dirty="0"/>
              <a:t> </a:t>
            </a:r>
            <a:r>
              <a:rPr lang="en-US" sz="3200" dirty="0" err="1"/>
              <a:t>hızını</a:t>
            </a:r>
            <a:r>
              <a:rPr lang="en-US" sz="3200" dirty="0"/>
              <a:t> </a:t>
            </a:r>
            <a:r>
              <a:rPr lang="en-US" sz="3200" dirty="0" err="1"/>
              <a:t>tayin</a:t>
            </a:r>
            <a:r>
              <a:rPr lang="en-US" sz="3200" dirty="0"/>
              <a:t> </a:t>
            </a:r>
            <a:r>
              <a:rPr lang="en-US" sz="3200" dirty="0" err="1"/>
              <a:t>etmek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numune</a:t>
            </a:r>
            <a:r>
              <a:rPr lang="en-US" sz="3200" dirty="0"/>
              <a:t> </a:t>
            </a:r>
            <a:r>
              <a:rPr lang="en-US" sz="3200" dirty="0" err="1"/>
              <a:t>tüpüdür</a:t>
            </a:r>
            <a:r>
              <a:rPr lang="en-US" sz="3200" dirty="0"/>
              <a:t>. </a:t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CD45-73F5-4B4C-9C80-CCDE03C7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Mavi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Gri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Siyah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Lacivert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Sarı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Jelli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16D79-DB4B-4896-92DD-C0399472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91020-1F97-486F-92C0-778A863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9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A78-C981-4654-A3D6-548AC5A5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3. </a:t>
            </a:r>
            <a:r>
              <a:rPr lang="en-US" sz="3200" dirty="0" err="1"/>
              <a:t>Kanın</a:t>
            </a:r>
            <a:r>
              <a:rPr lang="en-US" sz="3200" dirty="0"/>
              <a:t> </a:t>
            </a:r>
            <a:r>
              <a:rPr lang="en-US" sz="3200" dirty="0" err="1"/>
              <a:t>sedimantasyon</a:t>
            </a:r>
            <a:r>
              <a:rPr lang="en-US" sz="3200" dirty="0"/>
              <a:t> </a:t>
            </a:r>
            <a:r>
              <a:rPr lang="en-US" sz="3200" dirty="0" err="1"/>
              <a:t>hızını</a:t>
            </a:r>
            <a:r>
              <a:rPr lang="en-US" sz="3200" dirty="0"/>
              <a:t> </a:t>
            </a:r>
            <a:r>
              <a:rPr lang="en-US" sz="3200" dirty="0" err="1"/>
              <a:t>tayin</a:t>
            </a:r>
            <a:r>
              <a:rPr lang="en-US" sz="3200" dirty="0"/>
              <a:t> </a:t>
            </a:r>
            <a:r>
              <a:rPr lang="en-US" sz="3200" dirty="0" err="1"/>
              <a:t>etmek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numune</a:t>
            </a:r>
            <a:r>
              <a:rPr lang="en-US" sz="3200" dirty="0"/>
              <a:t> </a:t>
            </a:r>
            <a:r>
              <a:rPr lang="en-US" sz="3200" dirty="0" err="1"/>
              <a:t>tüpüdür</a:t>
            </a:r>
            <a:r>
              <a:rPr lang="en-US" sz="3200" dirty="0"/>
              <a:t>. </a:t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CD45-73F5-4B4C-9C80-CCDE03C7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Mavi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Gri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>
                <a:solidFill>
                  <a:srgbClr val="FF0000"/>
                </a:solidFill>
              </a:rPr>
              <a:t>Siyah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kapaklı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Tüpler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Lacivert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Sarı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Jelli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16D79-DB4B-4896-92DD-C0399472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91020-1F97-486F-92C0-778A863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A78-C981-4654-A3D6-548AC5A5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/>
              <a:t>4. </a:t>
            </a:r>
            <a:r>
              <a:rPr lang="en-US" sz="3200" dirty="0"/>
              <a:t>Tam </a:t>
            </a: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/>
              <a:t>sayımı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numune</a:t>
            </a:r>
            <a:r>
              <a:rPr lang="en-US" sz="3200" dirty="0"/>
              <a:t> </a:t>
            </a:r>
            <a:r>
              <a:rPr lang="en-US" sz="3200" dirty="0" err="1"/>
              <a:t>tüpüdür</a:t>
            </a:r>
            <a:r>
              <a:rPr lang="en-US" sz="3200" dirty="0"/>
              <a:t>. </a:t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CD45-73F5-4B4C-9C80-CCDE03C7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Mor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Gri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Siyah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Lacivert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Sarı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Jelli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16D79-DB4B-4896-92DD-C0399472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91020-1F97-486F-92C0-778A863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9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5A78-C981-4654-A3D6-548AC5A5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4. </a:t>
            </a:r>
            <a:r>
              <a:rPr lang="en-US" sz="3200" dirty="0"/>
              <a:t>Tam </a:t>
            </a:r>
            <a:r>
              <a:rPr lang="en-US" sz="3200" dirty="0" err="1"/>
              <a:t>kan</a:t>
            </a:r>
            <a:r>
              <a:rPr lang="en-US" sz="3200" dirty="0"/>
              <a:t> </a:t>
            </a:r>
            <a:r>
              <a:rPr lang="en-US" sz="3200" dirty="0" err="1"/>
              <a:t>sayımı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kullanılan</a:t>
            </a:r>
            <a:r>
              <a:rPr lang="en-US" sz="3200" dirty="0"/>
              <a:t> </a:t>
            </a:r>
            <a:r>
              <a:rPr lang="en-US" sz="3200" dirty="0" err="1"/>
              <a:t>numune</a:t>
            </a:r>
            <a:r>
              <a:rPr lang="en-US" sz="3200" dirty="0"/>
              <a:t> </a:t>
            </a:r>
            <a:r>
              <a:rPr lang="en-US" sz="3200" dirty="0" err="1"/>
              <a:t>tüpüdür</a:t>
            </a:r>
            <a:r>
              <a:rPr lang="en-US" sz="3200" dirty="0"/>
              <a:t>. </a:t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CD45-73F5-4B4C-9C80-CCDE03C7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err="1">
                <a:solidFill>
                  <a:srgbClr val="FF0000"/>
                </a:solidFill>
              </a:rPr>
              <a:t>Mor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kapaklı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Tüpler</a:t>
            </a:r>
            <a:endParaRPr lang="tr-TR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Gri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Siyah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Lacivert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err="1"/>
              <a:t>Sarı</a:t>
            </a:r>
            <a:r>
              <a:rPr lang="en-US" sz="2400" dirty="0"/>
              <a:t> </a:t>
            </a:r>
            <a:r>
              <a:rPr lang="en-US" sz="2400" dirty="0" err="1"/>
              <a:t>kapaklı</a:t>
            </a:r>
            <a:r>
              <a:rPr lang="en-US" sz="2400" dirty="0"/>
              <a:t> </a:t>
            </a:r>
            <a:r>
              <a:rPr lang="en-US" sz="2400" dirty="0" err="1"/>
              <a:t>Jelli</a:t>
            </a:r>
            <a:r>
              <a:rPr lang="en-US" sz="2400" dirty="0"/>
              <a:t> </a:t>
            </a:r>
            <a:r>
              <a:rPr lang="en-US" sz="2400" dirty="0" err="1"/>
              <a:t>Tüpler</a:t>
            </a:r>
            <a:endParaRPr lang="tr-TR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16D79-DB4B-4896-92DD-C0399472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91020-1F97-486F-92C0-778A863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2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0C22-BAD5-461F-9E12-7B96A6FD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5. </a:t>
            </a:r>
            <a:r>
              <a:rPr lang="en-GB" sz="3600" dirty="0" err="1"/>
              <a:t>Numune</a:t>
            </a:r>
            <a:r>
              <a:rPr lang="en-GB" sz="3600" dirty="0"/>
              <a:t> </a:t>
            </a:r>
            <a:r>
              <a:rPr lang="en-GB" sz="3600" dirty="0" err="1"/>
              <a:t>alım</a:t>
            </a:r>
            <a:r>
              <a:rPr lang="en-GB" sz="3600" dirty="0"/>
              <a:t> </a:t>
            </a:r>
            <a:r>
              <a:rPr lang="en-GB" sz="3600" dirty="0" err="1"/>
              <a:t>sırası</a:t>
            </a:r>
            <a:r>
              <a:rPr lang="en-GB" sz="3600" dirty="0"/>
              <a:t> </a:t>
            </a:r>
            <a:r>
              <a:rPr lang="en-GB" sz="3600" dirty="0" err="1"/>
              <a:t>vakumlu</a:t>
            </a:r>
            <a:r>
              <a:rPr lang="en-GB" sz="3600" dirty="0"/>
              <a:t> </a:t>
            </a:r>
            <a:r>
              <a:rPr lang="en-GB" sz="3600" dirty="0" err="1"/>
              <a:t>tüpler</a:t>
            </a:r>
            <a:r>
              <a:rPr lang="en-GB" sz="3600" dirty="0"/>
              <a:t> </a:t>
            </a:r>
            <a:r>
              <a:rPr lang="en-GB" sz="3600" dirty="0" err="1"/>
              <a:t>için</a:t>
            </a:r>
            <a:r>
              <a:rPr lang="en-GB" sz="3600" dirty="0"/>
              <a:t> </a:t>
            </a:r>
            <a:r>
              <a:rPr lang="en-GB" sz="3600" dirty="0" err="1"/>
              <a:t>nasıl</a:t>
            </a:r>
            <a:r>
              <a:rPr lang="en-GB" sz="3600" dirty="0"/>
              <a:t> </a:t>
            </a:r>
            <a:r>
              <a:rPr lang="en-GB" sz="3600" dirty="0" err="1"/>
              <a:t>olmalıdır</a:t>
            </a:r>
            <a:r>
              <a:rPr lang="en-GB" sz="3600" dirty="0"/>
              <a:t>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EDD4-DA3F-499C-894B-C562C805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Mavi</a:t>
            </a:r>
            <a:r>
              <a:rPr lang="en-GB" sz="2400" dirty="0"/>
              <a:t>-Sari-</a:t>
            </a:r>
            <a:r>
              <a:rPr lang="en-GB" sz="2400" dirty="0" err="1"/>
              <a:t>Kırmızı</a:t>
            </a:r>
            <a:r>
              <a:rPr lang="en-GB" sz="2400" dirty="0"/>
              <a:t>-</a:t>
            </a:r>
            <a:r>
              <a:rPr lang="en-GB" sz="2400" dirty="0" err="1"/>
              <a:t>Yeşil-Mor-Siyah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Siyah</a:t>
            </a:r>
            <a:r>
              <a:rPr lang="en-GB" sz="2400" dirty="0"/>
              <a:t>-Sari-</a:t>
            </a:r>
            <a:r>
              <a:rPr lang="en-GB" sz="2400" dirty="0" err="1"/>
              <a:t>Mavi</a:t>
            </a:r>
            <a:r>
              <a:rPr lang="en-GB" sz="2400" dirty="0"/>
              <a:t>-</a:t>
            </a:r>
            <a:r>
              <a:rPr lang="en-GB" sz="2400" dirty="0" err="1"/>
              <a:t>Kırmızı-Mor-Yeşil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Yeşil</a:t>
            </a:r>
            <a:r>
              <a:rPr lang="en-GB" sz="2400" dirty="0"/>
              <a:t>-</a:t>
            </a:r>
            <a:r>
              <a:rPr lang="en-GB" sz="2400" dirty="0" err="1"/>
              <a:t>Mavi</a:t>
            </a:r>
            <a:r>
              <a:rPr lang="en-GB" sz="2400" dirty="0"/>
              <a:t>-</a:t>
            </a:r>
            <a:r>
              <a:rPr lang="en-GB" sz="2400" dirty="0" err="1"/>
              <a:t>Mor</a:t>
            </a:r>
            <a:r>
              <a:rPr lang="en-GB" sz="2400" dirty="0"/>
              <a:t>-Sari-</a:t>
            </a:r>
            <a:r>
              <a:rPr lang="en-GB" sz="2400" dirty="0" err="1"/>
              <a:t>Kırmızı</a:t>
            </a:r>
            <a:r>
              <a:rPr lang="en-GB" sz="2400" dirty="0"/>
              <a:t>-</a:t>
            </a:r>
            <a:r>
              <a:rPr lang="en-GB" sz="2400" dirty="0" err="1"/>
              <a:t>Siyah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Mavi</a:t>
            </a:r>
            <a:r>
              <a:rPr lang="en-GB" sz="2400" dirty="0"/>
              <a:t>-Sari-</a:t>
            </a:r>
            <a:r>
              <a:rPr lang="en-GB" sz="2400" dirty="0" err="1"/>
              <a:t>Kırmızı</a:t>
            </a:r>
            <a:r>
              <a:rPr lang="en-GB" sz="2400" dirty="0"/>
              <a:t>-</a:t>
            </a:r>
            <a:r>
              <a:rPr lang="en-GB" sz="2400" dirty="0" err="1"/>
              <a:t>Yeşil-Mor-Siyah</a:t>
            </a: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 err="1"/>
              <a:t>Siyah</a:t>
            </a:r>
            <a:r>
              <a:rPr lang="en-GB" sz="2400" dirty="0"/>
              <a:t>-</a:t>
            </a:r>
            <a:r>
              <a:rPr lang="en-GB" sz="2400" dirty="0" err="1"/>
              <a:t>Mavi</a:t>
            </a:r>
            <a:r>
              <a:rPr lang="en-GB" sz="2400" dirty="0"/>
              <a:t>-</a:t>
            </a:r>
            <a:r>
              <a:rPr lang="en-GB" sz="2400" dirty="0" err="1"/>
              <a:t>Kırmızı</a:t>
            </a:r>
            <a:r>
              <a:rPr lang="en-GB" sz="2400" dirty="0"/>
              <a:t>-Sari-</a:t>
            </a:r>
            <a:r>
              <a:rPr lang="en-GB" sz="2400" dirty="0" err="1"/>
              <a:t>Yeşil</a:t>
            </a:r>
            <a:r>
              <a:rPr lang="en-GB" sz="2400" dirty="0"/>
              <a:t>-</a:t>
            </a:r>
            <a:r>
              <a:rPr lang="en-GB" sz="2400" dirty="0" err="1"/>
              <a:t>Mor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96983-EDD3-457B-9F60-0375CFF7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1016-F0DB-4851-A0AD-2C37168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6FA0-FDB6-409E-BBFD-189F67C1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II. </a:t>
            </a:r>
            <a:r>
              <a:rPr lang="en-US" sz="3200" dirty="0" err="1"/>
              <a:t>Numune</a:t>
            </a:r>
            <a:r>
              <a:rPr lang="en-US" sz="3200" dirty="0"/>
              <a:t> </a:t>
            </a:r>
            <a:r>
              <a:rPr lang="en-US" sz="3200" dirty="0" err="1"/>
              <a:t>Türleri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Analiz</a:t>
            </a:r>
            <a:r>
              <a:rPr lang="en-US" sz="3200" dirty="0"/>
              <a:t> </a:t>
            </a:r>
            <a:r>
              <a:rPr lang="en-US" sz="3200" dirty="0" err="1"/>
              <a:t>Bilgileri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BB13-E55A-48FD-B718-8A99A4A6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173"/>
            <a:ext cx="10515600" cy="4913527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spcBef>
                <a:spcPct val="0"/>
              </a:spcBef>
            </a:pPr>
            <a:endParaRPr lang="en-US" dirty="0">
              <a:solidFill>
                <a:schemeClr val="dk1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dk1"/>
                </a:solidFill>
              </a:rPr>
              <a:t>Basit </a:t>
            </a:r>
            <a:r>
              <a:rPr lang="en-US" dirty="0" err="1">
                <a:solidFill>
                  <a:schemeClr val="dk1"/>
                </a:solidFill>
              </a:rPr>
              <a:t>Hizmet</a:t>
            </a:r>
            <a:r>
              <a:rPr lang="en-US" dirty="0"/>
              <a:t> </a:t>
            </a:r>
            <a:r>
              <a:rPr lang="en-US" dirty="0" err="1"/>
              <a:t>Laboratuvarlarında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g</a:t>
            </a:r>
            <a:r>
              <a:rPr lang="en-US" dirty="0" err="1">
                <a:solidFill>
                  <a:schemeClr val="dk1"/>
                </a:solidFill>
              </a:rPr>
              <a:t>enel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numuneler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çeşitli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örnekleri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idrar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ve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gaita’dır</a:t>
            </a:r>
            <a:r>
              <a:rPr lang="en-US" dirty="0">
                <a:solidFill>
                  <a:schemeClr val="dk1"/>
                </a:solidFill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dirty="0"/>
              <a:t>Kan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venöz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kapiller</a:t>
            </a:r>
            <a:r>
              <a:rPr lang="en-US" dirty="0"/>
              <a:t> </a:t>
            </a:r>
            <a:r>
              <a:rPr lang="en-US" dirty="0" err="1"/>
              <a:t>yoldan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analizler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, serum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ayrılarak</a:t>
            </a:r>
            <a:r>
              <a:rPr lang="en-US" dirty="0"/>
              <a:t> </a:t>
            </a:r>
            <a:r>
              <a:rPr lang="en-US" dirty="0" err="1"/>
              <a:t>numunelerden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alikotlar</a:t>
            </a:r>
            <a:r>
              <a:rPr lang="en-US" dirty="0"/>
              <a:t> (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err="1"/>
              <a:t>hacimlerde</a:t>
            </a:r>
            <a:r>
              <a:rPr lang="en-US" dirty="0"/>
              <a:t> </a:t>
            </a:r>
            <a:r>
              <a:rPr lang="en-US" dirty="0" err="1"/>
              <a:t>ayrılmış</a:t>
            </a:r>
            <a:r>
              <a:rPr lang="en-US" dirty="0"/>
              <a:t> </a:t>
            </a:r>
            <a:r>
              <a:rPr lang="en-US" dirty="0" err="1"/>
              <a:t>numuneler</a:t>
            </a:r>
            <a:r>
              <a:rPr lang="en-US" dirty="0"/>
              <a:t>) </a:t>
            </a:r>
            <a:r>
              <a:rPr lang="en-US" dirty="0" err="1"/>
              <a:t>hazırlanarak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birimlerine</a:t>
            </a:r>
            <a:r>
              <a:rPr lang="en-US" dirty="0"/>
              <a:t> </a:t>
            </a:r>
            <a:r>
              <a:rPr lang="en-US" dirty="0" err="1"/>
              <a:t>gönderilebilir</a:t>
            </a:r>
            <a:r>
              <a:rPr lang="en-US" dirty="0"/>
              <a:t>.</a:t>
            </a:r>
          </a:p>
          <a:p>
            <a:pPr algn="just">
              <a:spcBef>
                <a:spcPct val="0"/>
              </a:spcBef>
            </a:pPr>
            <a:r>
              <a:rPr lang="en-US" dirty="0" err="1"/>
              <a:t>Idrar</a:t>
            </a:r>
            <a:r>
              <a:rPr lang="en-US" dirty="0"/>
              <a:t> </a:t>
            </a:r>
            <a:r>
              <a:rPr lang="en-US" dirty="0" err="1"/>
              <a:t>numuneleri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şeklilde</a:t>
            </a:r>
            <a:r>
              <a:rPr lang="en-US" dirty="0"/>
              <a:t> </a:t>
            </a:r>
            <a:r>
              <a:rPr lang="en-US" dirty="0" err="1"/>
              <a:t>alınıp</a:t>
            </a:r>
            <a:r>
              <a:rPr lang="en-US" dirty="0"/>
              <a:t> </a:t>
            </a:r>
            <a:r>
              <a:rPr lang="en-US" dirty="0" err="1"/>
              <a:t>analizleri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Basit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laboratuvarlarında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analizler</a:t>
            </a:r>
            <a:r>
              <a:rPr lang="en-US" dirty="0"/>
              <a:t> strip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idrarın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, </a:t>
            </a:r>
            <a:r>
              <a:rPr lang="en-US" dirty="0" err="1"/>
              <a:t>santrifüj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çökeltme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çökeltide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mikroskopik</a:t>
            </a:r>
            <a:r>
              <a:rPr lang="en-US" dirty="0"/>
              <a:t> </a:t>
            </a:r>
            <a:r>
              <a:rPr lang="en-US" dirty="0" err="1"/>
              <a:t>tarama</a:t>
            </a:r>
            <a:r>
              <a:rPr lang="en-US" dirty="0"/>
              <a:t> </a:t>
            </a:r>
            <a:r>
              <a:rPr lang="en-US" dirty="0" err="1"/>
              <a:t>şeklindedir</a:t>
            </a:r>
            <a:r>
              <a:rPr lang="en-US" dirty="0"/>
              <a:t>.</a:t>
            </a:r>
          </a:p>
          <a:p>
            <a:pPr algn="just">
              <a:spcBef>
                <a:spcPct val="0"/>
              </a:spcBef>
            </a:pPr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kültürü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analizör</a:t>
            </a:r>
            <a:r>
              <a:rPr lang="en-US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ölçümler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kapsamı</a:t>
            </a:r>
            <a:r>
              <a:rPr lang="en-US" dirty="0"/>
              <a:t> </a:t>
            </a:r>
            <a:r>
              <a:rPr lang="en-US" dirty="0" err="1"/>
              <a:t>dışındadır</a:t>
            </a:r>
            <a:r>
              <a:rPr lang="en-US" dirty="0"/>
              <a:t>.</a:t>
            </a:r>
          </a:p>
          <a:p>
            <a:pPr algn="just">
              <a:spcBef>
                <a:spcPct val="0"/>
              </a:spcBef>
            </a:pPr>
            <a:r>
              <a:rPr lang="en-US" dirty="0" err="1"/>
              <a:t>Gaita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gaitada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testi</a:t>
            </a:r>
            <a:r>
              <a:rPr lang="en-US" dirty="0"/>
              <a:t> </a:t>
            </a:r>
            <a:r>
              <a:rPr lang="en-US" dirty="0" err="1"/>
              <a:t>şeklindedir</a:t>
            </a:r>
            <a:r>
              <a:rPr lang="en-US" dirty="0"/>
              <a:t>.</a:t>
            </a:r>
          </a:p>
          <a:p>
            <a:pPr algn="just">
              <a:spcBef>
                <a:spcPct val="0"/>
              </a:spcBef>
            </a:pPr>
            <a:endParaRPr lang="en-US" dirty="0">
              <a:solidFill>
                <a:schemeClr val="dk1"/>
              </a:solidFill>
            </a:endParaRPr>
          </a:p>
          <a:p>
            <a:pPr algn="just">
              <a:spcBef>
                <a:spcPct val="0"/>
              </a:spcBef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74DC5-9162-4083-B0A7-4FEE9731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E724C-FAB4-4318-A39C-594BDCDE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4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E0BD-ECA6-4EC2-A072-AA983B0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22" y="1356261"/>
            <a:ext cx="9108989" cy="47806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Kan, </a:t>
            </a:r>
          </a:p>
          <a:p>
            <a:r>
              <a:rPr lang="en-US" b="1" dirty="0" err="1"/>
              <a:t>İdrar</a:t>
            </a:r>
            <a:r>
              <a:rPr lang="en-US" b="1" dirty="0"/>
              <a:t>, </a:t>
            </a:r>
          </a:p>
          <a:p>
            <a:r>
              <a:rPr lang="en-US" b="1" dirty="0" err="1"/>
              <a:t>Gaita</a:t>
            </a:r>
            <a:r>
              <a:rPr lang="en-US" b="1" dirty="0"/>
              <a:t>, </a:t>
            </a:r>
          </a:p>
          <a:p>
            <a:r>
              <a:rPr lang="en-US" dirty="0" err="1"/>
              <a:t>Ponksiyon</a:t>
            </a:r>
            <a:r>
              <a:rPr lang="en-US" dirty="0"/>
              <a:t> </a:t>
            </a:r>
            <a:r>
              <a:rPr lang="en-US" dirty="0" err="1"/>
              <a:t>sıvıları</a:t>
            </a:r>
            <a:r>
              <a:rPr lang="en-US" dirty="0"/>
              <a:t>,  </a:t>
            </a:r>
          </a:p>
          <a:p>
            <a:r>
              <a:rPr lang="en-US" dirty="0" err="1"/>
              <a:t>Plevral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, </a:t>
            </a:r>
          </a:p>
          <a:p>
            <a:r>
              <a:rPr lang="en-US" dirty="0"/>
              <a:t>Peritoneal </a:t>
            </a:r>
            <a:r>
              <a:rPr lang="en-US" dirty="0" err="1"/>
              <a:t>sıvı</a:t>
            </a:r>
            <a:r>
              <a:rPr lang="en-US" dirty="0"/>
              <a:t>,</a:t>
            </a:r>
          </a:p>
          <a:p>
            <a:r>
              <a:rPr lang="en-US" dirty="0" err="1"/>
              <a:t>Perikardial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, </a:t>
            </a:r>
          </a:p>
          <a:p>
            <a:r>
              <a:rPr lang="en-US" dirty="0" err="1"/>
              <a:t>Sinovyal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, </a:t>
            </a:r>
          </a:p>
          <a:p>
            <a:r>
              <a:rPr lang="en-US" dirty="0" err="1"/>
              <a:t>Amniyon</a:t>
            </a:r>
            <a:r>
              <a:rPr lang="en-US" dirty="0"/>
              <a:t> </a:t>
            </a:r>
            <a:r>
              <a:rPr lang="en-US" dirty="0" err="1"/>
              <a:t>sıvısı</a:t>
            </a:r>
            <a:r>
              <a:rPr lang="en-US" dirty="0"/>
              <a:t>, </a:t>
            </a:r>
          </a:p>
          <a:p>
            <a:r>
              <a:rPr lang="en-US" dirty="0"/>
              <a:t>BOS (</a:t>
            </a:r>
            <a:r>
              <a:rPr lang="en-US" dirty="0" err="1"/>
              <a:t>beyin</a:t>
            </a:r>
            <a:r>
              <a:rPr lang="en-US" dirty="0"/>
              <a:t>- </a:t>
            </a:r>
            <a:r>
              <a:rPr lang="en-US" dirty="0" err="1"/>
              <a:t>omurilik</a:t>
            </a:r>
            <a:r>
              <a:rPr lang="en-US" dirty="0"/>
              <a:t> </a:t>
            </a:r>
            <a:r>
              <a:rPr lang="en-US" dirty="0" err="1"/>
              <a:t>sıvısı</a:t>
            </a:r>
            <a:r>
              <a:rPr lang="en-US" dirty="0"/>
              <a:t>),</a:t>
            </a:r>
          </a:p>
          <a:p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öz</a:t>
            </a:r>
            <a:r>
              <a:rPr lang="en-US" dirty="0"/>
              <a:t> </a:t>
            </a:r>
            <a:r>
              <a:rPr lang="en-US" dirty="0" err="1"/>
              <a:t>suyu</a:t>
            </a:r>
            <a:r>
              <a:rPr lang="en-US" dirty="0"/>
              <a:t>,  </a:t>
            </a:r>
          </a:p>
          <a:p>
            <a:r>
              <a:rPr lang="en-US" dirty="0" err="1"/>
              <a:t>Ejakülat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9AE64-BDC6-4F4F-9D01-050F7A3A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746-41CC-4EDB-A0A4-F8629D7D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53678D-B67D-4BEF-A025-420AF190A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1697"/>
          </a:xfrm>
          <a:prstGeom prst="rect">
            <a:avLst/>
          </a:prstGeom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klinik</a:t>
            </a:r>
            <a:r>
              <a:rPr lang="en-US" sz="3200" dirty="0"/>
              <a:t> </a:t>
            </a:r>
            <a:r>
              <a:rPr lang="en-US" sz="3200" dirty="0" err="1"/>
              <a:t>örnek</a:t>
            </a:r>
            <a:r>
              <a:rPr lang="en-US" sz="3200" dirty="0"/>
              <a:t> </a:t>
            </a:r>
            <a:r>
              <a:rPr lang="en-US" sz="3200" dirty="0" err="1"/>
              <a:t>türleri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05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E0BD-ECA6-4EC2-A072-AA983B0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22" y="1356261"/>
            <a:ext cx="10293178" cy="500008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ÖRNEK KABUL KURALLARI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tüp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kaplara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hazırlanmış</a:t>
            </a:r>
            <a:r>
              <a:rPr lang="en-US" dirty="0"/>
              <a:t> </a:t>
            </a:r>
            <a:r>
              <a:rPr lang="en-US" dirty="0" err="1"/>
              <a:t>hastalardan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 (</a:t>
            </a:r>
            <a:r>
              <a:rPr lang="en-US" dirty="0" err="1"/>
              <a:t>açlık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şekeri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açlık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alınacak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aç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).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İstenilen</a:t>
            </a:r>
            <a:r>
              <a:rPr lang="en-US" dirty="0"/>
              <a:t> </a:t>
            </a:r>
            <a:r>
              <a:rPr lang="en-US" dirty="0" err="1"/>
              <a:t>testlere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vakumlu</a:t>
            </a:r>
            <a:r>
              <a:rPr lang="en-US" dirty="0"/>
              <a:t> </a:t>
            </a:r>
            <a:r>
              <a:rPr lang="en-US" dirty="0" err="1"/>
              <a:t>tüplere</a:t>
            </a:r>
            <a:r>
              <a:rPr lang="en-US" dirty="0"/>
              <a:t> ( Kan </a:t>
            </a:r>
            <a:r>
              <a:rPr lang="en-US" dirty="0" err="1"/>
              <a:t>gazları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enjektörle</a:t>
            </a:r>
            <a:r>
              <a:rPr lang="en-US" dirty="0"/>
              <a:t> </a:t>
            </a:r>
            <a:r>
              <a:rPr lang="en-US" dirty="0" err="1"/>
              <a:t>alınmayacak</a:t>
            </a:r>
            <a:r>
              <a:rPr lang="en-US" dirty="0"/>
              <a:t> 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kaplarına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(</a:t>
            </a:r>
            <a:r>
              <a:rPr lang="en-US" dirty="0" err="1"/>
              <a:t>Tüpün</a:t>
            </a:r>
            <a:r>
              <a:rPr lang="en-US" dirty="0"/>
              <a:t> </a:t>
            </a:r>
            <a:r>
              <a:rPr lang="en-US" dirty="0" err="1"/>
              <a:t>yarıdan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dolu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.)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Antikoagülanlı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tüpleri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seviyeye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sistemine</a:t>
            </a:r>
            <a:r>
              <a:rPr lang="en-US" dirty="0"/>
              <a:t> </a:t>
            </a:r>
            <a:r>
              <a:rPr lang="en-US" dirty="0" err="1"/>
              <a:t>girilen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barkod</a:t>
            </a:r>
            <a:r>
              <a:rPr lang="en-US" dirty="0"/>
              <a:t> </a:t>
            </a:r>
            <a:r>
              <a:rPr lang="en-US" dirty="0" err="1"/>
              <a:t>etiketi</a:t>
            </a:r>
            <a:r>
              <a:rPr lang="en-US" dirty="0"/>
              <a:t> </a:t>
            </a:r>
            <a:r>
              <a:rPr lang="en-US" dirty="0" err="1"/>
              <a:t>kesilen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Barkod</a:t>
            </a:r>
            <a:r>
              <a:rPr lang="en-US" dirty="0"/>
              <a:t> </a:t>
            </a:r>
            <a:r>
              <a:rPr lang="en-US" dirty="0" err="1"/>
              <a:t>etiketleri</a:t>
            </a:r>
            <a:r>
              <a:rPr lang="en-US" dirty="0"/>
              <a:t> </a:t>
            </a:r>
            <a:r>
              <a:rPr lang="en-US" dirty="0" err="1"/>
              <a:t>silik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yırtık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, </a:t>
            </a:r>
            <a:r>
              <a:rPr lang="en-US" dirty="0" err="1"/>
              <a:t>barkod</a:t>
            </a:r>
            <a:r>
              <a:rPr lang="en-US" dirty="0"/>
              <a:t> </a:t>
            </a:r>
            <a:r>
              <a:rPr lang="en-US" dirty="0" err="1"/>
              <a:t>etiketi</a:t>
            </a:r>
            <a:r>
              <a:rPr lang="en-US" dirty="0"/>
              <a:t> </a:t>
            </a:r>
            <a:r>
              <a:rPr lang="en-US" dirty="0" err="1"/>
              <a:t>tüpün</a:t>
            </a:r>
            <a:r>
              <a:rPr lang="en-US" dirty="0"/>
              <a:t> </a:t>
            </a:r>
            <a:r>
              <a:rPr lang="en-US" dirty="0" err="1"/>
              <a:t>etiketi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düzgün</a:t>
            </a:r>
            <a:r>
              <a:rPr lang="en-US" dirty="0"/>
              <a:t> </a:t>
            </a:r>
            <a:r>
              <a:rPr lang="en-US" dirty="0" err="1"/>
              <a:t>yapıştırılmış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9AE64-BDC6-4F4F-9D01-050F7A3A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746-41CC-4EDB-A0A4-F8629D7D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53678D-B67D-4BEF-A025-420AF190A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1697"/>
          </a:xfrm>
          <a:prstGeom prst="rect">
            <a:avLst/>
          </a:prstGeom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/>
              <a:t>Örnek</a:t>
            </a:r>
            <a:r>
              <a:rPr lang="en-US" sz="3200" dirty="0"/>
              <a:t> Kabul - Red </a:t>
            </a:r>
            <a:r>
              <a:rPr lang="en-US" sz="3200" dirty="0" err="1"/>
              <a:t>Kuralları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00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E0BD-ECA6-4EC2-A072-AA983B0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22" y="1356261"/>
            <a:ext cx="10293178" cy="500008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ÖRNEK RED KURALLARI</a:t>
            </a:r>
          </a:p>
          <a:p>
            <a:pPr>
              <a:lnSpc>
                <a:spcPct val="120000"/>
              </a:lnSpc>
            </a:pPr>
            <a:r>
              <a:rPr lang="en-US" dirty="0"/>
              <a:t>Hasta </a:t>
            </a:r>
            <a:r>
              <a:rPr lang="en-US" dirty="0" err="1"/>
              <a:t>bilgisinin</a:t>
            </a:r>
            <a:r>
              <a:rPr lang="en-US" dirty="0"/>
              <a:t> </a:t>
            </a:r>
            <a:r>
              <a:rPr lang="en-US" dirty="0" err="1"/>
              <a:t>bulunmadığı</a:t>
            </a:r>
            <a:r>
              <a:rPr lang="en-US" dirty="0"/>
              <a:t>,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tanımının</a:t>
            </a:r>
            <a:r>
              <a:rPr lang="en-US" dirty="0"/>
              <a:t> </a:t>
            </a:r>
            <a:r>
              <a:rPr lang="en-US" dirty="0" err="1"/>
              <a:t>yapılmadığı</a:t>
            </a:r>
            <a:r>
              <a:rPr lang="en-US" dirty="0"/>
              <a:t>, </a:t>
            </a:r>
            <a:r>
              <a:rPr lang="en-US" dirty="0" err="1"/>
              <a:t>hatalı</a:t>
            </a:r>
            <a:r>
              <a:rPr lang="en-US" dirty="0"/>
              <a:t> </a:t>
            </a:r>
            <a:r>
              <a:rPr lang="en-US" dirty="0" err="1"/>
              <a:t>yapıldığı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kabındaki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uyumsuz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kabulü</a:t>
            </a:r>
            <a:r>
              <a:rPr lang="en-US" dirty="0"/>
              <a:t> </a:t>
            </a:r>
            <a:r>
              <a:rPr lang="en-US" dirty="0" err="1"/>
              <a:t>yapılmaz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barkodu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numuneler</a:t>
            </a:r>
            <a:r>
              <a:rPr lang="en-US" dirty="0"/>
              <a:t> </a:t>
            </a: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arızası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 </a:t>
            </a:r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sorumlusunun</a:t>
            </a:r>
            <a:r>
              <a:rPr lang="en-US" dirty="0"/>
              <a:t> </a:t>
            </a:r>
            <a:r>
              <a:rPr lang="en-US" dirty="0" err="1"/>
              <a:t>laboratuvarı</a:t>
            </a:r>
            <a:r>
              <a:rPr lang="en-US" dirty="0"/>
              <a:t> </a:t>
            </a:r>
            <a:r>
              <a:rPr lang="en-US" dirty="0" err="1"/>
              <a:t>bilgilendirmesi</a:t>
            </a:r>
            <a:r>
              <a:rPr lang="en-US" dirty="0"/>
              <a:t> </a:t>
            </a:r>
            <a:r>
              <a:rPr lang="en-US" dirty="0" err="1"/>
              <a:t>dâhilinde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testler</a:t>
            </a:r>
            <a:r>
              <a:rPr lang="en-US" dirty="0"/>
              <a:t> </a:t>
            </a:r>
            <a:r>
              <a:rPr lang="en-US" dirty="0" err="1"/>
              <a:t>çalışılır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Uygun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kabına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alınmayan</a:t>
            </a:r>
            <a:r>
              <a:rPr lang="en-US" dirty="0"/>
              <a:t> hasta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Hemolizli</a:t>
            </a:r>
            <a:r>
              <a:rPr lang="en-US" dirty="0"/>
              <a:t> </a:t>
            </a:r>
            <a:r>
              <a:rPr lang="en-US" dirty="0" err="1"/>
              <a:t>kanlar</a:t>
            </a:r>
            <a:r>
              <a:rPr lang="en-US" dirty="0"/>
              <a:t> </a:t>
            </a: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r>
              <a:rPr lang="en-US" dirty="0"/>
              <a:t>. </a:t>
            </a:r>
            <a:r>
              <a:rPr lang="en-US" dirty="0" err="1"/>
              <a:t>Lipemik</a:t>
            </a:r>
            <a:r>
              <a:rPr lang="en-US" dirty="0"/>
              <a:t>, </a:t>
            </a:r>
            <a:r>
              <a:rPr lang="en-US" dirty="0" err="1"/>
              <a:t>ikterik</a:t>
            </a:r>
            <a:r>
              <a:rPr lang="en-US" dirty="0"/>
              <a:t> </a:t>
            </a:r>
            <a:r>
              <a:rPr lang="en-US" dirty="0" err="1"/>
              <a:t>numuneler</a:t>
            </a:r>
            <a:r>
              <a:rPr lang="en-US" dirty="0"/>
              <a:t> </a:t>
            </a:r>
            <a:r>
              <a:rPr lang="en-US" dirty="0" err="1"/>
              <a:t>geldiğinde</a:t>
            </a:r>
            <a:r>
              <a:rPr lang="en-US" dirty="0"/>
              <a:t>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sistemine</a:t>
            </a:r>
            <a:r>
              <a:rPr lang="en-US" dirty="0"/>
              <a:t>  </a:t>
            </a:r>
            <a:r>
              <a:rPr lang="en-US" dirty="0" err="1"/>
              <a:t>açıklama</a:t>
            </a:r>
            <a:r>
              <a:rPr lang="en-US" dirty="0"/>
              <a:t> </a:t>
            </a:r>
            <a:r>
              <a:rPr lang="en-US" dirty="0" err="1"/>
              <a:t>kısmında</a:t>
            </a:r>
            <a:r>
              <a:rPr lang="en-US" dirty="0"/>
              <a:t> </a:t>
            </a:r>
            <a:r>
              <a:rPr lang="en-US" dirty="0" err="1"/>
              <a:t>belirtilir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tam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örneklerinde</a:t>
            </a:r>
            <a:r>
              <a:rPr lang="en-US" dirty="0"/>
              <a:t> </a:t>
            </a:r>
            <a:r>
              <a:rPr lang="en-US" dirty="0" err="1"/>
              <a:t>pıhtılı</a:t>
            </a:r>
            <a:r>
              <a:rPr lang="en-US" dirty="0"/>
              <a:t> </a:t>
            </a:r>
            <a:r>
              <a:rPr lang="en-US" dirty="0" err="1"/>
              <a:t>olanlar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transfer </a:t>
            </a:r>
            <a:r>
              <a:rPr lang="en-US" dirty="0" err="1"/>
              <a:t>koşullarında</a:t>
            </a:r>
            <a:r>
              <a:rPr lang="en-US" dirty="0"/>
              <a:t> </a:t>
            </a:r>
            <a:r>
              <a:rPr lang="en-US" dirty="0" err="1"/>
              <a:t>gelmeyen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sürelerin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bekletilmiş</a:t>
            </a:r>
            <a:r>
              <a:rPr lang="en-US" dirty="0"/>
              <a:t> </a:t>
            </a:r>
            <a:r>
              <a:rPr lang="en-US" dirty="0" err="1"/>
              <a:t>örnekler</a:t>
            </a:r>
            <a:r>
              <a:rPr lang="en-US" dirty="0"/>
              <a:t> </a:t>
            </a:r>
            <a:r>
              <a:rPr lang="en-US" dirty="0" err="1"/>
              <a:t>laboratuvara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edilmez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9AE64-BDC6-4F4F-9D01-050F7A3A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80746-41CC-4EDB-A0A4-F8629D7D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53678D-B67D-4BEF-A025-420AF190A5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1697"/>
          </a:xfrm>
          <a:prstGeom prst="rect">
            <a:avLst/>
          </a:prstGeom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/>
              <a:t>Örnek</a:t>
            </a:r>
            <a:r>
              <a:rPr lang="en-US" sz="3200" dirty="0"/>
              <a:t> Kabul - Red </a:t>
            </a:r>
            <a:r>
              <a:rPr lang="en-US" sz="3200" dirty="0" err="1"/>
              <a:t>Kuralları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10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63ED-5583-41C7-BA51-CC6100CDD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Kan </a:t>
            </a:r>
            <a:r>
              <a:rPr lang="en-GB" dirty="0" err="1"/>
              <a:t>numunelerinin</a:t>
            </a:r>
            <a:r>
              <a:rPr lang="en-GB" dirty="0"/>
              <a:t> </a:t>
            </a:r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tüpe</a:t>
            </a:r>
            <a:r>
              <a:rPr lang="en-GB" dirty="0"/>
              <a:t> </a:t>
            </a:r>
            <a:r>
              <a:rPr lang="en-GB" dirty="0" err="1"/>
              <a:t>alındığı</a:t>
            </a:r>
            <a:r>
              <a:rPr lang="en-GB" dirty="0"/>
              <a:t> </a:t>
            </a:r>
            <a:r>
              <a:rPr lang="en-GB" dirty="0" err="1"/>
              <a:t>yapılacak</a:t>
            </a:r>
            <a:r>
              <a:rPr lang="en-GB" dirty="0"/>
              <a:t> </a:t>
            </a:r>
            <a:r>
              <a:rPr lang="en-GB" dirty="0" err="1"/>
              <a:t>analiz</a:t>
            </a:r>
            <a:r>
              <a:rPr lang="en-GB" dirty="0"/>
              <a:t> </a:t>
            </a:r>
            <a:r>
              <a:rPr lang="en-GB" dirty="0" err="1"/>
              <a:t>hakkında</a:t>
            </a:r>
            <a:r>
              <a:rPr lang="en-GB" dirty="0"/>
              <a:t> da </a:t>
            </a:r>
            <a:r>
              <a:rPr lang="en-GB" dirty="0" err="1"/>
              <a:t>fikir</a:t>
            </a:r>
            <a:r>
              <a:rPr lang="en-GB" dirty="0"/>
              <a:t> </a:t>
            </a:r>
            <a:r>
              <a:rPr lang="en-GB" dirty="0" err="1"/>
              <a:t>verir</a:t>
            </a:r>
            <a:r>
              <a:rPr lang="en-GB" dirty="0"/>
              <a:t>.</a:t>
            </a:r>
          </a:p>
          <a:p>
            <a:r>
              <a:rPr lang="en-GB" dirty="0" err="1"/>
              <a:t>Numuneler</a:t>
            </a:r>
            <a:r>
              <a:rPr lang="en-GB" dirty="0"/>
              <a:t> </a:t>
            </a:r>
            <a:r>
              <a:rPr lang="en-GB" dirty="0" err="1"/>
              <a:t>alındığında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ayırma</a:t>
            </a:r>
            <a:r>
              <a:rPr lang="en-GB" dirty="0"/>
              <a:t> </a:t>
            </a:r>
            <a:r>
              <a:rPr lang="en-GB" dirty="0" err="1"/>
              <a:t>biriminde</a:t>
            </a:r>
            <a:r>
              <a:rPr lang="en-GB" dirty="0"/>
              <a:t> hasta </a:t>
            </a:r>
            <a:r>
              <a:rPr lang="en-GB" dirty="0" err="1"/>
              <a:t>numunesiyle</a:t>
            </a:r>
            <a:r>
              <a:rPr lang="en-GB" dirty="0"/>
              <a:t> </a:t>
            </a:r>
            <a:r>
              <a:rPr lang="en-GB" dirty="0" err="1"/>
              <a:t>ilgili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planlamalar</a:t>
            </a:r>
            <a:r>
              <a:rPr lang="en-GB" dirty="0"/>
              <a:t> </a:t>
            </a:r>
            <a:r>
              <a:rPr lang="en-GB" dirty="0" err="1"/>
              <a:t>yapılır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Numuneden</a:t>
            </a:r>
            <a:r>
              <a:rPr lang="en-GB" dirty="0"/>
              <a:t> ne </a:t>
            </a:r>
            <a:r>
              <a:rPr lang="en-GB" dirty="0" err="1"/>
              <a:t>tür</a:t>
            </a:r>
            <a:r>
              <a:rPr lang="en-GB" dirty="0"/>
              <a:t> </a:t>
            </a:r>
            <a:r>
              <a:rPr lang="en-GB" dirty="0" err="1"/>
              <a:t>analizler</a:t>
            </a:r>
            <a:r>
              <a:rPr lang="en-GB" dirty="0"/>
              <a:t> </a:t>
            </a:r>
            <a:r>
              <a:rPr lang="en-GB" dirty="0" err="1"/>
              <a:t>yapılacağını</a:t>
            </a:r>
            <a:r>
              <a:rPr lang="en-GB" dirty="0"/>
              <a:t> </a:t>
            </a:r>
            <a:r>
              <a:rPr lang="en-GB" dirty="0" err="1"/>
              <a:t>tespit</a:t>
            </a:r>
            <a:r>
              <a:rPr lang="en-GB" dirty="0"/>
              <a:t> </a:t>
            </a:r>
            <a:r>
              <a:rPr lang="en-GB" dirty="0" err="1"/>
              <a:t>etmek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hangi</a:t>
            </a:r>
            <a:r>
              <a:rPr lang="en-GB" dirty="0"/>
              <a:t> </a:t>
            </a:r>
            <a:r>
              <a:rPr lang="en-GB" dirty="0" err="1"/>
              <a:t>birimlere</a:t>
            </a:r>
            <a:r>
              <a:rPr lang="en-GB" dirty="0"/>
              <a:t> </a:t>
            </a:r>
            <a:r>
              <a:rPr lang="en-GB" dirty="0" err="1"/>
              <a:t>numune</a:t>
            </a:r>
            <a:r>
              <a:rPr lang="en-GB" dirty="0"/>
              <a:t> </a:t>
            </a:r>
            <a:r>
              <a:rPr lang="en-GB" dirty="0" err="1"/>
              <a:t>iletileceği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birim</a:t>
            </a:r>
            <a:r>
              <a:rPr lang="en-GB" dirty="0"/>
              <a:t> </a:t>
            </a:r>
            <a:r>
              <a:rPr lang="en-GB" dirty="0" err="1"/>
              <a:t>başına</a:t>
            </a:r>
            <a:r>
              <a:rPr lang="en-GB" dirty="0"/>
              <a:t> </a:t>
            </a:r>
            <a:r>
              <a:rPr lang="en-GB" dirty="0" err="1"/>
              <a:t>istenen</a:t>
            </a:r>
            <a:r>
              <a:rPr lang="en-GB" dirty="0"/>
              <a:t> </a:t>
            </a:r>
            <a:r>
              <a:rPr lang="en-GB" dirty="0" err="1"/>
              <a:t>analiz</a:t>
            </a:r>
            <a:r>
              <a:rPr lang="en-GB" dirty="0"/>
              <a:t> </a:t>
            </a:r>
            <a:r>
              <a:rPr lang="en-GB" dirty="0" err="1"/>
              <a:t>sayısına</a:t>
            </a:r>
            <a:r>
              <a:rPr lang="en-GB" dirty="0"/>
              <a:t> </a:t>
            </a:r>
            <a:r>
              <a:rPr lang="en-GB" dirty="0" err="1"/>
              <a:t>görene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miktarda</a:t>
            </a:r>
            <a:r>
              <a:rPr lang="en-GB" dirty="0"/>
              <a:t> </a:t>
            </a:r>
            <a:r>
              <a:rPr lang="en-GB" dirty="0" err="1"/>
              <a:t>numune</a:t>
            </a:r>
            <a:r>
              <a:rPr lang="en-GB" dirty="0"/>
              <a:t> </a:t>
            </a:r>
            <a:r>
              <a:rPr lang="en-GB" dirty="0" err="1"/>
              <a:t>ayrılması</a:t>
            </a:r>
            <a:r>
              <a:rPr lang="en-GB" dirty="0"/>
              <a:t> </a:t>
            </a:r>
            <a:r>
              <a:rPr lang="en-GB" dirty="0" err="1"/>
              <a:t>gerektiği</a:t>
            </a:r>
            <a:endParaRPr lang="en-GB" dirty="0"/>
          </a:p>
          <a:p>
            <a:pPr lvl="1"/>
            <a:r>
              <a:rPr lang="en-GB" dirty="0" err="1"/>
              <a:t>Numunenin</a:t>
            </a:r>
            <a:r>
              <a:rPr lang="en-GB" dirty="0"/>
              <a:t> </a:t>
            </a:r>
            <a:r>
              <a:rPr lang="en-GB" dirty="0" err="1"/>
              <a:t>bekletilmesi</a:t>
            </a:r>
            <a:r>
              <a:rPr lang="en-GB" dirty="0"/>
              <a:t> </a:t>
            </a:r>
            <a:r>
              <a:rPr lang="en-GB" dirty="0" err="1"/>
              <a:t>gerekecekse</a:t>
            </a:r>
            <a:r>
              <a:rPr lang="en-GB" dirty="0"/>
              <a:t> </a:t>
            </a:r>
            <a:r>
              <a:rPr lang="en-GB" dirty="0" err="1"/>
              <a:t>uygun</a:t>
            </a:r>
            <a:r>
              <a:rPr lang="en-GB" dirty="0"/>
              <a:t> </a:t>
            </a:r>
            <a:r>
              <a:rPr lang="en-GB" dirty="0" err="1"/>
              <a:t>şartları</a:t>
            </a:r>
            <a:r>
              <a:rPr lang="en-GB" dirty="0"/>
              <a:t> </a:t>
            </a:r>
            <a:r>
              <a:rPr lang="en-GB" dirty="0" err="1"/>
              <a:t>sağlanması</a:t>
            </a:r>
            <a:r>
              <a:rPr lang="en-GB" dirty="0"/>
              <a:t> </a:t>
            </a:r>
            <a:r>
              <a:rPr lang="en-GB" dirty="0" err="1"/>
              <a:t>gerektiği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D58E1-EB3D-4CE9-B3FE-00FDFB65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25C45-9E8E-4882-BD72-05665604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D9F064-E164-434F-A5BB-B650E49274C3}"/>
              </a:ext>
            </a:extLst>
          </p:cNvPr>
          <p:cNvSpPr txBox="1">
            <a:spLocks/>
          </p:cNvSpPr>
          <p:nvPr/>
        </p:nvSpPr>
        <p:spPr>
          <a:xfrm>
            <a:off x="838200" y="315698"/>
            <a:ext cx="10515600" cy="771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III. Kan </a:t>
            </a:r>
            <a:r>
              <a:rPr lang="en-US" sz="3200" dirty="0" err="1"/>
              <a:t>Numunelerinin</a:t>
            </a:r>
            <a:r>
              <a:rPr lang="en-US" sz="3200" dirty="0"/>
              <a:t> </a:t>
            </a:r>
            <a:r>
              <a:rPr lang="en-US" sz="3200" dirty="0" err="1"/>
              <a:t>Toplanması,Etiketlenmesi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Saklanması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62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D6567-A619-4806-9FC8-3B585733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617DA-AB1E-4AA8-886E-23EF0914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E1CB-C1FE-4F4B-A41B-B40FA9A1841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71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/>
              <a:t>Venöz</a:t>
            </a:r>
            <a:r>
              <a:rPr lang="en-US" sz="3200" dirty="0"/>
              <a:t> Kan </a:t>
            </a:r>
            <a:r>
              <a:rPr lang="en-US" sz="3200" dirty="0" err="1"/>
              <a:t>numuneleri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5E088-B653-414D-A790-A2ECAC1BD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50" y="1228897"/>
            <a:ext cx="5187450" cy="5127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76D4C-78F6-4E66-BBA0-FE4C07659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666" r="5647" b="10521"/>
          <a:stretch/>
        </p:blipFill>
        <p:spPr>
          <a:xfrm>
            <a:off x="5710442" y="4428137"/>
            <a:ext cx="5697416" cy="1952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FF2A0-D3D2-4838-A2DF-FF676DD64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78" b="6325"/>
          <a:stretch/>
        </p:blipFill>
        <p:spPr>
          <a:xfrm>
            <a:off x="5710442" y="1419169"/>
            <a:ext cx="5643358" cy="31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2372</Words>
  <Application>Microsoft Office PowerPoint</Application>
  <PresentationFormat>Widescreen</PresentationFormat>
  <Paragraphs>258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Bahnschrift SemiLight</vt:lpstr>
      <vt:lpstr>Calibri</vt:lpstr>
      <vt:lpstr>Calibri Light</vt:lpstr>
      <vt:lpstr>Wingdings 2</vt:lpstr>
      <vt:lpstr>Office Theme</vt:lpstr>
      <vt:lpstr>MODUL 7 Numunelerin Ayrılması ve Etiketleme</vt:lpstr>
      <vt:lpstr>Bu dersin hedefleri:</vt:lpstr>
      <vt:lpstr>I.Laboratuvar uygulamalarında terminoloji ve önemli temel bilgiler</vt:lpstr>
      <vt:lpstr>II. Numune Türleri ve Genel Analiz Bilgileri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Talepte bulunulan analizlere göre numunelerin tüpe alınma sırası</vt:lpstr>
      <vt:lpstr>PowerPoint Presentation</vt:lpstr>
      <vt:lpstr>PowerPoint Presentation</vt:lpstr>
      <vt:lpstr>PowerPoint Presentation</vt:lpstr>
      <vt:lpstr>İdrar Toplama Kapları</vt:lpstr>
      <vt:lpstr>PowerPoint Presentation</vt:lpstr>
      <vt:lpstr>PowerPoint Presentation</vt:lpstr>
      <vt:lpstr>Numunelerin analiz için bekletilebilme süresi</vt:lpstr>
      <vt:lpstr>Kan Numunelerini Ne Kadar Saklayabiliriz: Sistematik Bir Gözden Geçirme ve Meta Analiz*</vt:lpstr>
      <vt:lpstr>Öğrenme Hedefleriyle İlgili Sorular</vt:lpstr>
      <vt:lpstr>1. İdrarda glikoz testi için ise yemekten kaç saat sonra toplanan idrar tercih edilir? </vt:lpstr>
      <vt:lpstr>1. İdrarda glikoz testi için ise yemekten kaç saat sonra toplanan idrar tercih edilir? </vt:lpstr>
      <vt:lpstr>2. Hücresel ve mikrobiyal kontaminasyon insidansındaki azalma nedeniyle kültür ve hassasiyet testi için hangi örnek türü tercih edilir? </vt:lpstr>
      <vt:lpstr>2. Hücresel ve mikrobiyal kontaminasyon insidansındaki azalma nedeniyle kültür ve hassasiyet testi için hangi örnek türü tercih edilir? </vt:lpstr>
      <vt:lpstr>3. Kanın sedimantasyon hızını tayin etmek için kullanılan numune tüpüdür.  </vt:lpstr>
      <vt:lpstr>3. Kanın sedimantasyon hızını tayin etmek için kullanılan numune tüpüdür.  </vt:lpstr>
      <vt:lpstr>4. Tam kan sayımı için kullanılan numune tüpüdür.  </vt:lpstr>
      <vt:lpstr>4. Tam kan sayımı için kullanılan numune tüpüdür.  </vt:lpstr>
      <vt:lpstr>5. Numune alım sırası vakumlu tüpler için nasıl olmalıdır?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136</cp:revision>
  <dcterms:created xsi:type="dcterms:W3CDTF">2020-07-11T14:52:51Z</dcterms:created>
  <dcterms:modified xsi:type="dcterms:W3CDTF">2021-05-25T23:08:18Z</dcterms:modified>
</cp:coreProperties>
</file>