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14.05.18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KARBONHİDRAT METABOLİZMASI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320 BİYOKİMYA II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Pentoz</a:t>
            </a:r>
            <a:r>
              <a:rPr lang="en-US" dirty="0" smtClean="0"/>
              <a:t> </a:t>
            </a:r>
            <a:r>
              <a:rPr lang="en-US" dirty="0" err="1" smtClean="0"/>
              <a:t>Fosfat</a:t>
            </a:r>
            <a:r>
              <a:rPr lang="en-US" dirty="0" smtClean="0"/>
              <a:t> </a:t>
            </a:r>
            <a:r>
              <a:rPr lang="en-US" dirty="0" err="1" smtClean="0"/>
              <a:t>Yolu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Pentoz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fosfat yolu, </a:t>
            </a:r>
            <a:r>
              <a:rPr lang="tr-TR" sz="2800" b="1" dirty="0" err="1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fosfoglukonat</a:t>
            </a:r>
            <a:r>
              <a:rPr lang="tr-TR" sz="2800" b="1" dirty="0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yolu veya </a:t>
            </a:r>
            <a:r>
              <a:rPr lang="tr-TR" sz="2800" b="1" dirty="0" err="1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heksoz</a:t>
            </a:r>
            <a:r>
              <a:rPr lang="tr-TR" sz="2800" b="1" dirty="0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800" b="1" dirty="0" err="1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monofosfat</a:t>
            </a:r>
            <a:r>
              <a:rPr lang="tr-TR" sz="2800" b="1" dirty="0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yolu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olarak da bilinir. </a:t>
            </a:r>
          </a:p>
          <a:p>
            <a:pPr algn="just"/>
            <a:endParaRPr lang="tr-TR" sz="2800" dirty="0"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/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Pentoz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fosfat yolundaki reaksiyonlar, </a:t>
            </a:r>
            <a:r>
              <a:rPr lang="tr-TR" sz="2800" b="1" dirty="0" err="1">
                <a:solidFill>
                  <a:srgbClr val="0461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oksidatif</a:t>
            </a:r>
            <a:r>
              <a:rPr lang="tr-TR" sz="2800" b="1" dirty="0">
                <a:solidFill>
                  <a:srgbClr val="0461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reaksiyonlar</a:t>
            </a:r>
            <a:r>
              <a:rPr lang="tr-TR" sz="28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ve </a:t>
            </a:r>
            <a:r>
              <a:rPr lang="tr-TR" sz="2800" b="1" dirty="0" err="1">
                <a:solidFill>
                  <a:srgbClr val="0461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oksidatif</a:t>
            </a:r>
            <a:r>
              <a:rPr lang="tr-TR" sz="2800" b="1" dirty="0">
                <a:solidFill>
                  <a:srgbClr val="0461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olmayan</a:t>
            </a:r>
            <a:r>
              <a:rPr lang="tr-TR" sz="28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reaksiyonlar olmak üzere iki bölüme ayrılmaktadır.</a:t>
            </a:r>
          </a:p>
          <a:p>
            <a:pPr algn="just"/>
            <a:endParaRPr lang="tr-TR" sz="2800" b="1" dirty="0">
              <a:solidFill>
                <a:srgbClr val="04617B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/>
            <a:r>
              <a:rPr lang="tr-TR" sz="2800" b="1" dirty="0" err="1">
                <a:solidFill>
                  <a:srgbClr val="0461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Pentoz</a:t>
            </a:r>
            <a:r>
              <a:rPr lang="tr-TR" sz="2800" b="1" dirty="0">
                <a:solidFill>
                  <a:srgbClr val="0461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fosfat yolunun </a:t>
            </a:r>
            <a:r>
              <a:rPr lang="tr-TR" sz="2800" b="1" dirty="0" err="1">
                <a:solidFill>
                  <a:srgbClr val="0461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oksidatif</a:t>
            </a:r>
            <a:r>
              <a:rPr lang="tr-TR" sz="2800" b="1" dirty="0">
                <a:solidFill>
                  <a:srgbClr val="0461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reaksiyonları</a:t>
            </a:r>
            <a:r>
              <a:rPr lang="tr-TR" sz="2800" dirty="0">
                <a:solidFill>
                  <a:srgbClr val="0461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nda </a:t>
            </a:r>
            <a:r>
              <a:rPr lang="tr-TR" sz="2800" b="1" dirty="0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NADPH </a:t>
            </a:r>
            <a:r>
              <a:rPr lang="tr-TR" sz="2800" b="1" dirty="0">
                <a:solidFill>
                  <a:srgbClr val="0461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ve</a:t>
            </a:r>
            <a:r>
              <a:rPr lang="tr-T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800" b="1" dirty="0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riboz-5-fosfat</a:t>
            </a:r>
            <a:r>
              <a:rPr lang="tr-T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800" dirty="0">
                <a:solidFill>
                  <a:srgbClr val="04617B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üretilir. </a:t>
            </a:r>
            <a:endParaRPr lang="en-US" sz="2800" dirty="0">
              <a:solidFill>
                <a:srgbClr val="04617B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marL="0" indent="0">
              <a:buNone/>
            </a:pP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1517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Pentoz</a:t>
            </a:r>
            <a:r>
              <a:rPr lang="en-US" dirty="0"/>
              <a:t> </a:t>
            </a:r>
            <a:r>
              <a:rPr lang="en-US" dirty="0" err="1"/>
              <a:t>Fosfat</a:t>
            </a:r>
            <a:r>
              <a:rPr lang="en-US" dirty="0"/>
              <a:t> </a:t>
            </a:r>
            <a:r>
              <a:rPr lang="en-US" dirty="0" err="1"/>
              <a:t>Yolu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784"/>
            <a:ext cx="8229600" cy="534074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1800" i="1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>
              <a:buFontTx/>
              <a:buChar char="•"/>
            </a:pPr>
            <a:r>
              <a:rPr lang="tr-TR" sz="1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Pentoz</a:t>
            </a:r>
            <a:r>
              <a:rPr lang="tr-TR" sz="1800" i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fosfat yolunun </a:t>
            </a:r>
            <a:r>
              <a:rPr lang="tr-TR" sz="1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oksidatif</a:t>
            </a:r>
            <a:r>
              <a:rPr lang="tr-TR" sz="1800" i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bölümünde bir </a:t>
            </a:r>
            <a:r>
              <a:rPr lang="tr-TR" sz="1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heksoz</a:t>
            </a:r>
            <a:r>
              <a:rPr lang="tr-TR" sz="1800" i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1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monofosfattan</a:t>
            </a:r>
            <a:r>
              <a:rPr lang="tr-TR" sz="1800" i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iki </a:t>
            </a:r>
            <a:r>
              <a:rPr lang="tr-TR" sz="1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mol</a:t>
            </a:r>
            <a:r>
              <a:rPr lang="tr-TR" sz="1800" i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NADPH elde </a:t>
            </a:r>
            <a:r>
              <a:rPr lang="tr-TR" sz="18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edilmektedir.</a:t>
            </a:r>
            <a:endParaRPr lang="tr-TR" sz="1800" i="1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>
              <a:buFontTx/>
              <a:buChar char="•"/>
            </a:pPr>
            <a:r>
              <a:rPr lang="tr-TR" sz="1800" i="1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1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NADPH, memelilerde özellikle küçük çıkış maddelerinden yağ asitleri ve </a:t>
            </a:r>
            <a:r>
              <a:rPr lang="tr-TR" sz="1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steroidlerin</a:t>
            </a:r>
            <a:r>
              <a:rPr lang="tr-TR" sz="1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sentezlendiği </a:t>
            </a:r>
          </a:p>
          <a:p>
            <a:pPr>
              <a:buFontTx/>
              <a:buChar char="-"/>
            </a:pPr>
            <a:r>
              <a:rPr lang="tr-TR" sz="1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meme bezleri, </a:t>
            </a:r>
          </a:p>
          <a:p>
            <a:pPr>
              <a:buFontTx/>
              <a:buChar char="-"/>
            </a:pPr>
            <a:r>
              <a:rPr lang="tr-TR" sz="1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yağ dokusu ( </a:t>
            </a:r>
            <a:r>
              <a:rPr lang="tr-TR" sz="1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adipoz</a:t>
            </a:r>
            <a:r>
              <a:rPr lang="tr-TR" sz="1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doku), </a:t>
            </a:r>
          </a:p>
          <a:p>
            <a:pPr>
              <a:buFontTx/>
              <a:buChar char="-"/>
            </a:pPr>
            <a:r>
              <a:rPr lang="tr-TR" sz="1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adrenal korteks ve </a:t>
            </a:r>
          </a:p>
          <a:p>
            <a:pPr>
              <a:buFontTx/>
              <a:buChar char="-"/>
            </a:pPr>
            <a:r>
              <a:rPr lang="tr-TR" sz="1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karaciğerde</a:t>
            </a:r>
          </a:p>
          <a:p>
            <a:pPr>
              <a:buFontTx/>
              <a:buChar char="-"/>
            </a:pPr>
            <a:r>
              <a:rPr lang="tr-TR" sz="18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indirgeyici güç olarak önemlidir</a:t>
            </a:r>
            <a:r>
              <a:rPr lang="tr-TR" sz="1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.</a:t>
            </a:r>
          </a:p>
          <a:p>
            <a:pPr marL="0" indent="0">
              <a:buNone/>
            </a:pPr>
            <a:r>
              <a:rPr lang="tr-TR" sz="1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endParaRPr lang="tr-TR" sz="1800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r>
              <a:rPr lang="tr-TR" sz="1800" dirty="0" err="1" smtClean="0">
                <a:solidFill>
                  <a:srgbClr val="000000"/>
                </a:solidFill>
                <a:latin typeface="Calibri"/>
                <a:cs typeface="Calibri"/>
              </a:rPr>
              <a:t>Pentoz</a:t>
            </a:r>
            <a:r>
              <a:rPr lang="tr-TR" sz="1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fosfat yolunun </a:t>
            </a:r>
            <a:r>
              <a:rPr lang="tr-TR" sz="1800" dirty="0" err="1">
                <a:solidFill>
                  <a:srgbClr val="000000"/>
                </a:solidFill>
                <a:latin typeface="Calibri"/>
                <a:cs typeface="Calibri"/>
              </a:rPr>
              <a:t>oksidatif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olmayan reaksiyonları</a:t>
            </a:r>
          </a:p>
          <a:p>
            <a:pPr marL="0" indent="0">
              <a:buNone/>
            </a:pPr>
            <a:r>
              <a:rPr lang="tr-TR" sz="1800" dirty="0" smtClean="0">
                <a:solidFill>
                  <a:srgbClr val="000000"/>
                </a:solidFill>
                <a:latin typeface="Calibri"/>
                <a:cs typeface="Calibri"/>
              </a:rPr>
              <a:t>	</a:t>
            </a:r>
            <a:r>
              <a:rPr lang="tr-TR" sz="1800" dirty="0" err="1" smtClean="0">
                <a:solidFill>
                  <a:srgbClr val="000000"/>
                </a:solidFill>
                <a:latin typeface="Calibri"/>
                <a:cs typeface="Calibri"/>
              </a:rPr>
              <a:t>Pentoz</a:t>
            </a:r>
            <a:r>
              <a:rPr lang="tr-TR" sz="18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fosfat,  riboz-5-fosfattan daha çok özellikle NADPH</a:t>
            </a:r>
            <a:r>
              <a:rPr lang="ja-JP" altLang="tr-TR" sz="1800" dirty="0">
                <a:solidFill>
                  <a:srgbClr val="000000"/>
                </a:solidFill>
                <a:latin typeface="Calibri"/>
                <a:cs typeface="Calibri"/>
              </a:rPr>
              <a:t>’</a:t>
            </a:r>
            <a:r>
              <a:rPr lang="tr-TR" sz="1800" dirty="0" err="1">
                <a:solidFill>
                  <a:srgbClr val="000000"/>
                </a:solidFill>
                <a:latin typeface="Calibri"/>
                <a:cs typeface="Calibri"/>
              </a:rPr>
              <a:t>ın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gerekli olduğu dokularda, bir seri reaksiyon sonucunda tekrar glukoz-6-fosfat haline dönüşür ve </a:t>
            </a:r>
            <a:r>
              <a:rPr lang="tr-TR" sz="1800" dirty="0" err="1">
                <a:solidFill>
                  <a:srgbClr val="000000"/>
                </a:solidFill>
                <a:latin typeface="Calibri"/>
                <a:cs typeface="Calibri"/>
              </a:rPr>
              <a:t>pentoz</a:t>
            </a:r>
            <a:r>
              <a:rPr lang="tr-TR" sz="1800" dirty="0">
                <a:solidFill>
                  <a:srgbClr val="000000"/>
                </a:solidFill>
                <a:latin typeface="Calibri"/>
                <a:cs typeface="Calibri"/>
              </a:rPr>
              <a:t> fosfat yoluna girer:</a:t>
            </a:r>
          </a:p>
          <a:p>
            <a:pPr>
              <a:buFontTx/>
              <a:buChar char="-"/>
            </a:pPr>
            <a:endParaRPr lang="tr-TR" sz="1800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endParaRPr lang="tr-TR" sz="1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5478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Pentoz</a:t>
            </a:r>
            <a:r>
              <a:rPr lang="tr-TR" sz="3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Fosfat Yolunun Amaçları ve Yararları</a:t>
            </a:r>
            <a:endParaRPr lang="en-US" sz="3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Pentoz</a:t>
            </a:r>
            <a:r>
              <a:rPr lang="tr-TR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fosfat yolu, memeli hücrelerinde </a:t>
            </a:r>
            <a:r>
              <a:rPr lang="tr-TR" b="1" dirty="0" err="1">
                <a:solidFill>
                  <a:srgbClr val="0B539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sitozolde</a:t>
            </a:r>
            <a:r>
              <a:rPr lang="tr-TR" b="1" dirty="0">
                <a:solidFill>
                  <a:srgbClr val="0B539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gerçekleşir;</a:t>
            </a:r>
          </a:p>
          <a:p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NADPH ve riboz-5-fosfat oluşturur. </a:t>
            </a:r>
          </a:p>
          <a:p>
            <a:pPr>
              <a:buNone/>
            </a:pPr>
            <a:endParaRPr lang="tr-TR" b="1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r>
              <a:rPr lang="tr-TR" b="1" dirty="0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NADPH</a:t>
            </a:r>
            <a:r>
              <a:rPr lang="tr-TR" b="1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, </a:t>
            </a:r>
          </a:p>
          <a:p>
            <a:pPr>
              <a:buNone/>
            </a:pP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-yağ asidi sentezi, </a:t>
            </a:r>
          </a:p>
          <a:p>
            <a:pPr>
              <a:buNone/>
            </a:pP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</a:t>
            </a:r>
            <a:r>
              <a:rPr lang="tr-TR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redükte</a:t>
            </a: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tr-TR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glutatyon</a:t>
            </a: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sentezi, </a:t>
            </a:r>
          </a:p>
          <a:p>
            <a:pPr>
              <a:buNone/>
            </a:pP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</a:t>
            </a:r>
            <a:r>
              <a:rPr lang="tr-TR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methemoglobinin</a:t>
            </a: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redüksiyonu, </a:t>
            </a:r>
          </a:p>
          <a:p>
            <a:pPr>
              <a:buNone/>
            </a:pP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-kolesterol sentezi, </a:t>
            </a:r>
          </a:p>
          <a:p>
            <a:pPr>
              <a:buNone/>
            </a:pP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</a:t>
            </a:r>
            <a:r>
              <a:rPr lang="tr-TR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steroid</a:t>
            </a: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hormon sentezi, </a:t>
            </a:r>
          </a:p>
          <a:p>
            <a:pPr>
              <a:buNone/>
            </a:pP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-bazı amino asitlerin sentezinde görevlidir ve gerektiğinde enerji üretimi için kullanılır;</a:t>
            </a:r>
          </a:p>
          <a:p>
            <a:pPr marL="0" indent="0">
              <a:buNone/>
            </a:pPr>
            <a:endParaRPr lang="tr-TR" dirty="0">
              <a:solidFill>
                <a:srgbClr val="FF3399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r>
              <a:rPr lang="tr-TR" dirty="0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Riboz-5-fosfat </a:t>
            </a: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ise nükleik asitlerin ve yapısında nükleotid içeren </a:t>
            </a:r>
            <a:r>
              <a:rPr lang="tr-TR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koenzimlerin</a:t>
            </a:r>
            <a:r>
              <a:rPr lang="tr-TR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sentezi için gereklidir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437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928885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Glukozun</a:t>
            </a:r>
            <a:r>
              <a:rPr lang="en-US" sz="4000" dirty="0" smtClean="0"/>
              <a:t> </a:t>
            </a:r>
            <a:r>
              <a:rPr lang="en-US" sz="4000" dirty="0" err="1" smtClean="0"/>
              <a:t>Yağ</a:t>
            </a:r>
            <a:r>
              <a:rPr lang="en-US" sz="4000" dirty="0" smtClean="0"/>
              <a:t> </a:t>
            </a:r>
            <a:r>
              <a:rPr lang="en-US" sz="4000" dirty="0" err="1" smtClean="0"/>
              <a:t>Asitlerine</a:t>
            </a:r>
            <a:r>
              <a:rPr lang="en-US" sz="4000" dirty="0" smtClean="0"/>
              <a:t> </a:t>
            </a:r>
            <a:r>
              <a:rPr lang="en-US" sz="4000" dirty="0" err="1"/>
              <a:t>v</a:t>
            </a:r>
            <a:r>
              <a:rPr lang="en-US" sz="4000" dirty="0" err="1" smtClean="0"/>
              <a:t>e</a:t>
            </a:r>
            <a:r>
              <a:rPr lang="en-US" sz="4000" dirty="0" smtClean="0"/>
              <a:t> </a:t>
            </a:r>
            <a:r>
              <a:rPr lang="en-US" sz="4000" dirty="0" err="1" smtClean="0"/>
              <a:t>Yağa</a:t>
            </a:r>
            <a:r>
              <a:rPr lang="en-US" sz="4000" dirty="0" smtClean="0"/>
              <a:t> </a:t>
            </a:r>
            <a:r>
              <a:rPr lang="en-US" sz="4000" dirty="0" err="1" smtClean="0"/>
              <a:t>Dönüştürülmesi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51697"/>
            <a:ext cx="8229600" cy="2858226"/>
          </a:xfrm>
        </p:spPr>
        <p:txBody>
          <a:bodyPr>
            <a:normAutofit/>
          </a:bodyPr>
          <a:lstStyle/>
          <a:p>
            <a:pPr algn="ctr"/>
            <a:r>
              <a:rPr lang="en-US" sz="2800" dirty="0" err="1"/>
              <a:t>Glukozdan</a:t>
            </a:r>
            <a:r>
              <a:rPr lang="en-US" sz="2800" dirty="0"/>
              <a:t> </a:t>
            </a:r>
            <a:r>
              <a:rPr lang="en-US" sz="2800" dirty="0" err="1"/>
              <a:t>pirüvik</a:t>
            </a:r>
            <a:r>
              <a:rPr lang="en-US" sz="2800" dirty="0"/>
              <a:t> </a:t>
            </a:r>
            <a:r>
              <a:rPr lang="en-US" sz="2800" dirty="0" err="1"/>
              <a:t>asit</a:t>
            </a:r>
            <a:r>
              <a:rPr lang="en-US" sz="2800" dirty="0"/>
              <a:t> </a:t>
            </a:r>
            <a:r>
              <a:rPr lang="en-US" sz="2800" dirty="0" err="1"/>
              <a:t>üzerinden</a:t>
            </a:r>
            <a:r>
              <a:rPr lang="en-US" sz="2800" dirty="0"/>
              <a:t> </a:t>
            </a:r>
            <a:r>
              <a:rPr lang="en-US" sz="2800" dirty="0" err="1"/>
              <a:t>oluşan</a:t>
            </a:r>
            <a:r>
              <a:rPr lang="en-US" sz="2800" dirty="0"/>
              <a:t> </a:t>
            </a:r>
            <a:r>
              <a:rPr lang="en-US" sz="2800" dirty="0" err="1"/>
              <a:t>asetil-KoA’lar</a:t>
            </a:r>
            <a:r>
              <a:rPr lang="en-US" sz="2800" dirty="0"/>
              <a:t> </a:t>
            </a:r>
            <a:r>
              <a:rPr lang="en-US" sz="2800" dirty="0" err="1"/>
              <a:t>kondensasyona</a:t>
            </a:r>
            <a:r>
              <a:rPr lang="en-US" sz="2800" dirty="0"/>
              <a:t> </a:t>
            </a:r>
            <a:r>
              <a:rPr lang="en-US" sz="2800" dirty="0" err="1"/>
              <a:t>uğrayarak</a:t>
            </a:r>
            <a:r>
              <a:rPr lang="en-US" sz="2800" dirty="0"/>
              <a:t> </a:t>
            </a:r>
            <a:r>
              <a:rPr lang="en-US" sz="2800" dirty="0" err="1"/>
              <a:t>çeşitli</a:t>
            </a:r>
            <a:r>
              <a:rPr lang="en-US" sz="2800" dirty="0"/>
              <a:t> </a:t>
            </a:r>
            <a:r>
              <a:rPr lang="en-US" sz="2800" dirty="0" err="1"/>
              <a:t>yağ</a:t>
            </a:r>
            <a:r>
              <a:rPr lang="en-US" sz="2800" dirty="0"/>
              <a:t> </a:t>
            </a:r>
            <a:r>
              <a:rPr lang="en-US" sz="2800" dirty="0" err="1"/>
              <a:t>asitlerini</a:t>
            </a:r>
            <a:r>
              <a:rPr lang="en-US" sz="2800" dirty="0"/>
              <a:t> </a:t>
            </a:r>
            <a:r>
              <a:rPr lang="en-US" sz="2800" dirty="0" err="1"/>
              <a:t>oluştururlar</a:t>
            </a:r>
            <a:r>
              <a:rPr lang="en-US" sz="2800" dirty="0"/>
              <a:t>.</a:t>
            </a:r>
          </a:p>
          <a:p>
            <a:pPr algn="ctr"/>
            <a:r>
              <a:rPr lang="en-US" sz="2800" dirty="0" err="1" smtClean="0"/>
              <a:t>Aktif</a:t>
            </a:r>
            <a:r>
              <a:rPr lang="en-US" sz="2800" dirty="0" smtClean="0"/>
              <a:t> </a:t>
            </a:r>
            <a:r>
              <a:rPr lang="en-US" sz="2800" dirty="0" err="1"/>
              <a:t>yağ</a:t>
            </a:r>
            <a:r>
              <a:rPr lang="en-US" sz="2800" dirty="0"/>
              <a:t> </a:t>
            </a:r>
            <a:r>
              <a:rPr lang="en-US" sz="2800" dirty="0" err="1"/>
              <a:t>asitleri</a:t>
            </a:r>
            <a:r>
              <a:rPr lang="en-US" sz="2800" dirty="0"/>
              <a:t> de </a:t>
            </a:r>
            <a:r>
              <a:rPr lang="en-US" sz="2800" dirty="0" err="1"/>
              <a:t>gliserolle</a:t>
            </a:r>
            <a:r>
              <a:rPr lang="en-US" sz="2800" dirty="0"/>
              <a:t> </a:t>
            </a:r>
            <a:r>
              <a:rPr lang="en-US" sz="2800" dirty="0" err="1"/>
              <a:t>kondensasyona</a:t>
            </a:r>
            <a:r>
              <a:rPr lang="en-US" sz="2800" dirty="0"/>
              <a:t> </a:t>
            </a:r>
            <a:r>
              <a:rPr lang="en-US" sz="2800" dirty="0" err="1"/>
              <a:t>uğrayarak</a:t>
            </a:r>
            <a:r>
              <a:rPr lang="en-US" sz="2800" dirty="0"/>
              <a:t> </a:t>
            </a:r>
            <a:r>
              <a:rPr lang="en-US" sz="2800" dirty="0" err="1"/>
              <a:t>trigliseridleri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fosfolipidleri</a:t>
            </a:r>
            <a:r>
              <a:rPr lang="en-US" sz="2800" dirty="0"/>
              <a:t> </a:t>
            </a:r>
            <a:r>
              <a:rPr lang="en-US" sz="2800" dirty="0" err="1"/>
              <a:t>oluştururlar</a:t>
            </a:r>
            <a:r>
              <a:rPr lang="en-US" sz="2800" dirty="0"/>
              <a:t>:</a:t>
            </a:r>
          </a:p>
          <a:p>
            <a:pPr marL="0" indent="0" algn="ct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2057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Glikojen</a:t>
            </a:r>
            <a:r>
              <a:rPr lang="en-US" dirty="0"/>
              <a:t> </a:t>
            </a:r>
            <a:r>
              <a:rPr lang="en-US" dirty="0" err="1" smtClean="0"/>
              <a:t>Biyosentezi</a:t>
            </a:r>
            <a:r>
              <a:rPr lang="en-US" dirty="0" smtClean="0"/>
              <a:t> (</a:t>
            </a:r>
            <a:r>
              <a:rPr lang="en-US" dirty="0" err="1" smtClean="0"/>
              <a:t>Glikojenez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800" dirty="0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Omurgalılarda </a:t>
            </a:r>
            <a:r>
              <a:rPr lang="tr-TR" sz="2800" dirty="0" err="1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, kanda genellikle kendisi transport edilir; fakat </a:t>
            </a:r>
            <a:r>
              <a:rPr lang="tr-TR" sz="2800" dirty="0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bitkilerdeki transport şekli </a:t>
            </a:r>
            <a:r>
              <a:rPr lang="tr-TR" sz="2800" dirty="0" err="1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sukroz</a:t>
            </a:r>
            <a:r>
              <a:rPr lang="tr-TR" sz="2800" dirty="0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veya </a:t>
            </a:r>
            <a:r>
              <a:rPr lang="tr-TR" sz="2800" dirty="0" err="1">
                <a:solidFill>
                  <a:srgbClr val="FF3399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galaktozillenmiş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türevleridir.</a:t>
            </a:r>
          </a:p>
          <a:p>
            <a:pPr algn="just"/>
            <a:endParaRPr lang="tr-TR" sz="2800" dirty="0"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/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Organizmaların büyük bir bölümü, </a:t>
            </a:r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glukozun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fazlasını depolamak ve transport etmek için </a:t>
            </a:r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polimerik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forma dönüştürür. </a:t>
            </a:r>
          </a:p>
          <a:p>
            <a:pPr algn="just"/>
            <a:endParaRPr lang="tr-TR" sz="2800" dirty="0"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/>
            <a:r>
              <a:rPr lang="tr-TR" sz="28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Glukozun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başlıca depo şekli omurgalılarda ve birçok mikroorganizmada</a:t>
            </a:r>
            <a:r>
              <a:rPr lang="tr-TR" sz="2800" dirty="0">
                <a:solidFill>
                  <a:srgbClr val="FF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glikojen; </a:t>
            </a:r>
            <a:r>
              <a:rPr lang="tr-TR" sz="2800" dirty="0"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bitkilerde ise</a:t>
            </a:r>
            <a:r>
              <a:rPr lang="tr-TR" sz="2800" dirty="0">
                <a:solidFill>
                  <a:srgbClr val="FF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nişastadır. </a:t>
            </a:r>
          </a:p>
          <a:p>
            <a:pPr marL="0" indent="0">
              <a:buNone/>
            </a:pPr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1888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Glikojenoliz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2305"/>
          </a:xfrm>
        </p:spPr>
        <p:txBody>
          <a:bodyPr>
            <a:noAutofit/>
          </a:bodyPr>
          <a:lstStyle/>
          <a:p>
            <a:pPr algn="just"/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Glikojenoliz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, glikojenden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glukozun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açığa çıkışı olayıdır; diyetle alınan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glukozun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yeterli olmadığı durumlarda kana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sağlayan bir olaydır. </a:t>
            </a:r>
            <a:endParaRPr lang="en-US" sz="2400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/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Glikojenoliz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yani glikojenden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glukozun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açığa çıkışı, bir hidroliz olayı değil bir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fosforoliz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olayı şeklinde gerçekleşir.</a:t>
            </a:r>
            <a:endParaRPr lang="en-US" sz="2400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/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Glikojen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fosforilaz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 enzimi, glikojen molekülünün indirgeyici olmayan ucundan bir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glukozil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kalıntısının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fosforolizini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katalize ederek glikojenden bir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molekülünü glukoz-1-fosfat şeklinde </a:t>
            </a:r>
            <a:r>
              <a:rPr lang="tr-TR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ayırır.</a:t>
            </a:r>
            <a:endParaRPr lang="tr-TR" sz="2400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algn="just"/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Glikojen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fosforilaz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,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esansiyel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kofaktör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olarak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piridoksal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fosfat gerektirir.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Glikojenolizde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glikojen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fosforilaz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tarafından </a:t>
            </a:r>
            <a:r>
              <a:rPr lang="tr-TR" sz="24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katalizlenen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basamak, hız </a:t>
            </a:r>
            <a:r>
              <a:rPr lang="tr-TR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sınırlayıcı </a:t>
            </a: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basamaktır</a:t>
            </a:r>
            <a:endParaRPr lang="en-US" sz="2400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8994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Glukonegenez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097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2200" dirty="0" err="1" smtClean="0">
                <a:solidFill>
                  <a:srgbClr val="000000"/>
                </a:solidFill>
                <a:latin typeface="Calibri"/>
                <a:cs typeface="Calibri"/>
              </a:rPr>
              <a:t>Glukoneogenez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karbonhidrat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olmayan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(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laktat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pirüvat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gliserol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ve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bazı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amino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asitler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gibi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)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prekürsörlerden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hücre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içinde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glukoz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biyosentezidir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en-US" sz="2200" dirty="0" err="1" smtClean="0">
                <a:solidFill>
                  <a:srgbClr val="000000"/>
                </a:solidFill>
                <a:latin typeface="Calibri"/>
                <a:cs typeface="Calibri"/>
              </a:rPr>
              <a:t>Glukoneogenez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bütün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hayvanlar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bitkiler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mantarlar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ve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mikroorganizmalarda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bulunan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evrensel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bir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/>
                <a:cs typeface="Calibri"/>
              </a:rPr>
              <a:t>yoldur</a:t>
            </a:r>
            <a:r>
              <a:rPr lang="en-US" sz="2200" dirty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endParaRPr lang="en-US" sz="22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sz="22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İnsan ve diğer memelilerin yaşamlarını sürdürebilmeleri için </a:t>
            </a:r>
            <a:r>
              <a:rPr lang="tr-TR" sz="22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</a:t>
            </a:r>
            <a:r>
              <a:rPr lang="tr-TR" sz="22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sentez etmeleri şarttır; 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2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    -  diyetle yeterli miktarda karbonhidrat alınmadığında 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2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    - uzun süreli açlıkta 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2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   organizmanın </a:t>
            </a:r>
            <a:r>
              <a:rPr lang="tr-TR" sz="22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</a:t>
            </a:r>
            <a:r>
              <a:rPr lang="tr-TR" sz="22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gereksinimi </a:t>
            </a:r>
            <a:r>
              <a:rPr lang="tr-TR" sz="22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glukoneojenezle</a:t>
            </a:r>
            <a:r>
              <a:rPr lang="tr-TR" sz="22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 sağlanır. </a:t>
            </a:r>
          </a:p>
          <a:p>
            <a:pPr algn="just">
              <a:lnSpc>
                <a:spcPct val="80000"/>
              </a:lnSpc>
            </a:pPr>
            <a:r>
              <a:rPr lang="tr-TR" sz="22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Karaciğer glikojeni ancak 10-18 saatlik açlıkta gerekli olan </a:t>
            </a:r>
            <a:r>
              <a:rPr lang="tr-TR" sz="22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glukozu</a:t>
            </a:r>
            <a:r>
              <a:rPr lang="tr-TR" sz="22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sağlar; daha uzun süreli açlıkta karaciğer glikojeni tükendiğinden </a:t>
            </a:r>
            <a:r>
              <a:rPr lang="tr-TR" sz="2200" dirty="0" err="1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glukozun</a:t>
            </a:r>
            <a:r>
              <a:rPr lang="tr-TR" sz="22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/>
                <a:cs typeface="Calibri"/>
              </a:rPr>
              <a:t> karbonhidrat olmayan maddelerden sentezlenmesi gerekir. </a:t>
            </a:r>
          </a:p>
          <a:p>
            <a:pPr marL="0" indent="0">
              <a:lnSpc>
                <a:spcPct val="80000"/>
              </a:lnSpc>
              <a:buNone/>
            </a:pPr>
            <a:endParaRPr lang="en-US" sz="22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22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7319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</TotalTime>
  <Words>468</Words>
  <Application>Microsoft Macintosh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KARBONHİDRAT METABOLİZMASI</vt:lpstr>
      <vt:lpstr>Pentoz Fosfat Yolu</vt:lpstr>
      <vt:lpstr>Pentoz Fosfat Yolu</vt:lpstr>
      <vt:lpstr>Pentoz Fosfat Yolunun Amaçları ve Yararları</vt:lpstr>
      <vt:lpstr>Glukozun Yağ Asitlerine ve Yağa Dönüştürülmesi</vt:lpstr>
      <vt:lpstr>Glikojen Biyosentezi (Glikojenez)</vt:lpstr>
      <vt:lpstr>Glikojenoliz</vt:lpstr>
      <vt:lpstr>Glukonegenez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11</cp:revision>
  <dcterms:created xsi:type="dcterms:W3CDTF">2018-05-08T12:08:33Z</dcterms:created>
  <dcterms:modified xsi:type="dcterms:W3CDTF">2018-05-15T07:51:22Z</dcterms:modified>
</cp:coreProperties>
</file>