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5" r:id="rId5"/>
    <p:sldId id="267" r:id="rId6"/>
    <p:sldId id="269" r:id="rId7"/>
    <p:sldId id="270" r:id="rId8"/>
    <p:sldId id="271"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8" r:id="rId29"/>
    <p:sldId id="299" r:id="rId30"/>
    <p:sldId id="300"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8A677B8-8E1D-4868-B7BA-967F16B4F46E}"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2451431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A677B8-8E1D-4868-B7BA-967F16B4F46E}"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2576483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A677B8-8E1D-4868-B7BA-967F16B4F46E}"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3475173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8A677B8-8E1D-4868-B7BA-967F16B4F46E}"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255889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8A677B8-8E1D-4868-B7BA-967F16B4F46E}"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3545499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8A677B8-8E1D-4868-B7BA-967F16B4F46E}"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1547654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8A677B8-8E1D-4868-B7BA-967F16B4F46E}" type="datetimeFigureOut">
              <a:rPr lang="tr-TR" smtClean="0"/>
              <a:t>12.11.2019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4170835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8A677B8-8E1D-4868-B7BA-967F16B4F46E}" type="datetimeFigureOut">
              <a:rPr lang="tr-TR" smtClean="0"/>
              <a:t>12.11.2019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2090793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8A677B8-8E1D-4868-B7BA-967F16B4F46E}" type="datetimeFigureOut">
              <a:rPr lang="tr-TR" smtClean="0"/>
              <a:t>12.11.2019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1314150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8A677B8-8E1D-4868-B7BA-967F16B4F46E}"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2659919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8A677B8-8E1D-4868-B7BA-967F16B4F46E}"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B95316-DF04-4F8A-AFB7-58AD70EC0AA9}" type="slidenum">
              <a:rPr lang="tr-TR" smtClean="0"/>
              <a:t>‹#›</a:t>
            </a:fld>
            <a:endParaRPr lang="tr-TR"/>
          </a:p>
        </p:txBody>
      </p:sp>
    </p:spTree>
    <p:extLst>
      <p:ext uri="{BB962C8B-B14F-4D97-AF65-F5344CB8AC3E}">
        <p14:creationId xmlns:p14="http://schemas.microsoft.com/office/powerpoint/2010/main" val="3352225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A677B8-8E1D-4868-B7BA-967F16B4F46E}" type="datetimeFigureOut">
              <a:rPr lang="tr-TR" smtClean="0"/>
              <a:t>12.11.2019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B95316-DF04-4F8A-AFB7-58AD70EC0AA9}" type="slidenum">
              <a:rPr lang="tr-TR" smtClean="0"/>
              <a:t>‹#›</a:t>
            </a:fld>
            <a:endParaRPr lang="tr-TR"/>
          </a:p>
        </p:txBody>
      </p:sp>
    </p:spTree>
    <p:extLst>
      <p:ext uri="{BB962C8B-B14F-4D97-AF65-F5344CB8AC3E}">
        <p14:creationId xmlns:p14="http://schemas.microsoft.com/office/powerpoint/2010/main" val="991991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p:cNvSpPr>
          <p:nvPr>
            <p:ph type="ctrTitle"/>
          </p:nvPr>
        </p:nvSpPr>
        <p:spPr/>
        <p:txBody>
          <a:bodyPr>
            <a:normAutofit fontScale="90000"/>
          </a:bodyPr>
          <a:lstStyle/>
          <a:p>
            <a:r>
              <a:rPr lang="tr-TR" altLang="tr-TR" smtClean="0">
                <a:solidFill>
                  <a:srgbClr val="FF3300"/>
                </a:solidFill>
                <a:latin typeface="Comic Sans MS" panose="030F0702030302020204" pitchFamily="66" charset="0"/>
              </a:rPr>
              <a:t>BİLİMSEL BİLGİNİN ÖZELLİKLERİ VE BİLİMİN DOĞASI</a:t>
            </a:r>
          </a:p>
        </p:txBody>
      </p:sp>
    </p:spTree>
    <p:extLst>
      <p:ext uri="{BB962C8B-B14F-4D97-AF65-F5344CB8AC3E}">
        <p14:creationId xmlns:p14="http://schemas.microsoft.com/office/powerpoint/2010/main" val="1420497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Dikdörtgen"/>
          <p:cNvSpPr>
            <a:spLocks noChangeArrowheads="1"/>
          </p:cNvSpPr>
          <p:nvPr/>
        </p:nvSpPr>
        <p:spPr bwMode="auto">
          <a:xfrm>
            <a:off x="1905000" y="381000"/>
            <a:ext cx="77724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tr-TR" sz="2000" b="1">
                <a:solidFill>
                  <a:srgbClr val="FF0000"/>
                </a:solidFill>
                <a:latin typeface="Comic Sans MS" panose="030F0702030302020204" pitchFamily="66" charset="0"/>
              </a:rPr>
              <a:t>2.Ara</a:t>
            </a:r>
            <a:r>
              <a:rPr lang="tr-TR" altLang="tr-TR" sz="2000" b="1">
                <a:solidFill>
                  <a:srgbClr val="FF0000"/>
                </a:solidFill>
                <a:latin typeface="Comic Sans MS" panose="030F0702030302020204" pitchFamily="66" charset="0"/>
              </a:rPr>
              <a:t>ştı</a:t>
            </a:r>
            <a:r>
              <a:rPr lang="en-US" altLang="tr-TR" sz="2000" b="1">
                <a:solidFill>
                  <a:srgbClr val="FF0000"/>
                </a:solidFill>
                <a:latin typeface="Comic Sans MS" panose="030F0702030302020204" pitchFamily="66" charset="0"/>
              </a:rPr>
              <a:t>rma ve ke</a:t>
            </a:r>
            <a:r>
              <a:rPr lang="tr-TR" altLang="tr-TR" sz="2000" b="1">
                <a:solidFill>
                  <a:srgbClr val="FF0000"/>
                </a:solidFill>
                <a:latin typeface="Comic Sans MS" panose="030F0702030302020204" pitchFamily="66" charset="0"/>
              </a:rPr>
              <a:t>ş</a:t>
            </a:r>
            <a:r>
              <a:rPr lang="en-US" altLang="tr-TR" sz="2000" b="1">
                <a:solidFill>
                  <a:srgbClr val="FF0000"/>
                </a:solidFill>
                <a:latin typeface="Comic Sans MS" panose="030F0702030302020204" pitchFamily="66" charset="0"/>
              </a:rPr>
              <a:t>fetme (Bilimsel S</a:t>
            </a:r>
            <a:r>
              <a:rPr lang="tr-TR" altLang="tr-TR" sz="2000" b="1">
                <a:solidFill>
                  <a:srgbClr val="FF0000"/>
                </a:solidFill>
                <a:latin typeface="Comic Sans MS" panose="030F0702030302020204" pitchFamily="66" charset="0"/>
              </a:rPr>
              <a:t>ü</a:t>
            </a:r>
            <a:r>
              <a:rPr lang="en-US" altLang="tr-TR" sz="2000" b="1">
                <a:solidFill>
                  <a:srgbClr val="FF0000"/>
                </a:solidFill>
                <a:latin typeface="Comic Sans MS" panose="030F0702030302020204" pitchFamily="66" charset="0"/>
              </a:rPr>
              <a:t>re</a:t>
            </a:r>
            <a:r>
              <a:rPr lang="tr-TR" altLang="tr-TR" sz="2000" b="1">
                <a:solidFill>
                  <a:srgbClr val="FF0000"/>
                </a:solidFill>
                <a:latin typeface="Comic Sans MS" panose="030F0702030302020204" pitchFamily="66" charset="0"/>
              </a:rPr>
              <a:t>ç</a:t>
            </a:r>
            <a:r>
              <a:rPr lang="en-US" altLang="tr-TR" sz="2000" b="1">
                <a:solidFill>
                  <a:srgbClr val="FF0000"/>
                </a:solidFill>
                <a:latin typeface="Comic Sans MS" panose="030F0702030302020204" pitchFamily="66" charset="0"/>
              </a:rPr>
              <a:t>ler):</a:t>
            </a:r>
            <a:endParaRPr lang="tr-TR" altLang="tr-TR" sz="2000" b="1">
              <a:solidFill>
                <a:srgbClr val="FF0000"/>
              </a:solidFill>
              <a:latin typeface="Comic Sans MS" panose="030F0702030302020204" pitchFamily="66" charset="0"/>
            </a:endParaRPr>
          </a:p>
          <a:p>
            <a:pPr eaLnBrk="1" hangingPunct="1">
              <a:spcBef>
                <a:spcPct val="0"/>
              </a:spcBef>
              <a:buFontTx/>
              <a:buNone/>
            </a:pPr>
            <a:endParaRPr lang="tr-TR" altLang="tr-TR" sz="2000" b="1">
              <a:latin typeface="Comic Sans MS" panose="030F0702030302020204" pitchFamily="66" charset="0"/>
            </a:endParaRPr>
          </a:p>
          <a:p>
            <a:pPr algn="just" eaLnBrk="1" hangingPunct="1">
              <a:spcBef>
                <a:spcPct val="0"/>
              </a:spcBef>
              <a:buFontTx/>
              <a:buNone/>
            </a:pPr>
            <a:r>
              <a:rPr lang="tr-TR" altLang="tr-TR" sz="2000" b="1">
                <a:latin typeface="Comic Sans MS" panose="030F0702030302020204" pitchFamily="66" charset="0"/>
              </a:rPr>
              <a:t>Araştırma yeni şeyler öğrenmek için çaba harcamak, k</a:t>
            </a:r>
            <a:r>
              <a:rPr lang="en-US" altLang="tr-TR" sz="2000" b="1">
                <a:latin typeface="Comic Sans MS" panose="030F0702030302020204" pitchFamily="66" charset="0"/>
              </a:rPr>
              <a:t>e</a:t>
            </a:r>
            <a:r>
              <a:rPr lang="tr-TR" altLang="tr-TR" sz="2000" b="1">
                <a:latin typeface="Comic Sans MS" panose="030F0702030302020204" pitchFamily="66" charset="0"/>
              </a:rPr>
              <a:t>ş</a:t>
            </a:r>
            <a:r>
              <a:rPr lang="en-US" altLang="tr-TR" sz="2000" b="1">
                <a:latin typeface="Comic Sans MS" panose="030F0702030302020204" pitchFamily="66" charset="0"/>
              </a:rPr>
              <a:t>if ise yeni bilgileri </a:t>
            </a:r>
            <a:r>
              <a:rPr lang="tr-TR" altLang="tr-TR" sz="2000" b="1">
                <a:latin typeface="Comic Sans MS" panose="030F0702030302020204" pitchFamily="66" charset="0"/>
              </a:rPr>
              <a:t>özümsemek</a:t>
            </a:r>
            <a:r>
              <a:rPr lang="en-US" altLang="tr-TR" sz="2000" b="1">
                <a:latin typeface="Comic Sans MS" panose="030F0702030302020204" pitchFamily="66" charset="0"/>
              </a:rPr>
              <a:t> ya da </a:t>
            </a:r>
            <a:r>
              <a:rPr lang="tr-TR" altLang="tr-TR" sz="2000" b="1">
                <a:latin typeface="Comic Sans MS" panose="030F0702030302020204" pitchFamily="66" charset="0"/>
              </a:rPr>
              <a:t>problemleri çözmek için düşünmek,</a:t>
            </a:r>
            <a:r>
              <a:rPr lang="en-US" altLang="tr-TR" sz="2000" b="1">
                <a:latin typeface="Comic Sans MS" panose="030F0702030302020204" pitchFamily="66" charset="0"/>
              </a:rPr>
              <a:t> </a:t>
            </a:r>
            <a:r>
              <a:rPr lang="tr-TR" altLang="tr-TR" sz="2000" b="1">
                <a:latin typeface="Comic Sans MS" panose="030F0702030302020204" pitchFamily="66" charset="0"/>
              </a:rPr>
              <a:t>farklı araştırma yöntemlerini birleştirmektir</a:t>
            </a:r>
            <a:r>
              <a:rPr lang="en-US" altLang="tr-TR" sz="2000" b="1">
                <a:latin typeface="Comic Sans MS" panose="030F0702030302020204" pitchFamily="66" charset="0"/>
              </a:rPr>
              <a:t>.</a:t>
            </a:r>
            <a:endParaRPr lang="tr-TR" altLang="tr-TR" sz="2000" b="1">
              <a:latin typeface="Comic Sans MS" panose="030F0702030302020204" pitchFamily="66" charset="0"/>
            </a:endParaRPr>
          </a:p>
          <a:p>
            <a:pPr algn="just" eaLnBrk="1" hangingPunct="1">
              <a:spcBef>
                <a:spcPct val="0"/>
              </a:spcBef>
              <a:buFontTx/>
              <a:buNone/>
            </a:pPr>
            <a:r>
              <a:rPr lang="en-US" altLang="tr-TR" sz="2000" b="1">
                <a:latin typeface="Comic Sans MS" panose="030F0702030302020204" pitchFamily="66" charset="0"/>
              </a:rPr>
              <a:t> </a:t>
            </a:r>
            <a:endParaRPr lang="tr-TR" altLang="tr-TR" sz="2000" b="1">
              <a:latin typeface="Comic Sans MS" panose="030F0702030302020204" pitchFamily="66" charset="0"/>
            </a:endParaRPr>
          </a:p>
          <a:p>
            <a:pPr algn="just" eaLnBrk="1" hangingPunct="1">
              <a:spcBef>
                <a:spcPct val="0"/>
              </a:spcBef>
              <a:buFontTx/>
              <a:buNone/>
            </a:pPr>
            <a:r>
              <a:rPr lang="tr-TR" altLang="tr-TR" sz="2000" b="1">
                <a:latin typeface="Comic Sans MS" panose="030F0702030302020204" pitchFamily="66" charset="0"/>
              </a:rPr>
              <a:t>Öğrenci karşılaştığı bir problem karşısında çözüme ulaşmada bilimsel süreç becerilerini kullanarak </a:t>
            </a:r>
            <a:r>
              <a:rPr lang="en-US" altLang="tr-TR" sz="2000" b="1">
                <a:latin typeface="Comic Sans MS" panose="030F0702030302020204" pitchFamily="66" charset="0"/>
              </a:rPr>
              <a:t>bilimsel bilgileri </a:t>
            </a:r>
            <a:r>
              <a:rPr lang="tr-TR" altLang="tr-TR" sz="2000" b="1">
                <a:latin typeface="Comic Sans MS" panose="030F0702030302020204" pitchFamily="66" charset="0"/>
              </a:rPr>
              <a:t>kendisi keşfetmelidir.Bu sayede öğrenciler hem psikomotor hem de bilişsel becerilerini geliştireceklerdir.</a:t>
            </a:r>
            <a:r>
              <a:rPr lang="en-US" altLang="tr-TR" sz="2000" b="1">
                <a:latin typeface="Comic Sans MS" panose="030F0702030302020204" pitchFamily="66" charset="0"/>
              </a:rPr>
              <a:t> </a:t>
            </a:r>
            <a:endParaRPr lang="tr-TR" altLang="tr-TR" sz="2000" b="1">
              <a:latin typeface="Comic Sans MS" panose="030F0702030302020204" pitchFamily="66" charset="0"/>
            </a:endParaRPr>
          </a:p>
          <a:p>
            <a:pPr algn="just" eaLnBrk="1" hangingPunct="1">
              <a:spcBef>
                <a:spcPct val="0"/>
              </a:spcBef>
              <a:buFontTx/>
              <a:buNone/>
            </a:pPr>
            <a:endParaRPr lang="tr-TR" altLang="tr-TR" sz="2000" b="1">
              <a:latin typeface="Comic Sans MS" panose="030F0702030302020204" pitchFamily="66" charset="0"/>
            </a:endParaRPr>
          </a:p>
          <a:p>
            <a:pPr algn="just" eaLnBrk="1" hangingPunct="1">
              <a:spcBef>
                <a:spcPct val="0"/>
              </a:spcBef>
              <a:buFontTx/>
              <a:buNone/>
            </a:pPr>
            <a:r>
              <a:rPr lang="en-US" altLang="tr-TR" sz="2000" b="1">
                <a:solidFill>
                  <a:srgbClr val="FF0000"/>
                </a:solidFill>
                <a:latin typeface="Comic Sans MS" panose="030F0702030302020204" pitchFamily="66" charset="0"/>
              </a:rPr>
              <a:t>3.Hayal etme ve yaratma:</a:t>
            </a:r>
            <a:r>
              <a:rPr lang="en-US" altLang="tr-TR" sz="2000" b="1">
                <a:latin typeface="Comic Sans MS" panose="030F0702030302020204" pitchFamily="66" charset="0"/>
              </a:rPr>
              <a:t> </a:t>
            </a:r>
            <a:endParaRPr lang="tr-TR" altLang="tr-TR" sz="2000" b="1">
              <a:latin typeface="Comic Sans MS" panose="030F0702030302020204" pitchFamily="66" charset="0"/>
            </a:endParaRPr>
          </a:p>
          <a:p>
            <a:pPr algn="just" eaLnBrk="1" hangingPunct="1">
              <a:spcBef>
                <a:spcPct val="0"/>
              </a:spcBef>
              <a:buFontTx/>
              <a:buNone/>
            </a:pPr>
            <a:endParaRPr lang="tr-TR" altLang="tr-TR" sz="2000" b="1">
              <a:latin typeface="Comic Sans MS" panose="030F0702030302020204" pitchFamily="66" charset="0"/>
            </a:endParaRPr>
          </a:p>
          <a:p>
            <a:pPr algn="just" eaLnBrk="1" hangingPunct="1">
              <a:spcBef>
                <a:spcPct val="0"/>
              </a:spcBef>
              <a:buFontTx/>
              <a:buNone/>
            </a:pPr>
            <a:r>
              <a:rPr lang="tr-TR" altLang="tr-TR" sz="2000" b="1">
                <a:latin typeface="Comic Sans MS" panose="030F0702030302020204" pitchFamily="66" charset="0"/>
              </a:rPr>
              <a:t>Öğrenciler hayal güçlerini kullanarak; bilgi edinmek istedikleri konularda hipotezler kurabilmeli, zihinsel projeler üretebilmelidir.</a:t>
            </a:r>
          </a:p>
          <a:p>
            <a:pPr algn="just" eaLnBrk="1" hangingPunct="1">
              <a:spcBef>
                <a:spcPct val="0"/>
              </a:spcBef>
              <a:buFontTx/>
              <a:buNone/>
            </a:pPr>
            <a:r>
              <a:rPr lang="tr-TR" altLang="tr-TR" sz="2000" b="1">
                <a:latin typeface="Comic Sans MS" panose="030F0702030302020204" pitchFamily="66" charset="0"/>
              </a:rPr>
              <a:t>Eşyaları ve olayları farklı düzenlere koyabilmeli,eşyaları farklı amaçlarla kullanabilmelidir.</a:t>
            </a:r>
          </a:p>
          <a:p>
            <a:pPr algn="just" eaLnBrk="1" hangingPunct="1">
              <a:spcBef>
                <a:spcPct val="0"/>
              </a:spcBef>
              <a:buFontTx/>
              <a:buNone/>
            </a:pPr>
            <a:r>
              <a:rPr lang="tr-TR" altLang="tr-TR" sz="2000" b="1">
                <a:latin typeface="Comic Sans MS" panose="030F0702030302020204" pitchFamily="66" charset="0"/>
              </a:rPr>
              <a:t>Problem ve bilmece çözebilmeli, çeşitli araçları yapmayı planlayabilmelidir.</a:t>
            </a:r>
          </a:p>
        </p:txBody>
      </p:sp>
    </p:spTree>
    <p:extLst>
      <p:ext uri="{BB962C8B-B14F-4D97-AF65-F5344CB8AC3E}">
        <p14:creationId xmlns:p14="http://schemas.microsoft.com/office/powerpoint/2010/main" val="21132306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3074">
                                            <p:txEl>
                                              <p:pRg st="0" end="0"/>
                                            </p:txEl>
                                          </p:spTgt>
                                        </p:tgtEl>
                                        <p:attrNameLst>
                                          <p:attrName>style.visibility</p:attrName>
                                        </p:attrNameLst>
                                      </p:cBhvr>
                                      <p:to>
                                        <p:strVal val="visible"/>
                                      </p:to>
                                    </p:set>
                                    <p:anim to="" calcmode="lin" valueType="num">
                                      <p:cBhvr>
                                        <p:cTn id="7" dur="1" fill="hold"/>
                                        <p:tgtEl>
                                          <p:spTgt spid="3074">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3074">
                                            <p:txEl>
                                              <p:pRg st="2" end="2"/>
                                            </p:txEl>
                                          </p:spTgt>
                                        </p:tgtEl>
                                        <p:attrNameLst>
                                          <p:attrName>style.visibility</p:attrName>
                                        </p:attrNameLst>
                                      </p:cBhvr>
                                      <p:to>
                                        <p:strVal val="visible"/>
                                      </p:to>
                                    </p:set>
                                    <p:anim to="" calcmode="lin" valueType="num">
                                      <p:cBhvr>
                                        <p:cTn id="10" dur="1" fill="hold"/>
                                        <p:tgtEl>
                                          <p:spTgt spid="3074">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3074">
                                            <p:txEl>
                                              <p:pRg st="3" end="3"/>
                                            </p:txEl>
                                          </p:spTgt>
                                        </p:tgtEl>
                                        <p:attrNameLst>
                                          <p:attrName>style.visibility</p:attrName>
                                        </p:attrNameLst>
                                      </p:cBhvr>
                                      <p:to>
                                        <p:strVal val="visible"/>
                                      </p:to>
                                    </p:set>
                                    <p:anim to="" calcmode="lin" valueType="num">
                                      <p:cBhvr>
                                        <p:cTn id="13" dur="1" fill="hold"/>
                                        <p:tgtEl>
                                          <p:spTgt spid="3074">
                                            <p:txEl>
                                              <p:pRg st="3" end="3"/>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3074">
                                            <p:txEl>
                                              <p:pRg st="4" end="4"/>
                                            </p:txEl>
                                          </p:spTgt>
                                        </p:tgtEl>
                                        <p:attrNameLst>
                                          <p:attrName>style.visibility</p:attrName>
                                        </p:attrNameLst>
                                      </p:cBhvr>
                                      <p:to>
                                        <p:strVal val="visible"/>
                                      </p:to>
                                    </p:set>
                                    <p:anim to="" calcmode="lin" valueType="num">
                                      <p:cBhvr>
                                        <p:cTn id="16" dur="1" fill="hold"/>
                                        <p:tgtEl>
                                          <p:spTgt spid="3074">
                                            <p:txEl>
                                              <p:pRg st="4" end="4"/>
                                            </p:txEl>
                                          </p:spTgt>
                                        </p:tgtEl>
                                        <p:attrNameLst>
                                          <p:attrName/>
                                        </p:attrNameLst>
                                      </p:cBhvr>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4" presetClass="entr" presetSubtype="0" fill="hold" nodeType="clickEffect">
                                  <p:stCondLst>
                                    <p:cond delay="0"/>
                                  </p:stCondLst>
                                  <p:childTnLst>
                                    <p:set>
                                      <p:cBhvr>
                                        <p:cTn id="20" dur="1" fill="hold">
                                          <p:stCondLst>
                                            <p:cond delay="0"/>
                                          </p:stCondLst>
                                        </p:cTn>
                                        <p:tgtEl>
                                          <p:spTgt spid="3074">
                                            <p:txEl>
                                              <p:pRg st="6" end="6"/>
                                            </p:txEl>
                                          </p:spTgt>
                                        </p:tgtEl>
                                        <p:attrNameLst>
                                          <p:attrName>style.visibility</p:attrName>
                                        </p:attrNameLst>
                                      </p:cBhvr>
                                      <p:to>
                                        <p:strVal val="visible"/>
                                      </p:to>
                                    </p:set>
                                    <p:anim to="" calcmode="lin" valueType="num">
                                      <p:cBhvr>
                                        <p:cTn id="21" dur="1" fill="hold"/>
                                        <p:tgtEl>
                                          <p:spTgt spid="3074">
                                            <p:txEl>
                                              <p:pRg st="6" end="6"/>
                                            </p:txEl>
                                          </p:spTgt>
                                        </p:tgtEl>
                                        <p:attrNameLst>
                                          <p:attrName/>
                                        </p:attrNameLst>
                                      </p:cBhvr>
                                    </p:anim>
                                  </p:childTnLst>
                                </p:cTn>
                              </p:par>
                              <p:par>
                                <p:cTn id="22" presetID="24" presetClass="entr" presetSubtype="0" fill="hold" nodeType="withEffect">
                                  <p:stCondLst>
                                    <p:cond delay="0"/>
                                  </p:stCondLst>
                                  <p:childTnLst>
                                    <p:set>
                                      <p:cBhvr>
                                        <p:cTn id="23" dur="1" fill="hold">
                                          <p:stCondLst>
                                            <p:cond delay="0"/>
                                          </p:stCondLst>
                                        </p:cTn>
                                        <p:tgtEl>
                                          <p:spTgt spid="3074">
                                            <p:txEl>
                                              <p:pRg st="8" end="8"/>
                                            </p:txEl>
                                          </p:spTgt>
                                        </p:tgtEl>
                                        <p:attrNameLst>
                                          <p:attrName>style.visibility</p:attrName>
                                        </p:attrNameLst>
                                      </p:cBhvr>
                                      <p:to>
                                        <p:strVal val="visible"/>
                                      </p:to>
                                    </p:set>
                                    <p:anim to="" calcmode="lin" valueType="num">
                                      <p:cBhvr>
                                        <p:cTn id="24" dur="1" fill="hold"/>
                                        <p:tgtEl>
                                          <p:spTgt spid="3074">
                                            <p:txEl>
                                              <p:pRg st="8" end="8"/>
                                            </p:txEl>
                                          </p:spTgt>
                                        </p:tgtEl>
                                        <p:attrNameLst>
                                          <p:attrName/>
                                        </p:attrNameLst>
                                      </p:cBhvr>
                                    </p:anim>
                                  </p:childTnLst>
                                </p:cTn>
                              </p:par>
                              <p:par>
                                <p:cTn id="25" presetID="24" presetClass="entr" presetSubtype="0" fill="hold" nodeType="withEffect">
                                  <p:stCondLst>
                                    <p:cond delay="0"/>
                                  </p:stCondLst>
                                  <p:childTnLst>
                                    <p:set>
                                      <p:cBhvr>
                                        <p:cTn id="26" dur="1" fill="hold">
                                          <p:stCondLst>
                                            <p:cond delay="0"/>
                                          </p:stCondLst>
                                        </p:cTn>
                                        <p:tgtEl>
                                          <p:spTgt spid="3074">
                                            <p:txEl>
                                              <p:pRg st="9" end="9"/>
                                            </p:txEl>
                                          </p:spTgt>
                                        </p:tgtEl>
                                        <p:attrNameLst>
                                          <p:attrName>style.visibility</p:attrName>
                                        </p:attrNameLst>
                                      </p:cBhvr>
                                      <p:to>
                                        <p:strVal val="visible"/>
                                      </p:to>
                                    </p:set>
                                    <p:anim to="" calcmode="lin" valueType="num">
                                      <p:cBhvr>
                                        <p:cTn id="27" dur="1" fill="hold"/>
                                        <p:tgtEl>
                                          <p:spTgt spid="3074">
                                            <p:txEl>
                                              <p:pRg st="9" end="9"/>
                                            </p:txEl>
                                          </p:spTgt>
                                        </p:tgtEl>
                                        <p:attrNameLst>
                                          <p:attrName/>
                                        </p:attrNameLst>
                                      </p:cBhvr>
                                    </p:anim>
                                  </p:childTnLst>
                                </p:cTn>
                              </p:par>
                              <p:par>
                                <p:cTn id="28" presetID="24" presetClass="entr" presetSubtype="0" fill="hold" nodeType="withEffect">
                                  <p:stCondLst>
                                    <p:cond delay="0"/>
                                  </p:stCondLst>
                                  <p:childTnLst>
                                    <p:set>
                                      <p:cBhvr>
                                        <p:cTn id="29" dur="1" fill="hold">
                                          <p:stCondLst>
                                            <p:cond delay="0"/>
                                          </p:stCondLst>
                                        </p:cTn>
                                        <p:tgtEl>
                                          <p:spTgt spid="3074">
                                            <p:txEl>
                                              <p:pRg st="10" end="10"/>
                                            </p:txEl>
                                          </p:spTgt>
                                        </p:tgtEl>
                                        <p:attrNameLst>
                                          <p:attrName>style.visibility</p:attrName>
                                        </p:attrNameLst>
                                      </p:cBhvr>
                                      <p:to>
                                        <p:strVal val="visible"/>
                                      </p:to>
                                    </p:set>
                                    <p:anim to="" calcmode="lin" valueType="num">
                                      <p:cBhvr>
                                        <p:cTn id="30" dur="1" fill="hold"/>
                                        <p:tgtEl>
                                          <p:spTgt spid="3074">
                                            <p:txEl>
                                              <p:pRg st="10" end="1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Metin kutusu"/>
          <p:cNvSpPr txBox="1">
            <a:spLocks noChangeArrowheads="1"/>
          </p:cNvSpPr>
          <p:nvPr/>
        </p:nvSpPr>
        <p:spPr bwMode="auto">
          <a:xfrm>
            <a:off x="1828800" y="457201"/>
            <a:ext cx="8610600" cy="557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tr-TR" sz="2000" b="1">
                <a:solidFill>
                  <a:srgbClr val="FF0000"/>
                </a:solidFill>
                <a:latin typeface="Comic Sans MS" panose="030F0702030302020204" pitchFamily="66" charset="0"/>
              </a:rPr>
              <a:t>4.Duygulanma ve de</a:t>
            </a:r>
            <a:r>
              <a:rPr lang="tr-TR" altLang="tr-TR" sz="2000" b="1">
                <a:solidFill>
                  <a:srgbClr val="FF0000"/>
                </a:solidFill>
                <a:latin typeface="Comic Sans MS" panose="030F0702030302020204" pitchFamily="66" charset="0"/>
              </a:rPr>
              <a:t>ğ</a:t>
            </a:r>
            <a:r>
              <a:rPr lang="en-US" altLang="tr-TR" sz="2000" b="1">
                <a:solidFill>
                  <a:srgbClr val="FF0000"/>
                </a:solidFill>
                <a:latin typeface="Comic Sans MS" panose="030F0702030302020204" pitchFamily="66" charset="0"/>
              </a:rPr>
              <a:t>er verme:</a:t>
            </a:r>
            <a:endParaRPr lang="tr-TR" altLang="tr-TR" sz="2000" b="1">
              <a:solidFill>
                <a:srgbClr val="FF0000"/>
              </a:solidFill>
              <a:latin typeface="Comic Sans MS" panose="030F0702030302020204" pitchFamily="66" charset="0"/>
            </a:endParaRPr>
          </a:p>
          <a:p>
            <a:pPr algn="just" eaLnBrk="1" hangingPunct="1">
              <a:spcBef>
                <a:spcPct val="0"/>
              </a:spcBef>
              <a:buFontTx/>
              <a:buNone/>
            </a:pPr>
            <a:endParaRPr lang="tr-TR" altLang="tr-TR" sz="2000" b="1">
              <a:latin typeface="Comic Sans MS" panose="030F0702030302020204" pitchFamily="66" charset="0"/>
            </a:endParaRPr>
          </a:p>
          <a:p>
            <a:pPr algn="just" eaLnBrk="1" hangingPunct="1">
              <a:spcBef>
                <a:spcPct val="0"/>
              </a:spcBef>
              <a:buFontTx/>
              <a:buNone/>
            </a:pPr>
            <a:r>
              <a:rPr lang="tr-TR" altLang="tr-TR" sz="2000" b="1">
                <a:latin typeface="Arial" panose="020B0604020202020204" pitchFamily="34" charset="0"/>
              </a:rPr>
              <a:t>	</a:t>
            </a:r>
            <a:r>
              <a:rPr lang="tr-TR" altLang="tr-TR" sz="2000" b="1">
                <a:latin typeface="Comic Sans MS" panose="030F0702030302020204" pitchFamily="66" charset="0"/>
              </a:rPr>
              <a:t>Öğrenci öğrenilen her fen konusunun yaşamının bir parçası</a:t>
            </a:r>
            <a:endParaRPr lang="tr-TR" altLang="tr-TR" sz="2000" b="1">
              <a:latin typeface="Arial" panose="020B0604020202020204" pitchFamily="34" charset="0"/>
            </a:endParaRPr>
          </a:p>
          <a:p>
            <a:pPr algn="just" eaLnBrk="1" hangingPunct="1">
              <a:spcBef>
                <a:spcPct val="0"/>
              </a:spcBef>
              <a:buFontTx/>
              <a:buNone/>
            </a:pPr>
            <a:r>
              <a:rPr lang="tr-TR" altLang="tr-TR" sz="2000" b="1">
                <a:latin typeface="Comic Sans MS" panose="030F0702030302020204" pitchFamily="66" charset="0"/>
              </a:rPr>
              <a:t>olduğunu hissettiğinde yeni bilgiler onun için daha değerli olacaktır. </a:t>
            </a:r>
          </a:p>
          <a:p>
            <a:pPr algn="just" eaLnBrk="1" hangingPunct="1">
              <a:spcBef>
                <a:spcPct val="0"/>
              </a:spcBef>
              <a:buFontTx/>
              <a:buNone/>
            </a:pPr>
            <a:r>
              <a:rPr lang="tr-TR" altLang="tr-TR" sz="2000" b="1">
                <a:latin typeface="Arial" panose="020B0604020202020204" pitchFamily="34" charset="0"/>
              </a:rPr>
              <a:t>	</a:t>
            </a:r>
            <a:r>
              <a:rPr lang="tr-TR" altLang="tr-TR" sz="2000" b="1">
                <a:latin typeface="Comic Sans MS" panose="030F0702030302020204" pitchFamily="66" charset="0"/>
              </a:rPr>
              <a:t>Yeni bilgileri öğrenmede daha istekli olacak ve </a:t>
            </a:r>
            <a:endParaRPr lang="tr-TR" altLang="tr-TR" sz="2000" b="1">
              <a:latin typeface="Arial" panose="020B0604020202020204" pitchFamily="34" charset="0"/>
            </a:endParaRPr>
          </a:p>
          <a:p>
            <a:pPr algn="just" eaLnBrk="1" hangingPunct="1">
              <a:spcBef>
                <a:spcPct val="0"/>
              </a:spcBef>
              <a:buFontTx/>
              <a:buNone/>
            </a:pPr>
            <a:r>
              <a:rPr lang="tr-TR" altLang="tr-TR" sz="2000" b="1">
                <a:latin typeface="Comic Sans MS" panose="030F0702030302020204" pitchFamily="66" charset="0"/>
              </a:rPr>
              <a:t>okula,öğretmenine ve</a:t>
            </a:r>
            <a:r>
              <a:rPr lang="tr-TR" altLang="tr-TR" sz="2000" b="1">
                <a:latin typeface="Arial" panose="020B0604020202020204" pitchFamily="34" charset="0"/>
              </a:rPr>
              <a:t> </a:t>
            </a:r>
            <a:r>
              <a:rPr lang="tr-TR" altLang="tr-TR" sz="2000" b="1">
                <a:latin typeface="Comic Sans MS" panose="030F0702030302020204" pitchFamily="66" charset="0"/>
              </a:rPr>
              <a:t>kendisine ilişkin olumlu tutumlar </a:t>
            </a:r>
            <a:endParaRPr lang="tr-TR" altLang="tr-TR" sz="2000" b="1">
              <a:latin typeface="Arial" panose="020B0604020202020204" pitchFamily="34" charset="0"/>
            </a:endParaRPr>
          </a:p>
          <a:p>
            <a:pPr algn="just" eaLnBrk="1" hangingPunct="1">
              <a:spcBef>
                <a:spcPct val="0"/>
              </a:spcBef>
              <a:buFontTx/>
              <a:buNone/>
            </a:pPr>
            <a:r>
              <a:rPr lang="tr-TR" altLang="tr-TR" sz="2000" b="1">
                <a:latin typeface="Comic Sans MS" panose="030F0702030302020204" pitchFamily="66" charset="0"/>
              </a:rPr>
              <a:t>geliştirebilecektir.Kişisel değerlere, toplumsal sorunlara, çevre </a:t>
            </a:r>
            <a:endParaRPr lang="tr-TR" altLang="tr-TR" sz="2000" b="1">
              <a:latin typeface="Arial" panose="020B0604020202020204" pitchFamily="34" charset="0"/>
            </a:endParaRPr>
          </a:p>
          <a:p>
            <a:pPr algn="just" eaLnBrk="1" hangingPunct="1">
              <a:spcBef>
                <a:spcPct val="0"/>
              </a:spcBef>
              <a:buFontTx/>
              <a:buNone/>
            </a:pPr>
            <a:r>
              <a:rPr lang="tr-TR" altLang="tr-TR" sz="2000" b="1">
                <a:latin typeface="Comic Sans MS" panose="030F0702030302020204" pitchFamily="66" charset="0"/>
              </a:rPr>
              <a:t>sorumlarına karşı</a:t>
            </a:r>
            <a:r>
              <a:rPr lang="tr-TR" altLang="tr-TR" sz="2000" b="1">
                <a:latin typeface="Arial" panose="020B0604020202020204" pitchFamily="34" charset="0"/>
              </a:rPr>
              <a:t> </a:t>
            </a:r>
            <a:r>
              <a:rPr lang="tr-TR" altLang="tr-TR" sz="2000" b="1">
                <a:latin typeface="Comic Sans MS" panose="030F0702030302020204" pitchFamily="66" charset="0"/>
              </a:rPr>
              <a:t>duyarlı ve karar verme becerisini geliştirmiş  </a:t>
            </a:r>
            <a:endParaRPr lang="tr-TR" altLang="tr-TR" sz="2000" b="1">
              <a:latin typeface="Arial" panose="020B0604020202020204" pitchFamily="34" charset="0"/>
            </a:endParaRPr>
          </a:p>
          <a:p>
            <a:pPr algn="just" eaLnBrk="1" hangingPunct="1">
              <a:spcBef>
                <a:spcPct val="0"/>
              </a:spcBef>
              <a:buFontTx/>
              <a:buNone/>
            </a:pPr>
            <a:r>
              <a:rPr lang="tr-TR" altLang="tr-TR" sz="2000" b="1">
                <a:latin typeface="Comic Sans MS" panose="030F0702030302020204" pitchFamily="66" charset="0"/>
              </a:rPr>
              <a:t>olacaklardır.</a:t>
            </a:r>
          </a:p>
          <a:p>
            <a:pPr eaLnBrk="1" hangingPunct="1">
              <a:spcBef>
                <a:spcPct val="0"/>
              </a:spcBef>
              <a:buFontTx/>
              <a:buNone/>
            </a:pPr>
            <a:endParaRPr lang="tr-TR" altLang="tr-TR" sz="2000" b="1">
              <a:latin typeface="Comic Sans MS" panose="030F0702030302020204" pitchFamily="66" charset="0"/>
            </a:endParaRPr>
          </a:p>
          <a:p>
            <a:pPr eaLnBrk="1" hangingPunct="1">
              <a:spcBef>
                <a:spcPct val="0"/>
              </a:spcBef>
              <a:buFontTx/>
              <a:buNone/>
            </a:pPr>
            <a:r>
              <a:rPr lang="en-US" altLang="tr-TR" sz="2000" b="1" i="1">
                <a:solidFill>
                  <a:srgbClr val="FF0000"/>
                </a:solidFill>
                <a:latin typeface="Comic Sans MS" panose="030F0702030302020204" pitchFamily="66" charset="0"/>
              </a:rPr>
              <a:t>5-   </a:t>
            </a:r>
            <a:r>
              <a:rPr lang="en-US" altLang="tr-TR" sz="2000" b="1">
                <a:solidFill>
                  <a:srgbClr val="FF0000"/>
                </a:solidFill>
                <a:latin typeface="Comic Sans MS" panose="030F0702030302020204" pitchFamily="66" charset="0"/>
              </a:rPr>
              <a:t>Kullanma ve uygulama</a:t>
            </a:r>
            <a:r>
              <a:rPr lang="en-US" altLang="tr-TR" sz="2000" b="1">
                <a:latin typeface="Comic Sans MS" panose="030F0702030302020204" pitchFamily="66" charset="0"/>
              </a:rPr>
              <a:t>: </a:t>
            </a:r>
            <a:endParaRPr lang="tr-TR" altLang="tr-TR" sz="2000" b="1">
              <a:latin typeface="Comic Sans MS" panose="030F0702030302020204" pitchFamily="66" charset="0"/>
            </a:endParaRPr>
          </a:p>
          <a:p>
            <a:pPr eaLnBrk="1" hangingPunct="1">
              <a:spcBef>
                <a:spcPct val="0"/>
              </a:spcBef>
              <a:buFontTx/>
              <a:buNone/>
            </a:pPr>
            <a:endParaRPr lang="tr-TR" altLang="tr-TR" sz="2000" b="1">
              <a:latin typeface="Comic Sans MS" panose="030F0702030302020204" pitchFamily="66" charset="0"/>
            </a:endParaRPr>
          </a:p>
          <a:p>
            <a:pPr eaLnBrk="1" hangingPunct="1">
              <a:spcBef>
                <a:spcPct val="0"/>
              </a:spcBef>
              <a:buFontTx/>
              <a:buNone/>
            </a:pPr>
            <a:r>
              <a:rPr lang="tr-TR" altLang="tr-TR" sz="2000" b="1">
                <a:latin typeface="Arial" panose="020B0604020202020204" pitchFamily="34" charset="0"/>
              </a:rPr>
              <a:t>	</a:t>
            </a:r>
            <a:r>
              <a:rPr lang="en-US" altLang="tr-TR" sz="2000" b="1">
                <a:latin typeface="Comic Sans MS" panose="030F0702030302020204" pitchFamily="66" charset="0"/>
              </a:rPr>
              <a:t>Fen </a:t>
            </a:r>
            <a:r>
              <a:rPr lang="tr-TR" altLang="tr-TR" sz="2000" b="1">
                <a:latin typeface="Comic Sans MS" panose="030F0702030302020204" pitchFamily="66" charset="0"/>
              </a:rPr>
              <a:t>öğretiminin en önemli amaçlarından biri de </a:t>
            </a:r>
            <a:r>
              <a:rPr lang="en-US" altLang="tr-TR" sz="2000" b="1">
                <a:latin typeface="Comic Sans MS" panose="030F0702030302020204" pitchFamily="66" charset="0"/>
              </a:rPr>
              <a:t> </a:t>
            </a:r>
            <a:r>
              <a:rPr lang="tr-TR" altLang="tr-TR" sz="2000" b="1">
                <a:latin typeface="Comic Sans MS" panose="030F0702030302020204" pitchFamily="66" charset="0"/>
              </a:rPr>
              <a:t>bilimsel </a:t>
            </a:r>
            <a:endParaRPr lang="tr-TR" altLang="tr-TR" sz="2000" b="1">
              <a:latin typeface="Arial" panose="020B0604020202020204" pitchFamily="34" charset="0"/>
            </a:endParaRPr>
          </a:p>
          <a:p>
            <a:pPr eaLnBrk="1" hangingPunct="1">
              <a:spcBef>
                <a:spcPct val="0"/>
              </a:spcBef>
              <a:buFontTx/>
              <a:buNone/>
            </a:pPr>
            <a:r>
              <a:rPr lang="tr-TR" altLang="tr-TR" sz="2000" b="1">
                <a:latin typeface="Comic Sans MS" panose="030F0702030302020204" pitchFamily="66" charset="0"/>
              </a:rPr>
              <a:t>kavraml</a:t>
            </a:r>
            <a:r>
              <a:rPr lang="tr-TR" altLang="tr-TR" sz="2000" b="1">
                <a:latin typeface="Arial" panose="020B0604020202020204" pitchFamily="34" charset="0"/>
              </a:rPr>
              <a:t>a</a:t>
            </a:r>
            <a:r>
              <a:rPr lang="tr-TR" altLang="tr-TR" sz="2000" b="1">
                <a:latin typeface="Comic Sans MS" panose="030F0702030302020204" pitchFamily="66" charset="0"/>
              </a:rPr>
              <a:t>rıngünlük yaşamda kullanılışlarını görmektir. Bu sayede </a:t>
            </a:r>
            <a:endParaRPr lang="tr-TR" altLang="tr-TR" sz="2000" b="1">
              <a:latin typeface="Arial" panose="020B0604020202020204" pitchFamily="34" charset="0"/>
            </a:endParaRPr>
          </a:p>
          <a:p>
            <a:pPr eaLnBrk="1" hangingPunct="1">
              <a:spcBef>
                <a:spcPct val="0"/>
              </a:spcBef>
              <a:buFontTx/>
              <a:buNone/>
            </a:pPr>
            <a:r>
              <a:rPr lang="tr-TR" altLang="tr-TR" sz="2000" b="1">
                <a:latin typeface="Comic Sans MS" panose="030F0702030302020204" pitchFamily="66" charset="0"/>
              </a:rPr>
              <a:t>öğrenciler bilgilerini günlük hayatta kullanabileceklerdir. Edinilen </a:t>
            </a:r>
            <a:endParaRPr lang="tr-TR" altLang="tr-TR" sz="2000" b="1">
              <a:latin typeface="Arial" panose="020B0604020202020204" pitchFamily="34" charset="0"/>
            </a:endParaRPr>
          </a:p>
          <a:p>
            <a:pPr eaLnBrk="1" hangingPunct="1">
              <a:spcBef>
                <a:spcPct val="0"/>
              </a:spcBef>
              <a:buFontTx/>
              <a:buNone/>
            </a:pPr>
            <a:r>
              <a:rPr lang="tr-TR" altLang="tr-TR" sz="2000" b="1">
                <a:latin typeface="Comic Sans MS" panose="030F0702030302020204" pitchFamily="66" charset="0"/>
              </a:rPr>
              <a:t>bilgi ve beceriler günlük yaşamda karşılaşılan sorunların ya da </a:t>
            </a:r>
            <a:endParaRPr lang="tr-TR" altLang="tr-TR" sz="2000" b="1">
              <a:latin typeface="Arial" panose="020B0604020202020204" pitchFamily="34" charset="0"/>
            </a:endParaRPr>
          </a:p>
          <a:p>
            <a:pPr eaLnBrk="1" hangingPunct="1">
              <a:spcBef>
                <a:spcPct val="0"/>
              </a:spcBef>
              <a:buFontTx/>
              <a:buNone/>
            </a:pPr>
            <a:r>
              <a:rPr lang="tr-TR" altLang="tr-TR" sz="2000" b="1">
                <a:latin typeface="Comic Sans MS" panose="030F0702030302020204" pitchFamily="66" charset="0"/>
              </a:rPr>
              <a:t>teknolojik problemlerin çözümünde kullanılacak </a:t>
            </a:r>
            <a:r>
              <a:rPr lang="en-US" altLang="tr-TR" sz="2000" b="1">
                <a:latin typeface="Comic Sans MS" panose="030F0702030302020204" pitchFamily="66" charset="0"/>
              </a:rPr>
              <a:t>ve fen </a:t>
            </a:r>
            <a:r>
              <a:rPr lang="tr-TR" altLang="tr-TR" sz="2000" b="1">
                <a:latin typeface="Comic Sans MS" panose="030F0702030302020204" pitchFamily="66" charset="0"/>
              </a:rPr>
              <a:t>bilgisinin diğer </a:t>
            </a:r>
            <a:endParaRPr lang="tr-TR" altLang="tr-TR" sz="2000" b="1">
              <a:latin typeface="Arial" panose="020B0604020202020204" pitchFamily="34" charset="0"/>
            </a:endParaRPr>
          </a:p>
          <a:p>
            <a:pPr eaLnBrk="1" hangingPunct="1">
              <a:spcBef>
                <a:spcPct val="0"/>
              </a:spcBef>
              <a:buFontTx/>
              <a:buNone/>
            </a:pPr>
            <a:r>
              <a:rPr lang="tr-TR" altLang="tr-TR" sz="2000" b="1">
                <a:latin typeface="Comic Sans MS" panose="030F0702030302020204" pitchFamily="66" charset="0"/>
              </a:rPr>
              <a:t>bilimlerle ilişkisi kavranabilecektir.</a:t>
            </a:r>
          </a:p>
        </p:txBody>
      </p:sp>
    </p:spTree>
    <p:extLst>
      <p:ext uri="{BB962C8B-B14F-4D97-AF65-F5344CB8AC3E}">
        <p14:creationId xmlns:p14="http://schemas.microsoft.com/office/powerpoint/2010/main" val="26760067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3074">
                                            <p:txEl>
                                              <p:pRg st="0" end="0"/>
                                            </p:txEl>
                                          </p:spTgt>
                                        </p:tgtEl>
                                        <p:attrNameLst>
                                          <p:attrName>style.visibility</p:attrName>
                                        </p:attrNameLst>
                                      </p:cBhvr>
                                      <p:to>
                                        <p:strVal val="visible"/>
                                      </p:to>
                                    </p:set>
                                    <p:anim to="" calcmode="lin" valueType="num">
                                      <p:cBhvr>
                                        <p:cTn id="7" dur="1" fill="hold"/>
                                        <p:tgtEl>
                                          <p:spTgt spid="3074">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3074">
                                            <p:txEl>
                                              <p:pRg st="2" end="2"/>
                                            </p:txEl>
                                          </p:spTgt>
                                        </p:tgtEl>
                                        <p:attrNameLst>
                                          <p:attrName>style.visibility</p:attrName>
                                        </p:attrNameLst>
                                      </p:cBhvr>
                                      <p:to>
                                        <p:strVal val="visible"/>
                                      </p:to>
                                    </p:set>
                                    <p:anim to="" calcmode="lin" valueType="num">
                                      <p:cBhvr>
                                        <p:cTn id="10" dur="1" fill="hold"/>
                                        <p:tgtEl>
                                          <p:spTgt spid="3074">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3074">
                                            <p:txEl>
                                              <p:pRg st="3" end="3"/>
                                            </p:txEl>
                                          </p:spTgt>
                                        </p:tgtEl>
                                        <p:attrNameLst>
                                          <p:attrName>style.visibility</p:attrName>
                                        </p:attrNameLst>
                                      </p:cBhvr>
                                      <p:to>
                                        <p:strVal val="visible"/>
                                      </p:to>
                                    </p:set>
                                    <p:anim to="" calcmode="lin" valueType="num">
                                      <p:cBhvr>
                                        <p:cTn id="13" dur="1" fill="hold"/>
                                        <p:tgtEl>
                                          <p:spTgt spid="3074">
                                            <p:txEl>
                                              <p:pRg st="3" end="3"/>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3074">
                                            <p:txEl>
                                              <p:pRg st="4" end="4"/>
                                            </p:txEl>
                                          </p:spTgt>
                                        </p:tgtEl>
                                        <p:attrNameLst>
                                          <p:attrName>style.visibility</p:attrName>
                                        </p:attrNameLst>
                                      </p:cBhvr>
                                      <p:to>
                                        <p:strVal val="visible"/>
                                      </p:to>
                                    </p:set>
                                    <p:anim to="" calcmode="lin" valueType="num">
                                      <p:cBhvr>
                                        <p:cTn id="16" dur="1" fill="hold"/>
                                        <p:tgtEl>
                                          <p:spTgt spid="3074">
                                            <p:txEl>
                                              <p:pRg st="4" end="4"/>
                                            </p:txEl>
                                          </p:spTgt>
                                        </p:tgtEl>
                                        <p:attrNameLst>
                                          <p:attrName/>
                                        </p:attrNameLst>
                                      </p:cBhvr>
                                    </p:anim>
                                  </p:childTnLst>
                                </p:cTn>
                              </p:par>
                              <p:par>
                                <p:cTn id="17" presetID="24" presetClass="entr" presetSubtype="0" fill="hold" nodeType="withEffect">
                                  <p:stCondLst>
                                    <p:cond delay="0"/>
                                  </p:stCondLst>
                                  <p:childTnLst>
                                    <p:set>
                                      <p:cBhvr>
                                        <p:cTn id="18" dur="1" fill="hold">
                                          <p:stCondLst>
                                            <p:cond delay="0"/>
                                          </p:stCondLst>
                                        </p:cTn>
                                        <p:tgtEl>
                                          <p:spTgt spid="3074">
                                            <p:txEl>
                                              <p:pRg st="5" end="5"/>
                                            </p:txEl>
                                          </p:spTgt>
                                        </p:tgtEl>
                                        <p:attrNameLst>
                                          <p:attrName>style.visibility</p:attrName>
                                        </p:attrNameLst>
                                      </p:cBhvr>
                                      <p:to>
                                        <p:strVal val="visible"/>
                                      </p:to>
                                    </p:set>
                                    <p:anim to="" calcmode="lin" valueType="num">
                                      <p:cBhvr>
                                        <p:cTn id="19" dur="1" fill="hold"/>
                                        <p:tgtEl>
                                          <p:spTgt spid="3074">
                                            <p:txEl>
                                              <p:pRg st="5" end="5"/>
                                            </p:txEl>
                                          </p:spTgt>
                                        </p:tgtEl>
                                        <p:attrNameLst>
                                          <p:attrName/>
                                        </p:attrNameLst>
                                      </p:cBhvr>
                                    </p:anim>
                                  </p:childTnLst>
                                </p:cTn>
                              </p:par>
                              <p:par>
                                <p:cTn id="20" presetID="24" presetClass="entr" presetSubtype="0" fill="hold" nodeType="withEffect">
                                  <p:stCondLst>
                                    <p:cond delay="0"/>
                                  </p:stCondLst>
                                  <p:childTnLst>
                                    <p:set>
                                      <p:cBhvr>
                                        <p:cTn id="21" dur="1" fill="hold">
                                          <p:stCondLst>
                                            <p:cond delay="0"/>
                                          </p:stCondLst>
                                        </p:cTn>
                                        <p:tgtEl>
                                          <p:spTgt spid="3074">
                                            <p:txEl>
                                              <p:pRg st="6" end="6"/>
                                            </p:txEl>
                                          </p:spTgt>
                                        </p:tgtEl>
                                        <p:attrNameLst>
                                          <p:attrName>style.visibility</p:attrName>
                                        </p:attrNameLst>
                                      </p:cBhvr>
                                      <p:to>
                                        <p:strVal val="visible"/>
                                      </p:to>
                                    </p:set>
                                    <p:anim to="" calcmode="lin" valueType="num">
                                      <p:cBhvr>
                                        <p:cTn id="22" dur="1" fill="hold"/>
                                        <p:tgtEl>
                                          <p:spTgt spid="3074">
                                            <p:txEl>
                                              <p:pRg st="6" end="6"/>
                                            </p:txEl>
                                          </p:spTgt>
                                        </p:tgtEl>
                                        <p:attrNameLst>
                                          <p:attrName/>
                                        </p:attrNameLst>
                                      </p:cBhvr>
                                    </p:anim>
                                  </p:childTnLst>
                                </p:cTn>
                              </p:par>
                              <p:par>
                                <p:cTn id="23" presetID="24" presetClass="entr" presetSubtype="0" fill="hold" nodeType="withEffect">
                                  <p:stCondLst>
                                    <p:cond delay="0"/>
                                  </p:stCondLst>
                                  <p:childTnLst>
                                    <p:set>
                                      <p:cBhvr>
                                        <p:cTn id="24" dur="1" fill="hold">
                                          <p:stCondLst>
                                            <p:cond delay="0"/>
                                          </p:stCondLst>
                                        </p:cTn>
                                        <p:tgtEl>
                                          <p:spTgt spid="3074">
                                            <p:txEl>
                                              <p:pRg st="7" end="7"/>
                                            </p:txEl>
                                          </p:spTgt>
                                        </p:tgtEl>
                                        <p:attrNameLst>
                                          <p:attrName>style.visibility</p:attrName>
                                        </p:attrNameLst>
                                      </p:cBhvr>
                                      <p:to>
                                        <p:strVal val="visible"/>
                                      </p:to>
                                    </p:set>
                                    <p:anim to="" calcmode="lin" valueType="num">
                                      <p:cBhvr>
                                        <p:cTn id="25" dur="1" fill="hold"/>
                                        <p:tgtEl>
                                          <p:spTgt spid="3074">
                                            <p:txEl>
                                              <p:pRg st="7" end="7"/>
                                            </p:txEl>
                                          </p:spTgt>
                                        </p:tgtEl>
                                        <p:attrNameLst>
                                          <p:attrName/>
                                        </p:attrNameLst>
                                      </p:cBhvr>
                                    </p:anim>
                                  </p:childTnLst>
                                </p:cTn>
                              </p:par>
                              <p:par>
                                <p:cTn id="26" presetID="24" presetClass="entr" presetSubtype="0" fill="hold" nodeType="withEffect">
                                  <p:stCondLst>
                                    <p:cond delay="0"/>
                                  </p:stCondLst>
                                  <p:childTnLst>
                                    <p:set>
                                      <p:cBhvr>
                                        <p:cTn id="27" dur="1" fill="hold">
                                          <p:stCondLst>
                                            <p:cond delay="0"/>
                                          </p:stCondLst>
                                        </p:cTn>
                                        <p:tgtEl>
                                          <p:spTgt spid="3074">
                                            <p:txEl>
                                              <p:pRg st="8" end="8"/>
                                            </p:txEl>
                                          </p:spTgt>
                                        </p:tgtEl>
                                        <p:attrNameLst>
                                          <p:attrName>style.visibility</p:attrName>
                                        </p:attrNameLst>
                                      </p:cBhvr>
                                      <p:to>
                                        <p:strVal val="visible"/>
                                      </p:to>
                                    </p:set>
                                    <p:anim to="" calcmode="lin" valueType="num">
                                      <p:cBhvr>
                                        <p:cTn id="28" dur="1" fill="hold"/>
                                        <p:tgtEl>
                                          <p:spTgt spid="3074">
                                            <p:txEl>
                                              <p:pRg st="8" end="8"/>
                                            </p:txEl>
                                          </p:spTgt>
                                        </p:tgtEl>
                                        <p:attrNameLst>
                                          <p:attrName/>
                                        </p:attrNameLst>
                                      </p:cBhvr>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4" presetClass="entr" presetSubtype="0" fill="hold" nodeType="clickEffect">
                                  <p:stCondLst>
                                    <p:cond delay="0"/>
                                  </p:stCondLst>
                                  <p:childTnLst>
                                    <p:set>
                                      <p:cBhvr>
                                        <p:cTn id="32" dur="1" fill="hold">
                                          <p:stCondLst>
                                            <p:cond delay="0"/>
                                          </p:stCondLst>
                                        </p:cTn>
                                        <p:tgtEl>
                                          <p:spTgt spid="3074">
                                            <p:txEl>
                                              <p:pRg st="10" end="10"/>
                                            </p:txEl>
                                          </p:spTgt>
                                        </p:tgtEl>
                                        <p:attrNameLst>
                                          <p:attrName>style.visibility</p:attrName>
                                        </p:attrNameLst>
                                      </p:cBhvr>
                                      <p:to>
                                        <p:strVal val="visible"/>
                                      </p:to>
                                    </p:set>
                                    <p:anim to="" calcmode="lin" valueType="num">
                                      <p:cBhvr>
                                        <p:cTn id="33" dur="1" fill="hold"/>
                                        <p:tgtEl>
                                          <p:spTgt spid="3074">
                                            <p:txEl>
                                              <p:pRg st="10" end="10"/>
                                            </p:txEl>
                                          </p:spTgt>
                                        </p:tgtEl>
                                        <p:attrNameLst>
                                          <p:attrName/>
                                        </p:attrNameLst>
                                      </p:cBhvr>
                                    </p:anim>
                                  </p:childTnLst>
                                </p:cTn>
                              </p:par>
                              <p:par>
                                <p:cTn id="34" presetID="24" presetClass="entr" presetSubtype="0" fill="hold" nodeType="withEffect">
                                  <p:stCondLst>
                                    <p:cond delay="0"/>
                                  </p:stCondLst>
                                  <p:childTnLst>
                                    <p:set>
                                      <p:cBhvr>
                                        <p:cTn id="35" dur="1" fill="hold">
                                          <p:stCondLst>
                                            <p:cond delay="0"/>
                                          </p:stCondLst>
                                        </p:cTn>
                                        <p:tgtEl>
                                          <p:spTgt spid="3074">
                                            <p:txEl>
                                              <p:pRg st="12" end="12"/>
                                            </p:txEl>
                                          </p:spTgt>
                                        </p:tgtEl>
                                        <p:attrNameLst>
                                          <p:attrName>style.visibility</p:attrName>
                                        </p:attrNameLst>
                                      </p:cBhvr>
                                      <p:to>
                                        <p:strVal val="visible"/>
                                      </p:to>
                                    </p:set>
                                    <p:anim to="" calcmode="lin" valueType="num">
                                      <p:cBhvr>
                                        <p:cTn id="36" dur="1" fill="hold"/>
                                        <p:tgtEl>
                                          <p:spTgt spid="3074">
                                            <p:txEl>
                                              <p:pRg st="12" end="12"/>
                                            </p:txEl>
                                          </p:spTgt>
                                        </p:tgtEl>
                                        <p:attrNameLst>
                                          <p:attrName/>
                                        </p:attrNameLst>
                                      </p:cBhvr>
                                    </p:anim>
                                  </p:childTnLst>
                                </p:cTn>
                              </p:par>
                              <p:par>
                                <p:cTn id="37" presetID="24" presetClass="entr" presetSubtype="0" fill="hold" nodeType="withEffect">
                                  <p:stCondLst>
                                    <p:cond delay="0"/>
                                  </p:stCondLst>
                                  <p:childTnLst>
                                    <p:set>
                                      <p:cBhvr>
                                        <p:cTn id="38" dur="1" fill="hold">
                                          <p:stCondLst>
                                            <p:cond delay="0"/>
                                          </p:stCondLst>
                                        </p:cTn>
                                        <p:tgtEl>
                                          <p:spTgt spid="3074">
                                            <p:txEl>
                                              <p:pRg st="13" end="13"/>
                                            </p:txEl>
                                          </p:spTgt>
                                        </p:tgtEl>
                                        <p:attrNameLst>
                                          <p:attrName>style.visibility</p:attrName>
                                        </p:attrNameLst>
                                      </p:cBhvr>
                                      <p:to>
                                        <p:strVal val="visible"/>
                                      </p:to>
                                    </p:set>
                                    <p:anim to="" calcmode="lin" valueType="num">
                                      <p:cBhvr>
                                        <p:cTn id="39" dur="1" fill="hold"/>
                                        <p:tgtEl>
                                          <p:spTgt spid="3074">
                                            <p:txEl>
                                              <p:pRg st="13" end="13"/>
                                            </p:txEl>
                                          </p:spTgt>
                                        </p:tgtEl>
                                        <p:attrNameLst>
                                          <p:attrName/>
                                        </p:attrNameLst>
                                      </p:cBhvr>
                                    </p:anim>
                                  </p:childTnLst>
                                </p:cTn>
                              </p:par>
                              <p:par>
                                <p:cTn id="40" presetID="24" presetClass="entr" presetSubtype="0" fill="hold" nodeType="withEffect">
                                  <p:stCondLst>
                                    <p:cond delay="0"/>
                                  </p:stCondLst>
                                  <p:childTnLst>
                                    <p:set>
                                      <p:cBhvr>
                                        <p:cTn id="41" dur="1" fill="hold">
                                          <p:stCondLst>
                                            <p:cond delay="0"/>
                                          </p:stCondLst>
                                        </p:cTn>
                                        <p:tgtEl>
                                          <p:spTgt spid="3074">
                                            <p:txEl>
                                              <p:pRg st="14" end="14"/>
                                            </p:txEl>
                                          </p:spTgt>
                                        </p:tgtEl>
                                        <p:attrNameLst>
                                          <p:attrName>style.visibility</p:attrName>
                                        </p:attrNameLst>
                                      </p:cBhvr>
                                      <p:to>
                                        <p:strVal val="visible"/>
                                      </p:to>
                                    </p:set>
                                    <p:anim to="" calcmode="lin" valueType="num">
                                      <p:cBhvr>
                                        <p:cTn id="42" dur="1" fill="hold"/>
                                        <p:tgtEl>
                                          <p:spTgt spid="3074">
                                            <p:txEl>
                                              <p:pRg st="14" end="14"/>
                                            </p:txEl>
                                          </p:spTgt>
                                        </p:tgtEl>
                                        <p:attrNameLst>
                                          <p:attrName/>
                                        </p:attrNameLst>
                                      </p:cBhvr>
                                    </p:anim>
                                  </p:childTnLst>
                                </p:cTn>
                              </p:par>
                              <p:par>
                                <p:cTn id="43" presetID="24" presetClass="entr" presetSubtype="0" fill="hold" nodeType="withEffect">
                                  <p:stCondLst>
                                    <p:cond delay="0"/>
                                  </p:stCondLst>
                                  <p:childTnLst>
                                    <p:set>
                                      <p:cBhvr>
                                        <p:cTn id="44" dur="1" fill="hold">
                                          <p:stCondLst>
                                            <p:cond delay="0"/>
                                          </p:stCondLst>
                                        </p:cTn>
                                        <p:tgtEl>
                                          <p:spTgt spid="3074">
                                            <p:txEl>
                                              <p:pRg st="15" end="15"/>
                                            </p:txEl>
                                          </p:spTgt>
                                        </p:tgtEl>
                                        <p:attrNameLst>
                                          <p:attrName>style.visibility</p:attrName>
                                        </p:attrNameLst>
                                      </p:cBhvr>
                                      <p:to>
                                        <p:strVal val="visible"/>
                                      </p:to>
                                    </p:set>
                                    <p:anim to="" calcmode="lin" valueType="num">
                                      <p:cBhvr>
                                        <p:cTn id="45" dur="1" fill="hold"/>
                                        <p:tgtEl>
                                          <p:spTgt spid="3074">
                                            <p:txEl>
                                              <p:pRg st="15" end="15"/>
                                            </p:txEl>
                                          </p:spTgt>
                                        </p:tgtEl>
                                        <p:attrNameLst>
                                          <p:attrName/>
                                        </p:attrNameLst>
                                      </p:cBhvr>
                                    </p:anim>
                                  </p:childTnLst>
                                </p:cTn>
                              </p:par>
                              <p:par>
                                <p:cTn id="46" presetID="24" presetClass="entr" presetSubtype="0" fill="hold" nodeType="withEffect">
                                  <p:stCondLst>
                                    <p:cond delay="0"/>
                                  </p:stCondLst>
                                  <p:childTnLst>
                                    <p:set>
                                      <p:cBhvr>
                                        <p:cTn id="47" dur="1" fill="hold">
                                          <p:stCondLst>
                                            <p:cond delay="0"/>
                                          </p:stCondLst>
                                        </p:cTn>
                                        <p:tgtEl>
                                          <p:spTgt spid="3074">
                                            <p:txEl>
                                              <p:pRg st="16" end="16"/>
                                            </p:txEl>
                                          </p:spTgt>
                                        </p:tgtEl>
                                        <p:attrNameLst>
                                          <p:attrName>style.visibility</p:attrName>
                                        </p:attrNameLst>
                                      </p:cBhvr>
                                      <p:to>
                                        <p:strVal val="visible"/>
                                      </p:to>
                                    </p:set>
                                    <p:anim to="" calcmode="lin" valueType="num">
                                      <p:cBhvr>
                                        <p:cTn id="48" dur="1" fill="hold"/>
                                        <p:tgtEl>
                                          <p:spTgt spid="3074">
                                            <p:txEl>
                                              <p:pRg st="16" end="16"/>
                                            </p:txEl>
                                          </p:spTgt>
                                        </p:tgtEl>
                                        <p:attrNameLst>
                                          <p:attrName/>
                                        </p:attrNameLst>
                                      </p:cBhvr>
                                    </p:anim>
                                  </p:childTnLst>
                                </p:cTn>
                              </p:par>
                              <p:par>
                                <p:cTn id="49" presetID="24" presetClass="entr" presetSubtype="0" fill="hold" nodeType="withEffect">
                                  <p:stCondLst>
                                    <p:cond delay="0"/>
                                  </p:stCondLst>
                                  <p:childTnLst>
                                    <p:set>
                                      <p:cBhvr>
                                        <p:cTn id="50" dur="1" fill="hold">
                                          <p:stCondLst>
                                            <p:cond delay="0"/>
                                          </p:stCondLst>
                                        </p:cTn>
                                        <p:tgtEl>
                                          <p:spTgt spid="3074">
                                            <p:txEl>
                                              <p:pRg st="17" end="17"/>
                                            </p:txEl>
                                          </p:spTgt>
                                        </p:tgtEl>
                                        <p:attrNameLst>
                                          <p:attrName>style.visibility</p:attrName>
                                        </p:attrNameLst>
                                      </p:cBhvr>
                                      <p:to>
                                        <p:strVal val="visible"/>
                                      </p:to>
                                    </p:set>
                                    <p:anim to="" calcmode="lin" valueType="num">
                                      <p:cBhvr>
                                        <p:cTn id="51" dur="1" fill="hold"/>
                                        <p:tgtEl>
                                          <p:spTgt spid="3074">
                                            <p:txEl>
                                              <p:pRg st="17" end="1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a:spLocks noChangeArrowheads="1"/>
          </p:cNvSpPr>
          <p:nvPr/>
        </p:nvSpPr>
        <p:spPr bwMode="auto">
          <a:xfrm>
            <a:off x="2133600" y="533401"/>
            <a:ext cx="8229600" cy="588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2000" b="1">
                <a:solidFill>
                  <a:srgbClr val="FF0000"/>
                </a:solidFill>
                <a:latin typeface="Comic Sans MS" panose="030F0702030302020204" pitchFamily="66" charset="0"/>
              </a:rPr>
              <a:t>Fen okur-yazarı bir birey;</a:t>
            </a:r>
          </a:p>
          <a:p>
            <a:pPr eaLnBrk="1" hangingPunct="1">
              <a:spcBef>
                <a:spcPct val="0"/>
              </a:spcBef>
              <a:buFontTx/>
              <a:buNone/>
            </a:pPr>
            <a:endParaRPr lang="tr-TR" altLang="tr-TR" sz="2000" b="1">
              <a:latin typeface="Comic Sans MS" panose="030F0702030302020204" pitchFamily="66" charset="0"/>
            </a:endParaRPr>
          </a:p>
          <a:p>
            <a:pPr eaLnBrk="1" hangingPunct="1">
              <a:spcBef>
                <a:spcPct val="0"/>
              </a:spcBef>
              <a:buFontTx/>
              <a:buAutoNum type="arabicPeriod"/>
            </a:pPr>
            <a:r>
              <a:rPr lang="tr-TR" altLang="tr-TR" sz="2000" b="1">
                <a:latin typeface="Comic Sans MS" panose="030F0702030302020204" pitchFamily="66" charset="0"/>
              </a:rPr>
              <a:t>Dijital çağ toplumunda yerini alabilmek için gerekli olan süreç ve kavramları anlayabilir ve bunlarla ilgili bilgiye sahiptir.</a:t>
            </a:r>
            <a:r>
              <a:rPr lang="en-US" altLang="tr-TR" sz="2000" b="1">
                <a:latin typeface="Comic Sans MS" panose="030F0702030302020204" pitchFamily="66" charset="0"/>
              </a:rPr>
              <a:t> </a:t>
            </a:r>
            <a:endParaRPr lang="tr-TR" altLang="tr-TR" sz="2000" b="1">
              <a:latin typeface="Comic Sans MS" panose="030F0702030302020204" pitchFamily="66" charset="0"/>
            </a:endParaRPr>
          </a:p>
          <a:p>
            <a:pPr eaLnBrk="1" hangingPunct="1">
              <a:spcBef>
                <a:spcPct val="0"/>
              </a:spcBef>
              <a:buFontTx/>
              <a:buAutoNum type="arabicPeriod"/>
            </a:pPr>
            <a:r>
              <a:rPr lang="tr-TR" altLang="tr-TR" sz="2000" b="1">
                <a:latin typeface="Comic Sans MS" panose="030F0702030302020204" pitchFamily="66" charset="0"/>
              </a:rPr>
              <a:t>Günlük yaşamda karşılaştığı durumlara ilişkin sorular sorabilir ve bunlara çözüm arayarak cevap vermeye çalışır.</a:t>
            </a:r>
            <a:r>
              <a:rPr lang="en-US" altLang="tr-TR" sz="2000" b="1">
                <a:latin typeface="Comic Sans MS" panose="030F0702030302020204" pitchFamily="66" charset="0"/>
              </a:rPr>
              <a:t> </a:t>
            </a:r>
            <a:endParaRPr lang="tr-TR" altLang="tr-TR" sz="2000" b="1">
              <a:latin typeface="Comic Sans MS" panose="030F0702030302020204" pitchFamily="66" charset="0"/>
            </a:endParaRPr>
          </a:p>
          <a:p>
            <a:pPr eaLnBrk="1" hangingPunct="1">
              <a:spcBef>
                <a:spcPct val="0"/>
              </a:spcBef>
              <a:buFontTx/>
              <a:buAutoNum type="arabicPeriod" startAt="3"/>
            </a:pPr>
            <a:r>
              <a:rPr lang="tr-TR" altLang="tr-TR" sz="2000" b="1">
                <a:latin typeface="Comic Sans MS" panose="030F0702030302020204" pitchFamily="66" charset="0"/>
              </a:rPr>
              <a:t>Karşılaştığı bilimsel çalışmaları anlayabilir ve sonuçları hakkında fikirler üreterek tartışma yapabilir, yorumlarda bulunabilir.</a:t>
            </a:r>
            <a:r>
              <a:rPr lang="en-US" altLang="tr-TR" sz="2000" b="1">
                <a:latin typeface="Comic Sans MS" panose="030F0702030302020204" pitchFamily="66" charset="0"/>
              </a:rPr>
              <a:t> </a:t>
            </a:r>
            <a:endParaRPr lang="tr-TR" altLang="tr-TR" sz="2000" b="1">
              <a:latin typeface="Comic Sans MS" panose="030F0702030302020204" pitchFamily="66" charset="0"/>
            </a:endParaRPr>
          </a:p>
          <a:p>
            <a:pPr eaLnBrk="1" hangingPunct="1">
              <a:spcBef>
                <a:spcPct val="0"/>
              </a:spcBef>
              <a:buFontTx/>
              <a:buAutoNum type="arabicPeriod" startAt="3"/>
            </a:pPr>
            <a:r>
              <a:rPr lang="tr-TR" altLang="tr-TR" sz="2000" b="1">
                <a:latin typeface="Comic Sans MS" panose="030F0702030302020204" pitchFamily="66" charset="0"/>
              </a:rPr>
              <a:t>Bilimsel bilginin kaynağı ve yöntemine dayalı olarak bilimsel bilginin kalitesi hakkında karar verebilir.</a:t>
            </a:r>
          </a:p>
          <a:p>
            <a:pPr eaLnBrk="1" hangingPunct="1">
              <a:spcBef>
                <a:spcPct val="0"/>
              </a:spcBef>
              <a:buFontTx/>
              <a:buNone/>
            </a:pPr>
            <a:endParaRPr lang="tr-TR" altLang="tr-TR" sz="2000" b="1">
              <a:latin typeface="Comic Sans MS" panose="030F0702030302020204" pitchFamily="66" charset="0"/>
            </a:endParaRPr>
          </a:p>
          <a:p>
            <a:pPr algn="just" eaLnBrk="1" hangingPunct="1">
              <a:spcBef>
                <a:spcPct val="0"/>
              </a:spcBef>
              <a:buFontTx/>
              <a:buNone/>
            </a:pPr>
            <a:r>
              <a:rPr lang="tr-TR" altLang="tr-TR" sz="2000" b="1">
                <a:latin typeface="Comic Sans MS" panose="030F0702030302020204" pitchFamily="66" charset="0"/>
              </a:rPr>
              <a:t>	</a:t>
            </a:r>
            <a:r>
              <a:rPr lang="en-US" altLang="tr-TR" sz="2000" b="1">
                <a:latin typeface="Comic Sans MS" panose="030F0702030302020204" pitchFamily="66" charset="0"/>
              </a:rPr>
              <a:t>Baska bir ifadeyle fen okuryazan bir birey; fen teknoloji ve </a:t>
            </a:r>
            <a:endParaRPr lang="tr-TR" altLang="tr-TR" sz="2000" b="1">
              <a:latin typeface="Comic Sans MS" panose="030F0702030302020204" pitchFamily="66" charset="0"/>
            </a:endParaRPr>
          </a:p>
          <a:p>
            <a:pPr algn="just" eaLnBrk="1" hangingPunct="1">
              <a:spcBef>
                <a:spcPct val="0"/>
              </a:spcBef>
              <a:buFontTx/>
              <a:buNone/>
            </a:pPr>
            <a:r>
              <a:rPr lang="en-US" altLang="tr-TR" sz="2000" b="1">
                <a:latin typeface="Comic Sans MS" panose="030F0702030302020204" pitchFamily="66" charset="0"/>
              </a:rPr>
              <a:t>matematik hakkmda bilgi sahibi olup, fenin anahtar kavram ve </a:t>
            </a:r>
            <a:endParaRPr lang="tr-TR" altLang="tr-TR" sz="2000" b="1">
              <a:latin typeface="Comic Sans MS" panose="030F0702030302020204" pitchFamily="66" charset="0"/>
            </a:endParaRPr>
          </a:p>
          <a:p>
            <a:pPr algn="just" eaLnBrk="1" hangingPunct="1">
              <a:spcBef>
                <a:spcPct val="0"/>
              </a:spcBef>
              <a:buFontTx/>
              <a:buNone/>
            </a:pPr>
            <a:r>
              <a:rPr lang="en-US" altLang="tr-TR" sz="2000" b="1">
                <a:latin typeface="Comic Sans MS" panose="030F0702030302020204" pitchFamily="66" charset="0"/>
              </a:rPr>
              <a:t>prensiplerini anlar. Dogal d</a:t>
            </a:r>
            <a:r>
              <a:rPr lang="tr-TR" altLang="tr-TR" sz="2000" b="1">
                <a:latin typeface="Comic Sans MS" panose="030F0702030302020204" pitchFamily="66" charset="0"/>
              </a:rPr>
              <a:t>ü</a:t>
            </a:r>
            <a:r>
              <a:rPr lang="en-US" altLang="tr-TR" sz="2000" b="1">
                <a:latin typeface="Comic Sans MS" panose="030F0702030302020204" pitchFamily="66" charset="0"/>
              </a:rPr>
              <a:t>nyaya a</a:t>
            </a:r>
            <a:r>
              <a:rPr lang="tr-TR" altLang="tr-TR" sz="2000" b="1">
                <a:latin typeface="Comic Sans MS" panose="030F0702030302020204" pitchFamily="66" charset="0"/>
              </a:rPr>
              <a:t>şi</a:t>
            </a:r>
            <a:r>
              <a:rPr lang="en-US" altLang="tr-TR" sz="2000" b="1">
                <a:latin typeface="Comic Sans MS" panose="030F0702030302020204" pitchFamily="66" charset="0"/>
              </a:rPr>
              <a:t>nadir, do</a:t>
            </a:r>
            <a:r>
              <a:rPr lang="tr-TR" altLang="tr-TR" sz="2000" b="1">
                <a:latin typeface="Comic Sans MS" panose="030F0702030302020204" pitchFamily="66" charset="0"/>
              </a:rPr>
              <a:t>ğ</a:t>
            </a:r>
            <a:r>
              <a:rPr lang="en-US" altLang="tr-TR" sz="2000" b="1">
                <a:latin typeface="Comic Sans MS" panose="030F0702030302020204" pitchFamily="66" charset="0"/>
              </a:rPr>
              <a:t>al d</a:t>
            </a:r>
            <a:r>
              <a:rPr lang="tr-TR" altLang="tr-TR" sz="2000" b="1">
                <a:latin typeface="Comic Sans MS" panose="030F0702030302020204" pitchFamily="66" charset="0"/>
              </a:rPr>
              <a:t>ü</a:t>
            </a:r>
            <a:r>
              <a:rPr lang="en-US" altLang="tr-TR" sz="2000" b="1">
                <a:latin typeface="Comic Sans MS" panose="030F0702030302020204" pitchFamily="66" charset="0"/>
              </a:rPr>
              <a:t>nya</a:t>
            </a:r>
            <a:r>
              <a:rPr lang="tr-TR" altLang="tr-TR" sz="2000" b="1">
                <a:latin typeface="Comic Sans MS" panose="030F0702030302020204" pitchFamily="66" charset="0"/>
              </a:rPr>
              <a:t>nın</a:t>
            </a:r>
            <a:r>
              <a:rPr lang="en-US" altLang="tr-TR" sz="2000" b="1">
                <a:latin typeface="Comic Sans MS" panose="030F0702030302020204" pitchFamily="66" charset="0"/>
              </a:rPr>
              <a:t> </a:t>
            </a:r>
            <a:endParaRPr lang="tr-TR" altLang="tr-TR" sz="2000" b="1">
              <a:latin typeface="Comic Sans MS" panose="030F0702030302020204" pitchFamily="66" charset="0"/>
            </a:endParaRPr>
          </a:p>
          <a:p>
            <a:pPr algn="just" eaLnBrk="1" hangingPunct="1">
              <a:spcBef>
                <a:spcPct val="0"/>
              </a:spcBef>
              <a:buFontTx/>
              <a:buNone/>
            </a:pPr>
            <a:r>
              <a:rPr lang="en-US" altLang="tr-TR" sz="2000" b="1">
                <a:latin typeface="Comic Sans MS" panose="030F0702030302020204" pitchFamily="66" charset="0"/>
              </a:rPr>
              <a:t>Fark</a:t>
            </a:r>
            <a:r>
              <a:rPr lang="tr-TR" altLang="tr-TR" sz="2000" b="1">
                <a:latin typeface="Comic Sans MS" panose="030F0702030302020204" pitchFamily="66" charset="0"/>
              </a:rPr>
              <a:t>lılığının ve bütünlüğünün </a:t>
            </a:r>
            <a:r>
              <a:rPr lang="en-US" altLang="tr-TR" sz="2000" b="1">
                <a:latin typeface="Comic Sans MS" panose="030F0702030302020204" pitchFamily="66" charset="0"/>
              </a:rPr>
              <a:t>bilincindedir. </a:t>
            </a:r>
            <a:r>
              <a:rPr lang="tr-TR" altLang="tr-TR" sz="2000" b="1">
                <a:latin typeface="Comic Sans MS" panose="030F0702030302020204" pitchFamily="66" charset="0"/>
              </a:rPr>
              <a:t>B</a:t>
            </a:r>
            <a:r>
              <a:rPr lang="en-US" altLang="tr-TR" sz="2000" b="1">
                <a:latin typeface="Comic Sans MS" panose="030F0702030302020204" pitchFamily="66" charset="0"/>
              </a:rPr>
              <a:t>ireysel ve sosyal </a:t>
            </a:r>
            <a:endParaRPr lang="tr-TR" altLang="tr-TR" sz="2000" b="1">
              <a:latin typeface="Comic Sans MS" panose="030F0702030302020204" pitchFamily="66" charset="0"/>
            </a:endParaRPr>
          </a:p>
          <a:p>
            <a:pPr algn="just" eaLnBrk="1" hangingPunct="1">
              <a:spcBef>
                <a:spcPct val="0"/>
              </a:spcBef>
              <a:buFontTx/>
              <a:buNone/>
            </a:pPr>
            <a:r>
              <a:rPr lang="en-US" altLang="tr-TR" sz="2000" b="1">
                <a:latin typeface="Comic Sans MS" panose="030F0702030302020204" pitchFamily="66" charset="0"/>
              </a:rPr>
              <a:t>ama</a:t>
            </a:r>
            <a:r>
              <a:rPr lang="tr-TR" altLang="tr-TR" sz="2000" b="1">
                <a:latin typeface="Comic Sans MS" panose="030F0702030302020204" pitchFamily="66" charset="0"/>
              </a:rPr>
              <a:t>çl</a:t>
            </a:r>
            <a:r>
              <a:rPr lang="en-US" altLang="tr-TR" sz="2000" b="1">
                <a:latin typeface="Comic Sans MS" panose="030F0702030302020204" pitchFamily="66" charset="0"/>
              </a:rPr>
              <a:t>ar i</a:t>
            </a:r>
            <a:r>
              <a:rPr lang="tr-TR" altLang="tr-TR" sz="2000" b="1">
                <a:latin typeface="Comic Sans MS" panose="030F0702030302020204" pitchFamily="66" charset="0"/>
              </a:rPr>
              <a:t>ç</a:t>
            </a:r>
            <a:r>
              <a:rPr lang="en-US" altLang="tr-TR" sz="2000" b="1">
                <a:latin typeface="Comic Sans MS" panose="030F0702030302020204" pitchFamily="66" charset="0"/>
              </a:rPr>
              <a:t>in bilimsel beceri ve </a:t>
            </a:r>
            <a:r>
              <a:rPr lang="tr-TR" altLang="tr-TR" sz="2000" b="1">
                <a:latin typeface="Comic Sans MS" panose="030F0702030302020204" pitchFamily="66" charset="0"/>
              </a:rPr>
              <a:t>süreçleri</a:t>
            </a:r>
            <a:r>
              <a:rPr lang="en-US" altLang="tr-TR" sz="2000" b="1">
                <a:latin typeface="Comic Sans MS" panose="030F0702030302020204" pitchFamily="66" charset="0"/>
              </a:rPr>
              <a:t> kull</a:t>
            </a:r>
            <a:r>
              <a:rPr lang="tr-TR" altLang="tr-TR" sz="2000" b="1">
                <a:latin typeface="Comic Sans MS" panose="030F0702030302020204" pitchFamily="66" charset="0"/>
              </a:rPr>
              <a:t>anı</a:t>
            </a:r>
            <a:r>
              <a:rPr lang="en-US" altLang="tr-TR" sz="2000" b="1">
                <a:latin typeface="Comic Sans MS" panose="030F0702030302020204" pitchFamily="66" charset="0"/>
              </a:rPr>
              <a:t>r (Martin ve dig., </a:t>
            </a:r>
            <a:endParaRPr lang="tr-TR" altLang="tr-TR" sz="2000" b="1">
              <a:latin typeface="Comic Sans MS" panose="030F0702030302020204" pitchFamily="66" charset="0"/>
            </a:endParaRPr>
          </a:p>
          <a:p>
            <a:pPr algn="just" eaLnBrk="1" hangingPunct="1">
              <a:spcBef>
                <a:spcPct val="0"/>
              </a:spcBef>
              <a:buFontTx/>
              <a:buNone/>
            </a:pPr>
            <a:r>
              <a:rPr lang="en-US" altLang="tr-TR" sz="2000" b="1">
                <a:latin typeface="Comic Sans MS" panose="030F0702030302020204" pitchFamily="66" charset="0"/>
              </a:rPr>
              <a:t>2001).</a:t>
            </a:r>
            <a:endParaRPr lang="tr-TR" altLang="tr-TR" sz="2000" b="1">
              <a:latin typeface="Comic Sans MS" panose="030F0702030302020204" pitchFamily="66" charset="0"/>
            </a:endParaRPr>
          </a:p>
          <a:p>
            <a:pPr eaLnBrk="1" hangingPunct="1">
              <a:spcBef>
                <a:spcPct val="0"/>
              </a:spcBef>
              <a:buFontTx/>
              <a:buNone/>
            </a:pPr>
            <a:endParaRPr lang="tr-TR" altLang="tr-TR" sz="2000" b="1">
              <a:latin typeface="Comic Sans MS" panose="030F0702030302020204" pitchFamily="66" charset="0"/>
            </a:endParaRPr>
          </a:p>
        </p:txBody>
      </p:sp>
    </p:spTree>
    <p:extLst>
      <p:ext uri="{BB962C8B-B14F-4D97-AF65-F5344CB8AC3E}">
        <p14:creationId xmlns:p14="http://schemas.microsoft.com/office/powerpoint/2010/main" val="13635546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to="" calcmode="lin" valueType="num">
                                      <p:cBhvr>
                                        <p:cTn id="7" dur="1" fill="hold"/>
                                        <p:tgtEl>
                                          <p:spTgt spid="2">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 to="" calcmode="lin" valueType="num">
                                      <p:cBhvr>
                                        <p:cTn id="10" dur="1" fill="hold"/>
                                        <p:tgtEl>
                                          <p:spTgt spid="2">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to="" calcmode="lin" valueType="num">
                                      <p:cBhvr>
                                        <p:cTn id="13" dur="1" fill="hold"/>
                                        <p:tgtEl>
                                          <p:spTgt spid="2">
                                            <p:txEl>
                                              <p:pRg st="3" end="3"/>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2">
                                            <p:txEl>
                                              <p:pRg st="4" end="4"/>
                                            </p:txEl>
                                          </p:spTgt>
                                        </p:tgtEl>
                                        <p:attrNameLst>
                                          <p:attrName>style.visibility</p:attrName>
                                        </p:attrNameLst>
                                      </p:cBhvr>
                                      <p:to>
                                        <p:strVal val="visible"/>
                                      </p:to>
                                    </p:set>
                                    <p:anim to="" calcmode="lin" valueType="num">
                                      <p:cBhvr>
                                        <p:cTn id="16" dur="1" fill="hold"/>
                                        <p:tgtEl>
                                          <p:spTgt spid="2">
                                            <p:txEl>
                                              <p:pRg st="4" end="4"/>
                                            </p:txEl>
                                          </p:spTgt>
                                        </p:tgtEl>
                                        <p:attrNameLst>
                                          <p:attrName/>
                                        </p:attrNameLst>
                                      </p:cBhvr>
                                    </p:anim>
                                  </p:childTnLst>
                                </p:cTn>
                              </p:par>
                              <p:par>
                                <p:cTn id="17" presetID="24" presetClass="entr" presetSubtype="0"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to="" calcmode="lin" valueType="num">
                                      <p:cBhvr>
                                        <p:cTn id="19" dur="1" fill="hold"/>
                                        <p:tgtEl>
                                          <p:spTgt spid="2">
                                            <p:txEl>
                                              <p:pRg st="5" end="5"/>
                                            </p:txEl>
                                          </p:spTgt>
                                        </p:tgtEl>
                                        <p:attrNameLst>
                                          <p:attrName/>
                                        </p:attrNameLst>
                                      </p:cBhvr>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4" presetClass="entr" presetSubtype="0" fill="hold" nodeType="clickEffect">
                                  <p:stCondLst>
                                    <p:cond delay="0"/>
                                  </p:stCondLst>
                                  <p:childTnLst>
                                    <p:set>
                                      <p:cBhvr>
                                        <p:cTn id="23" dur="1" fill="hold">
                                          <p:stCondLst>
                                            <p:cond delay="0"/>
                                          </p:stCondLst>
                                        </p:cTn>
                                        <p:tgtEl>
                                          <p:spTgt spid="2">
                                            <p:txEl>
                                              <p:pRg st="7" end="7"/>
                                            </p:txEl>
                                          </p:spTgt>
                                        </p:tgtEl>
                                        <p:attrNameLst>
                                          <p:attrName>style.visibility</p:attrName>
                                        </p:attrNameLst>
                                      </p:cBhvr>
                                      <p:to>
                                        <p:strVal val="visible"/>
                                      </p:to>
                                    </p:set>
                                    <p:anim to="" calcmode="lin" valueType="num">
                                      <p:cBhvr>
                                        <p:cTn id="24" dur="1" fill="hold"/>
                                        <p:tgtEl>
                                          <p:spTgt spid="2">
                                            <p:txEl>
                                              <p:pRg st="7" end="7"/>
                                            </p:txEl>
                                          </p:spTgt>
                                        </p:tgtEl>
                                        <p:attrNameLst>
                                          <p:attrName/>
                                        </p:attrNameLst>
                                      </p:cBhvr>
                                    </p:anim>
                                  </p:childTnLst>
                                </p:cTn>
                              </p:par>
                              <p:par>
                                <p:cTn id="25" presetID="24" presetClass="entr" presetSubtype="0" fill="hold" nodeType="with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 to="" calcmode="lin" valueType="num">
                                      <p:cBhvr>
                                        <p:cTn id="27" dur="1" fill="hold"/>
                                        <p:tgtEl>
                                          <p:spTgt spid="2">
                                            <p:txEl>
                                              <p:pRg st="8" end="8"/>
                                            </p:txEl>
                                          </p:spTgt>
                                        </p:tgtEl>
                                        <p:attrNameLst>
                                          <p:attrName/>
                                        </p:attrNameLst>
                                      </p:cBhvr>
                                    </p:anim>
                                  </p:childTnLst>
                                </p:cTn>
                              </p:par>
                              <p:par>
                                <p:cTn id="28" presetID="24" presetClass="entr" presetSubtype="0" fill="hold" nodeType="withEffect">
                                  <p:stCondLst>
                                    <p:cond delay="0"/>
                                  </p:stCondLst>
                                  <p:childTnLst>
                                    <p:set>
                                      <p:cBhvr>
                                        <p:cTn id="29" dur="1" fill="hold">
                                          <p:stCondLst>
                                            <p:cond delay="0"/>
                                          </p:stCondLst>
                                        </p:cTn>
                                        <p:tgtEl>
                                          <p:spTgt spid="2">
                                            <p:txEl>
                                              <p:pRg st="9" end="9"/>
                                            </p:txEl>
                                          </p:spTgt>
                                        </p:tgtEl>
                                        <p:attrNameLst>
                                          <p:attrName>style.visibility</p:attrName>
                                        </p:attrNameLst>
                                      </p:cBhvr>
                                      <p:to>
                                        <p:strVal val="visible"/>
                                      </p:to>
                                    </p:set>
                                    <p:anim to="" calcmode="lin" valueType="num">
                                      <p:cBhvr>
                                        <p:cTn id="30" dur="1" fill="hold"/>
                                        <p:tgtEl>
                                          <p:spTgt spid="2">
                                            <p:txEl>
                                              <p:pRg st="9" end="9"/>
                                            </p:txEl>
                                          </p:spTgt>
                                        </p:tgtEl>
                                        <p:attrNameLst>
                                          <p:attrName/>
                                        </p:attrNameLst>
                                      </p:cBhvr>
                                    </p:anim>
                                  </p:childTnLst>
                                </p:cTn>
                              </p:par>
                              <p:par>
                                <p:cTn id="31" presetID="24" presetClass="entr" presetSubtype="0" fill="hold" nodeType="withEffect">
                                  <p:stCondLst>
                                    <p:cond delay="0"/>
                                  </p:stCondLst>
                                  <p:childTnLst>
                                    <p:set>
                                      <p:cBhvr>
                                        <p:cTn id="32" dur="1" fill="hold">
                                          <p:stCondLst>
                                            <p:cond delay="0"/>
                                          </p:stCondLst>
                                        </p:cTn>
                                        <p:tgtEl>
                                          <p:spTgt spid="2">
                                            <p:txEl>
                                              <p:pRg st="10" end="10"/>
                                            </p:txEl>
                                          </p:spTgt>
                                        </p:tgtEl>
                                        <p:attrNameLst>
                                          <p:attrName>style.visibility</p:attrName>
                                        </p:attrNameLst>
                                      </p:cBhvr>
                                      <p:to>
                                        <p:strVal val="visible"/>
                                      </p:to>
                                    </p:set>
                                    <p:anim to="" calcmode="lin" valueType="num">
                                      <p:cBhvr>
                                        <p:cTn id="33" dur="1" fill="hold"/>
                                        <p:tgtEl>
                                          <p:spTgt spid="2">
                                            <p:txEl>
                                              <p:pRg st="10" end="10"/>
                                            </p:txEl>
                                          </p:spTgt>
                                        </p:tgtEl>
                                        <p:attrNameLst>
                                          <p:attrName/>
                                        </p:attrNameLst>
                                      </p:cBhvr>
                                    </p:anim>
                                  </p:childTnLst>
                                </p:cTn>
                              </p:par>
                              <p:par>
                                <p:cTn id="34" presetID="24" presetClass="entr" presetSubtype="0" fill="hold" nodeType="withEffect">
                                  <p:stCondLst>
                                    <p:cond delay="0"/>
                                  </p:stCondLst>
                                  <p:childTnLst>
                                    <p:set>
                                      <p:cBhvr>
                                        <p:cTn id="35" dur="1" fill="hold">
                                          <p:stCondLst>
                                            <p:cond delay="0"/>
                                          </p:stCondLst>
                                        </p:cTn>
                                        <p:tgtEl>
                                          <p:spTgt spid="2">
                                            <p:txEl>
                                              <p:pRg st="11" end="11"/>
                                            </p:txEl>
                                          </p:spTgt>
                                        </p:tgtEl>
                                        <p:attrNameLst>
                                          <p:attrName>style.visibility</p:attrName>
                                        </p:attrNameLst>
                                      </p:cBhvr>
                                      <p:to>
                                        <p:strVal val="visible"/>
                                      </p:to>
                                    </p:set>
                                    <p:anim to="" calcmode="lin" valueType="num">
                                      <p:cBhvr>
                                        <p:cTn id="36" dur="1" fill="hold"/>
                                        <p:tgtEl>
                                          <p:spTgt spid="2">
                                            <p:txEl>
                                              <p:pRg st="11" end="11"/>
                                            </p:txEl>
                                          </p:spTgt>
                                        </p:tgtEl>
                                        <p:attrNameLst>
                                          <p:attrName/>
                                        </p:attrNameLst>
                                      </p:cBhvr>
                                    </p:anim>
                                  </p:childTnLst>
                                </p:cTn>
                              </p:par>
                              <p:par>
                                <p:cTn id="37" presetID="24" presetClass="entr" presetSubtype="0" fill="hold" nodeType="withEffect">
                                  <p:stCondLst>
                                    <p:cond delay="0"/>
                                  </p:stCondLst>
                                  <p:childTnLst>
                                    <p:set>
                                      <p:cBhvr>
                                        <p:cTn id="38" dur="1" fill="hold">
                                          <p:stCondLst>
                                            <p:cond delay="0"/>
                                          </p:stCondLst>
                                        </p:cTn>
                                        <p:tgtEl>
                                          <p:spTgt spid="2">
                                            <p:txEl>
                                              <p:pRg st="12" end="12"/>
                                            </p:txEl>
                                          </p:spTgt>
                                        </p:tgtEl>
                                        <p:attrNameLst>
                                          <p:attrName>style.visibility</p:attrName>
                                        </p:attrNameLst>
                                      </p:cBhvr>
                                      <p:to>
                                        <p:strVal val="visible"/>
                                      </p:to>
                                    </p:set>
                                    <p:anim to="" calcmode="lin" valueType="num">
                                      <p:cBhvr>
                                        <p:cTn id="39" dur="1" fill="hold"/>
                                        <p:tgtEl>
                                          <p:spTgt spid="2">
                                            <p:txEl>
                                              <p:pRg st="12" end="1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p:txBody>
          <a:bodyPr/>
          <a:lstStyle/>
          <a:p>
            <a:pPr eaLnBrk="1" hangingPunct="1"/>
            <a:r>
              <a:rPr lang="tr-TR" altLang="tr-TR" sz="4000">
                <a:solidFill>
                  <a:srgbClr val="FF0000"/>
                </a:solidFill>
                <a:latin typeface="Comic Sans MS" panose="030F0702030302020204" pitchFamily="66" charset="0"/>
              </a:rPr>
              <a:t>FEN BİLGİSİ DERSİNİN TARİHSEL GELİŞİMİ</a:t>
            </a:r>
          </a:p>
        </p:txBody>
      </p:sp>
      <p:sp>
        <p:nvSpPr>
          <p:cNvPr id="2051" name="Text Box 5"/>
          <p:cNvSpPr txBox="1">
            <a:spLocks noChangeArrowheads="1"/>
          </p:cNvSpPr>
          <p:nvPr/>
        </p:nvSpPr>
        <p:spPr bwMode="auto">
          <a:xfrm>
            <a:off x="1919288" y="1557338"/>
            <a:ext cx="8424862" cy="489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tr-TR" altLang="tr-TR" sz="2400" b="1">
              <a:latin typeface="Comic Sans MS" panose="030F0702030302020204" pitchFamily="66" charset="0"/>
            </a:endParaRPr>
          </a:p>
          <a:p>
            <a:pPr eaLnBrk="1" hangingPunct="1">
              <a:spcBef>
                <a:spcPct val="50000"/>
              </a:spcBef>
              <a:buFontTx/>
              <a:buNone/>
            </a:pPr>
            <a:endParaRPr lang="tr-TR" altLang="tr-TR" sz="2400" b="1">
              <a:latin typeface="Comic Sans MS" panose="030F0702030302020204" pitchFamily="66" charset="0"/>
            </a:endParaRPr>
          </a:p>
          <a:p>
            <a:pPr eaLnBrk="1" hangingPunct="1">
              <a:spcBef>
                <a:spcPct val="50000"/>
              </a:spcBef>
              <a:buFontTx/>
              <a:buNone/>
            </a:pPr>
            <a:r>
              <a:rPr lang="tr-TR" altLang="tr-TR" sz="2400" b="1">
                <a:latin typeface="Comic Sans MS" panose="030F0702030302020204" pitchFamily="66" charset="0"/>
              </a:rPr>
              <a:t>İlköğretim programlarında fen , ilk kez 19. yüzyılda etkin bir yer kazanmıştır. Temel ilkesi ezberleme olan ağır yöntemler uygulanmıştır. 1850’lerde öğretmen merkezli programların yerine çocuğun doğal çevresini gözlemleyerek çalışması esas alınmıştır. Bu yaklaşımda ki öğretim yöntemi, öğrencinin gözlem ve iletişim becerisini geliştirmektedir.</a:t>
            </a:r>
          </a:p>
          <a:p>
            <a:pPr eaLnBrk="1" hangingPunct="1">
              <a:spcBef>
                <a:spcPct val="50000"/>
              </a:spcBef>
              <a:buFontTx/>
              <a:buNone/>
            </a:pPr>
            <a:endParaRPr lang="tr-TR" altLang="tr-TR" sz="2400" b="1">
              <a:latin typeface="Comic Sans MS" panose="030F0702030302020204" pitchFamily="66" charset="0"/>
            </a:endParaRPr>
          </a:p>
          <a:p>
            <a:pPr eaLnBrk="1" hangingPunct="1">
              <a:spcBef>
                <a:spcPct val="50000"/>
              </a:spcBef>
              <a:buFontTx/>
              <a:buNone/>
            </a:pPr>
            <a:endParaRPr lang="tr-TR" altLang="tr-TR" sz="2400" b="1">
              <a:latin typeface="Comic Sans MS" panose="030F0702030302020204" pitchFamily="66" charset="0"/>
            </a:endParaRPr>
          </a:p>
        </p:txBody>
      </p:sp>
    </p:spTree>
    <p:extLst>
      <p:ext uri="{BB962C8B-B14F-4D97-AF65-F5344CB8AC3E}">
        <p14:creationId xmlns:p14="http://schemas.microsoft.com/office/powerpoint/2010/main" val="3405072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1919289" y="2133600"/>
            <a:ext cx="835342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400" b="1">
                <a:solidFill>
                  <a:srgbClr val="FF0000"/>
                </a:solidFill>
                <a:latin typeface="Comic Sans MS" panose="030F0702030302020204" pitchFamily="66" charset="0"/>
              </a:rPr>
              <a:t>Bilimsel yolla sonuca ulaşma yöntemi ilk kez       ’lerin başlarında</a:t>
            </a:r>
            <a:r>
              <a:rPr lang="tr-TR" altLang="tr-TR" sz="2400" b="1">
                <a:latin typeface="Comic Sans MS" panose="030F0702030302020204" pitchFamily="66" charset="0"/>
              </a:rPr>
              <a:t>,  tarımsal toplumdan, endüstriyel topluma geçiş döneminde toplumsal ihtiyaç sonucu ortaya çıkmış ve John Dewey bilimi: </a:t>
            </a:r>
            <a:r>
              <a:rPr lang="tr-TR" altLang="tr-TR" sz="2400" b="1">
                <a:solidFill>
                  <a:srgbClr val="FF0000"/>
                </a:solidFill>
                <a:latin typeface="Comic Sans MS" panose="030F0702030302020204" pitchFamily="66" charset="0"/>
              </a:rPr>
              <a:t>“çalışma için seçilen problemler ve bu problemlere çözüm getirme yolları”</a:t>
            </a:r>
            <a:r>
              <a:rPr lang="tr-TR" altLang="tr-TR" sz="2400" b="1">
                <a:latin typeface="Comic Sans MS" panose="030F0702030302020204" pitchFamily="66" charset="0"/>
              </a:rPr>
              <a:t> şeklinde pragmatik bir temelde açıklamıştır.</a:t>
            </a:r>
          </a:p>
          <a:p>
            <a:pPr eaLnBrk="1" hangingPunct="1">
              <a:spcBef>
                <a:spcPct val="50000"/>
              </a:spcBef>
              <a:buFontTx/>
              <a:buNone/>
            </a:pPr>
            <a:endParaRPr lang="tr-TR" altLang="tr-TR" sz="2400">
              <a:latin typeface="Comic Sans MS" panose="030F0702030302020204" pitchFamily="66" charset="0"/>
            </a:endParaRPr>
          </a:p>
        </p:txBody>
      </p:sp>
      <p:sp>
        <p:nvSpPr>
          <p:cNvPr id="15366" name="Text Box 6"/>
          <p:cNvSpPr txBox="1">
            <a:spLocks noChangeArrowheads="1"/>
          </p:cNvSpPr>
          <p:nvPr/>
        </p:nvSpPr>
        <p:spPr bwMode="auto">
          <a:xfrm>
            <a:off x="8472488" y="2133600"/>
            <a:ext cx="927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2400" b="1">
                <a:solidFill>
                  <a:srgbClr val="FF0000"/>
                </a:solidFill>
                <a:latin typeface="Comic Sans MS" panose="030F0702030302020204" pitchFamily="66" charset="0"/>
              </a:rPr>
              <a:t>1920</a:t>
            </a:r>
          </a:p>
        </p:txBody>
      </p:sp>
    </p:spTree>
    <p:extLst>
      <p:ext uri="{BB962C8B-B14F-4D97-AF65-F5344CB8AC3E}">
        <p14:creationId xmlns:p14="http://schemas.microsoft.com/office/powerpoint/2010/main" val="951288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5366"/>
                                        </p:tgtEl>
                                        <p:attrNameLst>
                                          <p:attrName>style.visibility</p:attrName>
                                        </p:attrNameLst>
                                      </p:cBhvr>
                                      <p:to>
                                        <p:strVal val="visible"/>
                                      </p:to>
                                    </p:set>
                                    <p:anim to="" calcmode="lin" valueType="num">
                                      <p:cBhvr>
                                        <p:cTn id="7" dur="1" fill="hold"/>
                                        <p:tgtEl>
                                          <p:spTgt spid="1536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135189" y="620713"/>
            <a:ext cx="7705725"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400" b="1">
                <a:solidFill>
                  <a:srgbClr val="FF0000"/>
                </a:solidFill>
                <a:latin typeface="Comic Sans MS" panose="030F0702030302020204" pitchFamily="66" charset="0"/>
              </a:rPr>
              <a:t>1924 Programı</a:t>
            </a:r>
          </a:p>
          <a:p>
            <a:pPr eaLnBrk="1" hangingPunct="1">
              <a:spcBef>
                <a:spcPct val="50000"/>
              </a:spcBef>
              <a:buFontTx/>
              <a:buNone/>
            </a:pPr>
            <a:r>
              <a:rPr lang="tr-TR" altLang="tr-TR" sz="2400" b="1">
                <a:latin typeface="Comic Sans MS" panose="030F0702030302020204" pitchFamily="66" charset="0"/>
              </a:rPr>
              <a:t>1923’ten sonra eğitim sisteminde ve ilkokul programlarında da değişiklikler yapılmıştır. Cumhuriyet döneminin ilk programı “İlk Mekteplerin Müfredat Programı” dır. Bu programın fen konuları, </a:t>
            </a:r>
          </a:p>
          <a:p>
            <a:pPr eaLnBrk="1" hangingPunct="1">
              <a:spcBef>
                <a:spcPct val="50000"/>
              </a:spcBef>
              <a:buFontTx/>
              <a:buNone/>
            </a:pPr>
            <a:r>
              <a:rPr lang="tr-TR" altLang="tr-TR" sz="2400" b="1">
                <a:latin typeface="Comic Sans MS" panose="030F0702030302020204" pitchFamily="66" charset="0"/>
              </a:rPr>
              <a:t>Tabiat Tetkiki</a:t>
            </a:r>
          </a:p>
          <a:p>
            <a:pPr eaLnBrk="1" hangingPunct="1">
              <a:spcBef>
                <a:spcPct val="50000"/>
              </a:spcBef>
              <a:buFontTx/>
              <a:buNone/>
            </a:pPr>
            <a:r>
              <a:rPr lang="tr-TR" altLang="tr-TR" sz="2400" b="1">
                <a:latin typeface="Comic Sans MS" panose="030F0702030302020204" pitchFamily="66" charset="0"/>
              </a:rPr>
              <a:t>Ziraat</a:t>
            </a:r>
          </a:p>
          <a:p>
            <a:pPr eaLnBrk="1" hangingPunct="1">
              <a:spcBef>
                <a:spcPct val="50000"/>
              </a:spcBef>
              <a:buFontTx/>
              <a:buNone/>
            </a:pPr>
            <a:r>
              <a:rPr lang="tr-TR" altLang="tr-TR" sz="2400" b="1">
                <a:latin typeface="Comic Sans MS" panose="030F0702030302020204" pitchFamily="66" charset="0"/>
              </a:rPr>
              <a:t>Hıfzısıhha’dır. </a:t>
            </a:r>
          </a:p>
        </p:txBody>
      </p:sp>
    </p:spTree>
    <p:extLst>
      <p:ext uri="{BB962C8B-B14F-4D97-AF65-F5344CB8AC3E}">
        <p14:creationId xmlns:p14="http://schemas.microsoft.com/office/powerpoint/2010/main" val="21266150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1919288" y="1484313"/>
            <a:ext cx="8424862"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400" b="1">
                <a:solidFill>
                  <a:srgbClr val="FF0000"/>
                </a:solidFill>
                <a:latin typeface="Comic Sans MS" panose="030F0702030302020204" pitchFamily="66" charset="0"/>
              </a:rPr>
              <a:t>1926 Programı</a:t>
            </a:r>
          </a:p>
          <a:p>
            <a:pPr eaLnBrk="1" hangingPunct="1">
              <a:spcBef>
                <a:spcPct val="50000"/>
              </a:spcBef>
              <a:buFontTx/>
              <a:buNone/>
            </a:pPr>
            <a:r>
              <a:rPr lang="tr-TR" altLang="tr-TR" sz="2400" b="1">
                <a:latin typeface="Comic Sans MS" panose="030F0702030302020204" pitchFamily="66" charset="0"/>
              </a:rPr>
              <a:t>1926’da yeni düzenlenen ilkğretim programının hedef ve ilkeleri kapalı, yetersiz ve örtüşmüş şekildedir. Bu programda öğretimin gözleme ve öğrencinin bireysel çalışmasına dayandırılması ilkesi getirilmiştir. </a:t>
            </a:r>
          </a:p>
          <a:p>
            <a:pPr eaLnBrk="1" hangingPunct="1">
              <a:spcBef>
                <a:spcPct val="50000"/>
              </a:spcBef>
              <a:buFontTx/>
              <a:buNone/>
            </a:pPr>
            <a:endParaRPr lang="tr-TR" altLang="tr-TR" sz="2400" b="1">
              <a:latin typeface="Comic Sans MS" panose="030F0702030302020204" pitchFamily="66" charset="0"/>
            </a:endParaRPr>
          </a:p>
          <a:p>
            <a:pPr eaLnBrk="1" hangingPunct="1">
              <a:spcBef>
                <a:spcPct val="50000"/>
              </a:spcBef>
              <a:buFontTx/>
              <a:buNone/>
            </a:pPr>
            <a:r>
              <a:rPr lang="tr-TR" altLang="tr-TR" sz="2400" b="1">
                <a:latin typeface="Comic Sans MS" panose="030F0702030302020204" pitchFamily="66" charset="0"/>
              </a:rPr>
              <a:t>Bu program ilke, yöntem, ders ve konuların biçimi bakımından eğitim biliminde bir devrim sayılabilir.</a:t>
            </a:r>
          </a:p>
        </p:txBody>
      </p:sp>
    </p:spTree>
    <p:extLst>
      <p:ext uri="{BB962C8B-B14F-4D97-AF65-F5344CB8AC3E}">
        <p14:creationId xmlns:p14="http://schemas.microsoft.com/office/powerpoint/2010/main" val="40909622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1992314" y="404814"/>
            <a:ext cx="7991475"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400" b="1">
                <a:solidFill>
                  <a:srgbClr val="FF0000"/>
                </a:solidFill>
                <a:latin typeface="Comic Sans MS" panose="030F0702030302020204" pitchFamily="66" charset="0"/>
              </a:rPr>
              <a:t>1936 Programı</a:t>
            </a:r>
          </a:p>
          <a:p>
            <a:pPr eaLnBrk="1" hangingPunct="1">
              <a:spcBef>
                <a:spcPct val="50000"/>
              </a:spcBef>
              <a:buFontTx/>
              <a:buNone/>
            </a:pPr>
            <a:r>
              <a:rPr lang="tr-TR" altLang="tr-TR" sz="2400" b="1">
                <a:latin typeface="Comic Sans MS" panose="030F0702030302020204" pitchFamily="66" charset="0"/>
              </a:rPr>
              <a:t>1926 programına göre öğretim ilkeleri daha açıktır. Eğitim ve öğretimle öğrenci okul haaytında göz önünde tutulması gereken ilkeler, maddeler halinde ve net bir şekilde eçıklanmıştır.</a:t>
            </a:r>
          </a:p>
          <a:p>
            <a:pPr eaLnBrk="1" hangingPunct="1">
              <a:spcBef>
                <a:spcPct val="50000"/>
              </a:spcBef>
              <a:buFontTx/>
              <a:buNone/>
            </a:pPr>
            <a:endParaRPr lang="tr-TR" altLang="tr-TR" sz="2400" b="1">
              <a:latin typeface="Comic Sans MS" panose="030F0702030302020204" pitchFamily="66" charset="0"/>
            </a:endParaRPr>
          </a:p>
          <a:p>
            <a:pPr eaLnBrk="1" hangingPunct="1">
              <a:spcBef>
                <a:spcPct val="50000"/>
              </a:spcBef>
              <a:buFontTx/>
              <a:buNone/>
            </a:pPr>
            <a:r>
              <a:rPr lang="tr-TR" altLang="tr-TR" sz="2400" b="1">
                <a:solidFill>
                  <a:srgbClr val="FF0000"/>
                </a:solidFill>
                <a:latin typeface="Comic Sans MS" panose="030F0702030302020204" pitchFamily="66" charset="0"/>
              </a:rPr>
              <a:t>1939 Köy İlköğretim Programları</a:t>
            </a:r>
          </a:p>
          <a:p>
            <a:pPr eaLnBrk="1" hangingPunct="1">
              <a:spcBef>
                <a:spcPct val="50000"/>
              </a:spcBef>
              <a:buFontTx/>
              <a:buNone/>
            </a:pPr>
            <a:endParaRPr lang="tr-TR" altLang="tr-TR" sz="2400" b="1">
              <a:latin typeface="Comic Sans MS" panose="030F0702030302020204" pitchFamily="66" charset="0"/>
            </a:endParaRPr>
          </a:p>
          <a:p>
            <a:pPr eaLnBrk="1" hangingPunct="1">
              <a:spcBef>
                <a:spcPct val="50000"/>
              </a:spcBef>
              <a:buFontTx/>
              <a:buNone/>
            </a:pPr>
            <a:r>
              <a:rPr lang="tr-TR" altLang="tr-TR" sz="2400" b="1">
                <a:latin typeface="Comic Sans MS" panose="030F0702030302020204" pitchFamily="66" charset="0"/>
              </a:rPr>
              <a:t>1939 yılına kadar üç sınıflı ve tek öğretmenli olan köy okulları, 1939 yılında beş sınıflı okullar haline dönüştürülmüştür. Hayat bilgisi, Tabiat Bilgisi, İş ve Ziraat dersleri köy şartlarına uygun hale getirilmiştir.</a:t>
            </a:r>
          </a:p>
        </p:txBody>
      </p:sp>
    </p:spTree>
    <p:extLst>
      <p:ext uri="{BB962C8B-B14F-4D97-AF65-F5344CB8AC3E}">
        <p14:creationId xmlns:p14="http://schemas.microsoft.com/office/powerpoint/2010/main" val="2102516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9460">
                                            <p:txEl>
                                              <p:pRg st="0" end="0"/>
                                            </p:txEl>
                                          </p:spTgt>
                                        </p:tgtEl>
                                        <p:attrNameLst>
                                          <p:attrName>style.visibility</p:attrName>
                                        </p:attrNameLst>
                                      </p:cBhvr>
                                      <p:to>
                                        <p:strVal val="visible"/>
                                      </p:to>
                                    </p:set>
                                    <p:anim to="" calcmode="lin" valueType="num">
                                      <p:cBhvr>
                                        <p:cTn id="7" dur="1" fill="hold"/>
                                        <p:tgtEl>
                                          <p:spTgt spid="19460">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19460">
                                            <p:txEl>
                                              <p:pRg st="1" end="1"/>
                                            </p:txEl>
                                          </p:spTgt>
                                        </p:tgtEl>
                                        <p:attrNameLst>
                                          <p:attrName>style.visibility</p:attrName>
                                        </p:attrNameLst>
                                      </p:cBhvr>
                                      <p:to>
                                        <p:strVal val="visible"/>
                                      </p:to>
                                    </p:set>
                                    <p:anim to="" calcmode="lin" valueType="num">
                                      <p:cBhvr>
                                        <p:cTn id="10" dur="1" fill="hold"/>
                                        <p:tgtEl>
                                          <p:spTgt spid="19460">
                                            <p:txEl>
                                              <p:pRg st="1" end="1"/>
                                            </p:txEl>
                                          </p:spTgt>
                                        </p:tgtEl>
                                        <p:attrNameLst>
                                          <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4" presetClass="entr" presetSubtype="0" fill="hold" nodeType="clickEffect">
                                  <p:stCondLst>
                                    <p:cond delay="0"/>
                                  </p:stCondLst>
                                  <p:childTnLst>
                                    <p:set>
                                      <p:cBhvr>
                                        <p:cTn id="14" dur="1" fill="hold">
                                          <p:stCondLst>
                                            <p:cond delay="0"/>
                                          </p:stCondLst>
                                        </p:cTn>
                                        <p:tgtEl>
                                          <p:spTgt spid="19460">
                                            <p:txEl>
                                              <p:pRg st="3" end="3"/>
                                            </p:txEl>
                                          </p:spTgt>
                                        </p:tgtEl>
                                        <p:attrNameLst>
                                          <p:attrName>style.visibility</p:attrName>
                                        </p:attrNameLst>
                                      </p:cBhvr>
                                      <p:to>
                                        <p:strVal val="visible"/>
                                      </p:to>
                                    </p:set>
                                    <p:anim to="" calcmode="lin" valueType="num">
                                      <p:cBhvr>
                                        <p:cTn id="15" dur="1" fill="hold"/>
                                        <p:tgtEl>
                                          <p:spTgt spid="19460">
                                            <p:txEl>
                                              <p:pRg st="3" end="3"/>
                                            </p:txEl>
                                          </p:spTgt>
                                        </p:tgtEl>
                                        <p:attrNameLst>
                                          <p:attrName/>
                                        </p:attrNameLst>
                                      </p:cBhvr>
                                    </p:anim>
                                  </p:childTnLst>
                                </p:cTn>
                              </p:par>
                              <p:par>
                                <p:cTn id="16" presetID="24" presetClass="entr" presetSubtype="0" fill="hold" nodeType="withEffect">
                                  <p:stCondLst>
                                    <p:cond delay="0"/>
                                  </p:stCondLst>
                                  <p:childTnLst>
                                    <p:set>
                                      <p:cBhvr>
                                        <p:cTn id="17" dur="1" fill="hold">
                                          <p:stCondLst>
                                            <p:cond delay="0"/>
                                          </p:stCondLst>
                                        </p:cTn>
                                        <p:tgtEl>
                                          <p:spTgt spid="19460">
                                            <p:txEl>
                                              <p:pRg st="5" end="5"/>
                                            </p:txEl>
                                          </p:spTgt>
                                        </p:tgtEl>
                                        <p:attrNameLst>
                                          <p:attrName>style.visibility</p:attrName>
                                        </p:attrNameLst>
                                      </p:cBhvr>
                                      <p:to>
                                        <p:strVal val="visible"/>
                                      </p:to>
                                    </p:set>
                                    <p:anim to="" calcmode="lin" valueType="num">
                                      <p:cBhvr>
                                        <p:cTn id="18" dur="1" fill="hold"/>
                                        <p:tgtEl>
                                          <p:spTgt spid="19460">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1847850" y="404814"/>
            <a:ext cx="849630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400" b="1">
                <a:solidFill>
                  <a:srgbClr val="FF0000"/>
                </a:solidFill>
                <a:latin typeface="Comic Sans MS" panose="030F0702030302020204" pitchFamily="66" charset="0"/>
              </a:rPr>
              <a:t>1948 Programı</a:t>
            </a:r>
          </a:p>
          <a:p>
            <a:pPr eaLnBrk="1" hangingPunct="1">
              <a:spcBef>
                <a:spcPct val="50000"/>
              </a:spcBef>
              <a:buFontTx/>
              <a:buNone/>
            </a:pPr>
            <a:r>
              <a:rPr lang="tr-TR" altLang="tr-TR" sz="2400" b="1">
                <a:latin typeface="Comic Sans MS" panose="030F0702030302020204" pitchFamily="66" charset="0"/>
              </a:rPr>
              <a:t>Bu program 1936 ve 1939 programlarının birleştirilmesi oluşturulmuştur. “Hayat bilgisi”, “Tabiat Bilgisi”, “Aile Bilgisi” ve “Tarım-İş” derslerinden oluşan programda, “Hayat Bilgisi dersi bir gözlem, yaşama, iş ve deney dersidir.” görüşü yer almaktadır.</a:t>
            </a:r>
          </a:p>
          <a:p>
            <a:pPr eaLnBrk="1" hangingPunct="1">
              <a:spcBef>
                <a:spcPct val="50000"/>
              </a:spcBef>
              <a:buFontTx/>
              <a:buNone/>
            </a:pPr>
            <a:r>
              <a:rPr lang="tr-TR" altLang="tr-TR" sz="2400" b="1">
                <a:latin typeface="Comic Sans MS" panose="030F0702030302020204" pitchFamily="66" charset="0"/>
              </a:rPr>
              <a:t>1948 Hayat Bilgisi programında sosyal yarar ön planda tutulmuş, bilim ikinci plana atılmıştır. </a:t>
            </a:r>
            <a:r>
              <a:rPr lang="tr-TR" altLang="tr-TR" sz="2400">
                <a:latin typeface="Comic Sans MS" panose="030F0702030302020204" pitchFamily="66" charset="0"/>
              </a:rPr>
              <a:t> </a:t>
            </a:r>
          </a:p>
          <a:p>
            <a:pPr eaLnBrk="1" hangingPunct="1">
              <a:spcBef>
                <a:spcPct val="50000"/>
              </a:spcBef>
              <a:buFontTx/>
              <a:buNone/>
            </a:pPr>
            <a:r>
              <a:rPr lang="tr-TR" altLang="tr-TR" sz="2400" b="1">
                <a:latin typeface="Comic Sans MS" panose="030F0702030302020204" pitchFamily="66" charset="0"/>
              </a:rPr>
              <a:t>Bu programda ; amaçlar öğrenci davranışları şeklinde ifade edilmiş, bilimsel süreç gerektiren etkinliklerden çok sosyal yarar ilkesi ön planda tutulmuştur. Ayrıca ünite ve konuların düzenlenmesinde bir sistem oluşturulamamış ve derslerde konu tekrarları yapılmıştır</a:t>
            </a:r>
            <a:r>
              <a:rPr lang="tr-TR" altLang="tr-TR" sz="2400">
                <a:latin typeface="Comic Sans MS" panose="030F0702030302020204" pitchFamily="66" charset="0"/>
              </a:rPr>
              <a:t>.</a:t>
            </a:r>
          </a:p>
          <a:p>
            <a:pPr eaLnBrk="1" hangingPunct="1">
              <a:spcBef>
                <a:spcPct val="50000"/>
              </a:spcBef>
              <a:buFontTx/>
              <a:buNone/>
            </a:pPr>
            <a:endParaRPr lang="tr-TR" altLang="tr-TR" sz="2400">
              <a:latin typeface="Comic Sans MS" panose="030F0702030302020204" pitchFamily="66" charset="0"/>
            </a:endParaRPr>
          </a:p>
        </p:txBody>
      </p:sp>
    </p:spTree>
    <p:extLst>
      <p:ext uri="{BB962C8B-B14F-4D97-AF65-F5344CB8AC3E}">
        <p14:creationId xmlns:p14="http://schemas.microsoft.com/office/powerpoint/2010/main" val="34820154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919289" y="1052513"/>
            <a:ext cx="8353425"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400" b="1">
                <a:solidFill>
                  <a:srgbClr val="FF0000"/>
                </a:solidFill>
                <a:latin typeface="Comic Sans MS" panose="030F0702030302020204" pitchFamily="66" charset="0"/>
              </a:rPr>
              <a:t>1968 Programı</a:t>
            </a:r>
          </a:p>
          <a:p>
            <a:pPr eaLnBrk="1" hangingPunct="1">
              <a:spcBef>
                <a:spcPct val="50000"/>
              </a:spcBef>
              <a:buFontTx/>
              <a:buNone/>
            </a:pPr>
            <a:r>
              <a:rPr lang="tr-TR" altLang="tr-TR" sz="2400" b="1">
                <a:latin typeface="Comic Sans MS" panose="030F0702030302020204" pitchFamily="66" charset="0"/>
              </a:rPr>
              <a:t>Bu programda “Fen ve Tabiat Bilgileri” adıyla belirtilen ders 1948 programındaki Tabiat Bilgisi, Aile Bilgisi ve Tarım ve İş Bilgisinin bütünleşmiş biçimidir. Bu programın en önemli özelliği ders konularının bilgi ve anlayış bakımından bir bütün yer almasıdır.</a:t>
            </a:r>
          </a:p>
          <a:p>
            <a:pPr eaLnBrk="1" hangingPunct="1">
              <a:spcBef>
                <a:spcPct val="50000"/>
              </a:spcBef>
              <a:buFontTx/>
              <a:buNone/>
            </a:pPr>
            <a:r>
              <a:rPr lang="tr-TR" altLang="tr-TR" sz="2400" b="1">
                <a:latin typeface="Comic Sans MS" panose="030F0702030302020204" pitchFamily="66" charset="0"/>
              </a:rPr>
              <a:t>Biçim olarak “Ünite Yaklaşımına” uygun olarak hazırlanmış ve amaçlar için hedef, davranış analizine yer verilmiş, öğrencilerin etkin katılımını sağlayacak bir eğitim önerilmiştir.</a:t>
            </a:r>
          </a:p>
        </p:txBody>
      </p:sp>
    </p:spTree>
    <p:extLst>
      <p:ext uri="{BB962C8B-B14F-4D97-AF65-F5344CB8AC3E}">
        <p14:creationId xmlns:p14="http://schemas.microsoft.com/office/powerpoint/2010/main" val="712150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3 Metin kutusu"/>
          <p:cNvSpPr txBox="1">
            <a:spLocks noChangeArrowheads="1"/>
          </p:cNvSpPr>
          <p:nvPr/>
        </p:nvSpPr>
        <p:spPr bwMode="auto">
          <a:xfrm>
            <a:off x="1905000" y="381000"/>
            <a:ext cx="82296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tr-TR" altLang="tr-TR" sz="2400">
                <a:solidFill>
                  <a:srgbClr val="FF0000"/>
                </a:solidFill>
                <a:latin typeface="Comic Sans MS" panose="030F0702030302020204" pitchFamily="66" charset="0"/>
              </a:rPr>
              <a:t>1. Bilimsel Bilgi Olgusal Temellidir.</a:t>
            </a:r>
          </a:p>
          <a:p>
            <a:pPr algn="just" eaLnBrk="1" hangingPunct="1">
              <a:spcBef>
                <a:spcPct val="0"/>
              </a:spcBef>
              <a:buFontTx/>
              <a:buNone/>
            </a:pPr>
            <a:endParaRPr lang="tr-TR" altLang="tr-TR" sz="2400">
              <a:latin typeface="Comic Sans MS" panose="030F0702030302020204" pitchFamily="66" charset="0"/>
            </a:endParaRPr>
          </a:p>
          <a:p>
            <a:pPr algn="just" eaLnBrk="1" hangingPunct="1">
              <a:spcBef>
                <a:spcPct val="0"/>
              </a:spcBef>
            </a:pPr>
            <a:r>
              <a:rPr lang="tr-TR" altLang="tr-TR" sz="2400">
                <a:latin typeface="Comic Sans MS" panose="030F0702030302020204" pitchFamily="66" charset="0"/>
              </a:rPr>
              <a:t> Bilim kısmen de olsa doğal dünyanın gözlenmesine dayanır.</a:t>
            </a:r>
          </a:p>
          <a:p>
            <a:pPr algn="just" eaLnBrk="1" hangingPunct="1">
              <a:spcBef>
                <a:spcPct val="0"/>
              </a:spcBef>
            </a:pPr>
            <a:endParaRPr lang="tr-TR" altLang="tr-TR" sz="2400">
              <a:latin typeface="Comic Sans MS" panose="030F0702030302020204" pitchFamily="66" charset="0"/>
            </a:endParaRPr>
          </a:p>
          <a:p>
            <a:pPr algn="just" eaLnBrk="1" hangingPunct="1">
              <a:spcBef>
                <a:spcPct val="0"/>
              </a:spcBef>
            </a:pPr>
            <a:r>
              <a:rPr lang="tr-TR" altLang="tr-TR" sz="2400">
                <a:latin typeface="Comic Sans MS" panose="030F0702030302020204" pitchFamily="66" charset="0"/>
              </a:rPr>
              <a:t> Bilimsel açıklamaların geçerliliği olguların gözlenmesiyle bir ölçüde test edilir.</a:t>
            </a:r>
          </a:p>
          <a:p>
            <a:pPr algn="just" eaLnBrk="1" hangingPunct="1">
              <a:spcBef>
                <a:spcPct val="0"/>
              </a:spcBef>
            </a:pPr>
            <a:endParaRPr lang="tr-TR" altLang="tr-TR" sz="2400">
              <a:latin typeface="Comic Sans MS" panose="030F0702030302020204" pitchFamily="66" charset="0"/>
            </a:endParaRPr>
          </a:p>
          <a:p>
            <a:pPr algn="just" eaLnBrk="1" hangingPunct="1">
              <a:spcBef>
                <a:spcPct val="0"/>
              </a:spcBef>
            </a:pPr>
            <a:r>
              <a:rPr lang="tr-TR" altLang="tr-TR" sz="2400">
                <a:latin typeface="Comic Sans MS" panose="030F0702030302020204" pitchFamily="66" charset="0"/>
              </a:rPr>
              <a:t> Bilim insanları doğal dünyadaki bir çok olayı doğrudan gözleyemezler.</a:t>
            </a:r>
          </a:p>
          <a:p>
            <a:pPr algn="just" eaLnBrk="1" hangingPunct="1">
              <a:spcBef>
                <a:spcPct val="0"/>
              </a:spcBef>
            </a:pPr>
            <a:endParaRPr lang="tr-TR" altLang="tr-TR" sz="2400">
              <a:latin typeface="Comic Sans MS" panose="030F0702030302020204" pitchFamily="66" charset="0"/>
            </a:endParaRPr>
          </a:p>
          <a:p>
            <a:pPr algn="just" eaLnBrk="1" hangingPunct="1">
              <a:spcBef>
                <a:spcPct val="0"/>
              </a:spcBef>
            </a:pPr>
            <a:r>
              <a:rPr lang="tr-TR" altLang="tr-TR" sz="2400">
                <a:latin typeface="Comic Sans MS" panose="030F0702030302020204" pitchFamily="66" charset="0"/>
              </a:rPr>
              <a:t> Gözlem ve çıkarsamanın farkının anlaşılması önemlidir.</a:t>
            </a:r>
          </a:p>
          <a:p>
            <a:pPr algn="just" eaLnBrk="1" hangingPunct="1">
              <a:spcBef>
                <a:spcPct val="0"/>
              </a:spcBef>
            </a:pPr>
            <a:endParaRPr lang="tr-TR" altLang="tr-TR" sz="2400">
              <a:latin typeface="Comic Sans MS" panose="030F0702030302020204" pitchFamily="66" charset="0"/>
            </a:endParaRPr>
          </a:p>
          <a:p>
            <a:pPr algn="just" eaLnBrk="1" hangingPunct="1">
              <a:spcBef>
                <a:spcPct val="0"/>
              </a:spcBef>
            </a:pPr>
            <a:r>
              <a:rPr lang="tr-TR" altLang="tr-TR" sz="2400">
                <a:latin typeface="Comic Sans MS" panose="030F0702030302020204" pitchFamily="66" charset="0"/>
              </a:rPr>
              <a:t> Yukarıya atılan bir tasın tekrar yere düşmesi bir gözleme, yere düşme nedenine yönelik açıklama ise çıkarsamaya örnektir.</a:t>
            </a:r>
          </a:p>
        </p:txBody>
      </p:sp>
    </p:spTree>
    <p:extLst>
      <p:ext uri="{BB962C8B-B14F-4D97-AF65-F5344CB8AC3E}">
        <p14:creationId xmlns:p14="http://schemas.microsoft.com/office/powerpoint/2010/main" val="4735497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1774825" y="476250"/>
            <a:ext cx="8642350"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400" b="1">
                <a:solidFill>
                  <a:srgbClr val="FF0000"/>
                </a:solidFill>
                <a:latin typeface="Comic Sans MS" panose="030F0702030302020204" pitchFamily="66" charset="0"/>
              </a:rPr>
              <a:t>1974 Programı</a:t>
            </a:r>
          </a:p>
          <a:p>
            <a:pPr eaLnBrk="1" hangingPunct="1">
              <a:spcBef>
                <a:spcPct val="50000"/>
              </a:spcBef>
              <a:buFontTx/>
              <a:buNone/>
            </a:pPr>
            <a:r>
              <a:rPr lang="tr-TR" altLang="tr-TR" sz="2400" b="1">
                <a:latin typeface="Comic Sans MS" panose="030F0702030302020204" pitchFamily="66" charset="0"/>
              </a:rPr>
              <a:t>Bu programda dersin adı “Fen Bilgisi” olarak değiştirilmiş ve sosyal yarar felsefesi ve teknolojiye önem veren görüşlerle, </a:t>
            </a:r>
            <a:r>
              <a:rPr lang="tr-TR" altLang="tr-TR" sz="2400" b="1" i="1">
                <a:solidFill>
                  <a:schemeClr val="accent2"/>
                </a:solidFill>
                <a:latin typeface="Comic Sans MS" panose="030F0702030302020204" pitchFamily="66" charset="0"/>
              </a:rPr>
              <a:t>bilimsel süreç yoluyla bilgi kazandırma</a:t>
            </a:r>
            <a:r>
              <a:rPr lang="tr-TR" altLang="tr-TR" sz="2400" b="1">
                <a:latin typeface="Comic Sans MS" panose="030F0702030302020204" pitchFamily="66" charset="0"/>
              </a:rPr>
              <a:t> ilkesi ağırlık kazanmıştır. </a:t>
            </a:r>
          </a:p>
          <a:p>
            <a:pPr eaLnBrk="1" hangingPunct="1">
              <a:spcBef>
                <a:spcPct val="50000"/>
              </a:spcBef>
              <a:buFontTx/>
              <a:buNone/>
            </a:pPr>
            <a:endParaRPr lang="tr-TR" altLang="tr-TR" sz="2400" b="1">
              <a:latin typeface="Comic Sans MS" panose="030F0702030302020204" pitchFamily="66" charset="0"/>
            </a:endParaRPr>
          </a:p>
          <a:p>
            <a:pPr eaLnBrk="1" hangingPunct="1">
              <a:spcBef>
                <a:spcPct val="50000"/>
              </a:spcBef>
              <a:buFontTx/>
              <a:buNone/>
            </a:pPr>
            <a:r>
              <a:rPr lang="tr-TR" altLang="tr-TR" sz="2400" b="1">
                <a:latin typeface="Comic Sans MS" panose="030F0702030302020204" pitchFamily="66" charset="0"/>
              </a:rPr>
              <a:t>İlkokulların ilk üç sınıfında “Hayat Bilgisi” derslerinde sosyal yarar ön planda bulundurulduğundan öğrenciler 4. ve 5. sınıfta bilimsel süreçleri esas alan Fen derslerine hazırlanamamaktadır. </a:t>
            </a:r>
          </a:p>
        </p:txBody>
      </p:sp>
    </p:spTree>
    <p:extLst>
      <p:ext uri="{BB962C8B-B14F-4D97-AF65-F5344CB8AC3E}">
        <p14:creationId xmlns:p14="http://schemas.microsoft.com/office/powerpoint/2010/main" val="4190719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1524001" y="476251"/>
            <a:ext cx="8893175"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tr-TR" altLang="tr-TR" sz="2400" b="1">
              <a:solidFill>
                <a:srgbClr val="FF0000"/>
              </a:solidFill>
              <a:latin typeface="Comic Sans MS" panose="030F0702030302020204" pitchFamily="66" charset="0"/>
            </a:endParaRPr>
          </a:p>
          <a:p>
            <a:pPr eaLnBrk="1" hangingPunct="1">
              <a:spcBef>
                <a:spcPct val="50000"/>
              </a:spcBef>
              <a:buFontTx/>
              <a:buNone/>
            </a:pPr>
            <a:r>
              <a:rPr lang="tr-TR" altLang="tr-TR" sz="2400" b="1">
                <a:solidFill>
                  <a:srgbClr val="FF0000"/>
                </a:solidFill>
                <a:latin typeface="Comic Sans MS" panose="030F0702030302020204" pitchFamily="66" charset="0"/>
              </a:rPr>
              <a:t> 1977-1985-1992 Programları</a:t>
            </a:r>
          </a:p>
          <a:p>
            <a:pPr eaLnBrk="1" hangingPunct="1">
              <a:spcBef>
                <a:spcPct val="100000"/>
              </a:spcBef>
              <a:buFontTx/>
              <a:buNone/>
            </a:pPr>
            <a:r>
              <a:rPr lang="tr-TR" altLang="tr-TR" sz="2400" b="1">
                <a:latin typeface="Comic Sans MS" panose="030F0702030302020204" pitchFamily="66" charset="0"/>
              </a:rPr>
              <a:t> Bu programlar 1974 programı ile karşılaştırıldığında, bazı</a:t>
            </a:r>
          </a:p>
          <a:p>
            <a:pPr eaLnBrk="1" hangingPunct="1">
              <a:spcBef>
                <a:spcPct val="100000"/>
              </a:spcBef>
              <a:buFontTx/>
              <a:buNone/>
            </a:pPr>
            <a:r>
              <a:rPr lang="tr-TR" altLang="tr-TR" sz="2400" b="1">
                <a:latin typeface="Comic Sans MS" panose="030F0702030302020204" pitchFamily="66" charset="0"/>
              </a:rPr>
              <a:t> ünitelerin yerlerinin değiştirilmesine karşılık kapsam aynı    kalmıştır. </a:t>
            </a:r>
          </a:p>
          <a:p>
            <a:pPr eaLnBrk="1" hangingPunct="1">
              <a:spcBef>
                <a:spcPct val="100000"/>
              </a:spcBef>
              <a:buFontTx/>
              <a:buNone/>
            </a:pPr>
            <a:r>
              <a:rPr lang="tr-TR" altLang="tr-TR" sz="2400" b="1">
                <a:latin typeface="Comic Sans MS" panose="030F0702030302020204" pitchFamily="66" charset="0"/>
              </a:rPr>
              <a:t> </a:t>
            </a:r>
            <a:r>
              <a:rPr lang="tr-TR" altLang="tr-TR" sz="2400" b="1">
                <a:solidFill>
                  <a:srgbClr val="FF0000"/>
                </a:solidFill>
                <a:latin typeface="Comic Sans MS" panose="030F0702030302020204" pitchFamily="66" charset="0"/>
              </a:rPr>
              <a:t>2000 Programı</a:t>
            </a:r>
          </a:p>
          <a:p>
            <a:pPr eaLnBrk="1" hangingPunct="1">
              <a:spcBef>
                <a:spcPct val="100000"/>
              </a:spcBef>
              <a:buFontTx/>
              <a:buNone/>
            </a:pPr>
            <a:r>
              <a:rPr lang="tr-TR" altLang="tr-TR" sz="2400" b="1">
                <a:latin typeface="Comic Sans MS" panose="030F0702030302020204" pitchFamily="66" charset="0"/>
              </a:rPr>
              <a:t>Fen Bilgisi programı 2000 yılında “Eğitimde Çağı Yakalama 2000 Projesi” kapsamında değiştirilmiştir. Bu program düşünce sistemini geliştiren, öğrenci merkezli eğitimi önermektedir.</a:t>
            </a:r>
          </a:p>
          <a:p>
            <a:pPr eaLnBrk="1" hangingPunct="1">
              <a:spcBef>
                <a:spcPct val="100000"/>
              </a:spcBef>
              <a:buFontTx/>
              <a:buNone/>
            </a:pPr>
            <a:endParaRPr lang="tr-TR" altLang="tr-TR" sz="2400" b="1">
              <a:latin typeface="Comic Sans MS" panose="030F0702030302020204" pitchFamily="66" charset="0"/>
            </a:endParaRPr>
          </a:p>
          <a:p>
            <a:pPr eaLnBrk="1" hangingPunct="1">
              <a:spcBef>
                <a:spcPct val="50000"/>
              </a:spcBef>
              <a:buFontTx/>
              <a:buNone/>
            </a:pPr>
            <a:r>
              <a:rPr lang="tr-TR" altLang="tr-TR" sz="2400" b="1">
                <a:latin typeface="Comic Sans MS" panose="030F0702030302020204" pitchFamily="66" charset="0"/>
              </a:rPr>
              <a:t> </a:t>
            </a:r>
          </a:p>
        </p:txBody>
      </p:sp>
    </p:spTree>
    <p:extLst>
      <p:ext uri="{BB962C8B-B14F-4D97-AF65-F5344CB8AC3E}">
        <p14:creationId xmlns:p14="http://schemas.microsoft.com/office/powerpoint/2010/main" val="12046471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3556">
                                            <p:txEl>
                                              <p:pRg st="1" end="1"/>
                                            </p:txEl>
                                          </p:spTgt>
                                        </p:tgtEl>
                                        <p:attrNameLst>
                                          <p:attrName>style.visibility</p:attrName>
                                        </p:attrNameLst>
                                      </p:cBhvr>
                                      <p:to>
                                        <p:strVal val="visible"/>
                                      </p:to>
                                    </p:set>
                                    <p:anim to="" calcmode="lin" valueType="num">
                                      <p:cBhvr>
                                        <p:cTn id="7" dur="1" fill="hold"/>
                                        <p:tgtEl>
                                          <p:spTgt spid="23556">
                                            <p:txEl>
                                              <p:pRg st="1" end="1"/>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23556">
                                            <p:txEl>
                                              <p:pRg st="2" end="2"/>
                                            </p:txEl>
                                          </p:spTgt>
                                        </p:tgtEl>
                                        <p:attrNameLst>
                                          <p:attrName>style.visibility</p:attrName>
                                        </p:attrNameLst>
                                      </p:cBhvr>
                                      <p:to>
                                        <p:strVal val="visible"/>
                                      </p:to>
                                    </p:set>
                                    <p:anim to="" calcmode="lin" valueType="num">
                                      <p:cBhvr>
                                        <p:cTn id="10" dur="1" fill="hold"/>
                                        <p:tgtEl>
                                          <p:spTgt spid="23556">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23556">
                                            <p:txEl>
                                              <p:pRg st="3" end="3"/>
                                            </p:txEl>
                                          </p:spTgt>
                                        </p:tgtEl>
                                        <p:attrNameLst>
                                          <p:attrName>style.visibility</p:attrName>
                                        </p:attrNameLst>
                                      </p:cBhvr>
                                      <p:to>
                                        <p:strVal val="visible"/>
                                      </p:to>
                                    </p:set>
                                    <p:anim to="" calcmode="lin" valueType="num">
                                      <p:cBhvr>
                                        <p:cTn id="13" dur="1" fill="hold"/>
                                        <p:tgtEl>
                                          <p:spTgt spid="23556">
                                            <p:txEl>
                                              <p:pRg st="3" end="3"/>
                                            </p:txEl>
                                          </p:spTgt>
                                        </p:tgtEl>
                                        <p:attrNameLst>
                                          <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4" presetClass="entr" presetSubtype="0" fill="hold" nodeType="clickEffect">
                                  <p:stCondLst>
                                    <p:cond delay="0"/>
                                  </p:stCondLst>
                                  <p:childTnLst>
                                    <p:set>
                                      <p:cBhvr>
                                        <p:cTn id="17" dur="1" fill="hold">
                                          <p:stCondLst>
                                            <p:cond delay="0"/>
                                          </p:stCondLst>
                                        </p:cTn>
                                        <p:tgtEl>
                                          <p:spTgt spid="23556">
                                            <p:txEl>
                                              <p:pRg st="4" end="4"/>
                                            </p:txEl>
                                          </p:spTgt>
                                        </p:tgtEl>
                                        <p:attrNameLst>
                                          <p:attrName>style.visibility</p:attrName>
                                        </p:attrNameLst>
                                      </p:cBhvr>
                                      <p:to>
                                        <p:strVal val="visible"/>
                                      </p:to>
                                    </p:set>
                                    <p:anim to="" calcmode="lin" valueType="num">
                                      <p:cBhvr>
                                        <p:cTn id="18" dur="1" fill="hold"/>
                                        <p:tgtEl>
                                          <p:spTgt spid="23556">
                                            <p:txEl>
                                              <p:pRg st="4" end="4"/>
                                            </p:txEl>
                                          </p:spTgt>
                                        </p:tgtEl>
                                        <p:attrNameLst>
                                          <p:attrName/>
                                        </p:attrNameLst>
                                      </p:cBhvr>
                                    </p:anim>
                                  </p:childTnLst>
                                </p:cTn>
                              </p:par>
                              <p:par>
                                <p:cTn id="19" presetID="24" presetClass="entr" presetSubtype="0" fill="hold" nodeType="withEffect">
                                  <p:stCondLst>
                                    <p:cond delay="0"/>
                                  </p:stCondLst>
                                  <p:childTnLst>
                                    <p:set>
                                      <p:cBhvr>
                                        <p:cTn id="20" dur="1" fill="hold">
                                          <p:stCondLst>
                                            <p:cond delay="0"/>
                                          </p:stCondLst>
                                        </p:cTn>
                                        <p:tgtEl>
                                          <p:spTgt spid="23556">
                                            <p:txEl>
                                              <p:pRg st="5" end="5"/>
                                            </p:txEl>
                                          </p:spTgt>
                                        </p:tgtEl>
                                        <p:attrNameLst>
                                          <p:attrName>style.visibility</p:attrName>
                                        </p:attrNameLst>
                                      </p:cBhvr>
                                      <p:to>
                                        <p:strVal val="visible"/>
                                      </p:to>
                                    </p:set>
                                    <p:anim to="" calcmode="lin" valueType="num">
                                      <p:cBhvr>
                                        <p:cTn id="21" dur="1" fill="hold"/>
                                        <p:tgtEl>
                                          <p:spTgt spid="23556">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847850" y="476251"/>
            <a:ext cx="8496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tr-TR" altLang="tr-TR" sz="1800"/>
          </a:p>
        </p:txBody>
      </p:sp>
      <p:sp>
        <p:nvSpPr>
          <p:cNvPr id="11267" name="Text Box 6"/>
          <p:cNvSpPr txBox="1">
            <a:spLocks noChangeArrowheads="1"/>
          </p:cNvSpPr>
          <p:nvPr/>
        </p:nvSpPr>
        <p:spPr bwMode="auto">
          <a:xfrm>
            <a:off x="1992314" y="549276"/>
            <a:ext cx="8351837"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400" b="1">
                <a:latin typeface="Comic Sans MS" panose="030F0702030302020204" pitchFamily="66" charset="0"/>
              </a:rPr>
              <a:t>2000 programının amacı öğrencileri, sorunlarını bilimsel yöntemlerle çözmeye yönlendirmektir. Bu programda Fen Bilgisi öğretiminin;</a:t>
            </a:r>
          </a:p>
          <a:p>
            <a:pPr eaLnBrk="1" hangingPunct="1">
              <a:spcBef>
                <a:spcPct val="50000"/>
              </a:spcBef>
            </a:pPr>
            <a:r>
              <a:rPr lang="tr-TR" altLang="tr-TR" sz="2400" b="1">
                <a:latin typeface="Comic Sans MS" panose="030F0702030302020204" pitchFamily="66" charset="0"/>
              </a:rPr>
              <a:t> diğer bilimsel alanlardan soyutlanmadan,</a:t>
            </a:r>
          </a:p>
          <a:p>
            <a:pPr eaLnBrk="1" hangingPunct="1">
              <a:spcBef>
                <a:spcPct val="50000"/>
              </a:spcBef>
            </a:pPr>
            <a:r>
              <a:rPr lang="tr-TR" altLang="tr-TR" sz="2400" b="1">
                <a:latin typeface="Comic Sans MS" panose="030F0702030302020204" pitchFamily="66" charset="0"/>
              </a:rPr>
              <a:t> çok iyi alan bilgisine ve pedagojik formasyona sahip öğretmen tarafından verilmesi gerektiği,</a:t>
            </a:r>
          </a:p>
          <a:p>
            <a:pPr eaLnBrk="1" hangingPunct="1">
              <a:spcBef>
                <a:spcPct val="50000"/>
              </a:spcBef>
            </a:pPr>
            <a:r>
              <a:rPr lang="tr-TR" altLang="tr-TR" sz="2400" b="1">
                <a:latin typeface="Comic Sans MS" panose="030F0702030302020204" pitchFamily="66" charset="0"/>
              </a:rPr>
              <a:t>Ders kitaplarına bağlı kalmadan, gerekli öğretim materyallerinde faydalanarak,</a:t>
            </a:r>
          </a:p>
          <a:p>
            <a:pPr eaLnBrk="1" hangingPunct="1">
              <a:spcBef>
                <a:spcPct val="50000"/>
              </a:spcBef>
            </a:pPr>
            <a:r>
              <a:rPr lang="tr-TR" altLang="tr-TR" sz="2400" b="1">
                <a:latin typeface="Comic Sans MS" panose="030F0702030302020204" pitchFamily="66" charset="0"/>
              </a:rPr>
              <a:t>Öğrencilerin aktif katılımıyla,</a:t>
            </a:r>
          </a:p>
          <a:p>
            <a:pPr eaLnBrk="1" hangingPunct="1">
              <a:spcBef>
                <a:spcPct val="50000"/>
              </a:spcBef>
            </a:pPr>
            <a:r>
              <a:rPr lang="tr-TR" altLang="tr-TR" sz="2400" b="1">
                <a:latin typeface="Comic Sans MS" panose="030F0702030302020204" pitchFamily="66" charset="0"/>
              </a:rPr>
              <a:t>Yapıcı ve yaratıcı bir yaklaşımla gerçekleştirilmesi gerektiği belirtilmektedir.</a:t>
            </a:r>
          </a:p>
          <a:p>
            <a:pPr eaLnBrk="1" hangingPunct="1">
              <a:spcBef>
                <a:spcPct val="50000"/>
              </a:spcBef>
              <a:buFontTx/>
              <a:buNone/>
            </a:pPr>
            <a:endParaRPr lang="tr-TR" altLang="tr-TR" sz="2400" b="1">
              <a:latin typeface="Comic Sans MS" panose="030F0702030302020204" pitchFamily="66" charset="0"/>
            </a:endParaRPr>
          </a:p>
        </p:txBody>
      </p:sp>
    </p:spTree>
    <p:extLst>
      <p:ext uri="{BB962C8B-B14F-4D97-AF65-F5344CB8AC3E}">
        <p14:creationId xmlns:p14="http://schemas.microsoft.com/office/powerpoint/2010/main" val="1136118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Metin kutusu 1"/>
          <p:cNvSpPr txBox="1">
            <a:spLocks noChangeArrowheads="1"/>
          </p:cNvSpPr>
          <p:nvPr/>
        </p:nvSpPr>
        <p:spPr bwMode="auto">
          <a:xfrm>
            <a:off x="1847850" y="515939"/>
            <a:ext cx="8280400" cy="517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b="1"/>
          </a:p>
          <a:p>
            <a:pPr eaLnBrk="1" hangingPunct="1">
              <a:spcBef>
                <a:spcPct val="0"/>
              </a:spcBef>
              <a:buFontTx/>
              <a:buNone/>
            </a:pPr>
            <a:r>
              <a:rPr lang="tr-TR" altLang="tr-TR" sz="2400" b="1">
                <a:solidFill>
                  <a:srgbClr val="FF0000"/>
                </a:solidFill>
                <a:latin typeface="Comic Sans MS" panose="030F0702030302020204" pitchFamily="66" charset="0"/>
              </a:rPr>
              <a:t>2005 Fen ve Teknoloji Öğretim Programı</a:t>
            </a:r>
          </a:p>
          <a:p>
            <a:pPr eaLnBrk="1" hangingPunct="1">
              <a:spcBef>
                <a:spcPct val="0"/>
              </a:spcBef>
              <a:buFontTx/>
              <a:buNone/>
            </a:pPr>
            <a:endParaRPr lang="tr-TR" altLang="tr-TR" sz="2400">
              <a:latin typeface="Comic Sans MS" panose="030F0702030302020204" pitchFamily="66" charset="0"/>
            </a:endParaRPr>
          </a:p>
          <a:p>
            <a:pPr algn="just" eaLnBrk="1" hangingPunct="1">
              <a:spcBef>
                <a:spcPct val="0"/>
              </a:spcBef>
              <a:buFontTx/>
              <a:buNone/>
            </a:pPr>
            <a:r>
              <a:rPr lang="tr-TR" altLang="tr-TR" sz="2400" b="1">
                <a:latin typeface="Comic Sans MS" panose="030F0702030302020204" pitchFamily="66" charset="0"/>
              </a:rPr>
              <a:t>  Fen ve Teknoloji Dersi Öğretim Programı’nın vizyonu; bireysel farklılıkları ne olursa olsun bütün öğrencilerin fen ve teknoloji okuryazarı olarak yetişmesidir.</a:t>
            </a:r>
          </a:p>
          <a:p>
            <a:pPr algn="just" eaLnBrk="1" hangingPunct="1">
              <a:spcBef>
                <a:spcPct val="0"/>
              </a:spcBef>
              <a:buFontTx/>
              <a:buNone/>
            </a:pPr>
            <a:endParaRPr lang="tr-TR" altLang="tr-TR" sz="2400">
              <a:latin typeface="Comic Sans MS" panose="030F0702030302020204" pitchFamily="66" charset="0"/>
            </a:endParaRPr>
          </a:p>
          <a:p>
            <a:pPr algn="just" eaLnBrk="1" hangingPunct="1">
              <a:spcBef>
                <a:spcPct val="0"/>
              </a:spcBef>
              <a:buFontTx/>
              <a:buNone/>
            </a:pPr>
            <a:r>
              <a:rPr lang="tr-TR" altLang="tr-TR" sz="2400">
                <a:latin typeface="Comic Sans MS" panose="030F0702030302020204" pitchFamily="66" charset="0"/>
              </a:rPr>
              <a:t>   Fen ve teknoloji okuryazarlığı, genel bir tanım olarak; bireylerin araştırma-sorgulama, eleştirel düşünme, problem çözme ve karar verme becerileri geliştirmeleri, yaşam boyu öğrenen bireyler olmaları, çevreleri ve dünya hakkındaki merak duygusunu sürdürmeleri için gerekli olan fenle ilgili beceri, tutum, değer, anlayış ve bilgilerin bir bileşimidir.</a:t>
            </a:r>
          </a:p>
        </p:txBody>
      </p:sp>
    </p:spTree>
    <p:extLst>
      <p:ext uri="{BB962C8B-B14F-4D97-AF65-F5344CB8AC3E}">
        <p14:creationId xmlns:p14="http://schemas.microsoft.com/office/powerpoint/2010/main" val="3003210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Metin kutusu 1"/>
          <p:cNvSpPr txBox="1">
            <a:spLocks noChangeArrowheads="1"/>
          </p:cNvSpPr>
          <p:nvPr/>
        </p:nvSpPr>
        <p:spPr bwMode="auto">
          <a:xfrm>
            <a:off x="2063750" y="549276"/>
            <a:ext cx="80645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tr-TR" altLang="tr-TR" sz="2400">
                <a:latin typeface="Comic Sans MS" panose="030F0702030302020204" pitchFamily="66" charset="0"/>
              </a:rPr>
              <a:t>Fen ve teknoloji okuryazarı olan bir kişi, bilimin ve bilimsel bilginin doğasını, temel fen kavram, ilke, yasa ve kuramlarını anlayarak uygun şekillerde kullanır; problemleri çözerken ve karar verirken bilimsel süreç becerilerini kullanır; fen, teknoloji, toplum ve çevre arasındaki etkileşimleri anlar; bilimsel ve teknik psikomotor beceriler geliştirir; bilimsel tutum ve değerlere sahip olduğunu gösterir. Fen ve teknoloji okuryazarı bireyler, bilgiye</a:t>
            </a:r>
          </a:p>
          <a:p>
            <a:pPr algn="just" eaLnBrk="1" hangingPunct="1">
              <a:spcBef>
                <a:spcPct val="0"/>
              </a:spcBef>
              <a:buFontTx/>
              <a:buNone/>
            </a:pPr>
            <a:r>
              <a:rPr lang="tr-TR" altLang="tr-TR" sz="2400">
                <a:latin typeface="Comic Sans MS" panose="030F0702030302020204" pitchFamily="66" charset="0"/>
              </a:rPr>
              <a:t> ve kullanmada, problemleri çözmede, fen ve teknoloji ile ilgili sorunlar hakkında olası riskleri, yararları ve eldeki seçenekleri dikkate alarak karar vermede ve yeni bilgi üretmede daha etkin bireylerdir</a:t>
            </a:r>
            <a:r>
              <a:rPr lang="tr-TR" altLang="tr-TR" sz="2400"/>
              <a:t>.</a:t>
            </a:r>
          </a:p>
          <a:p>
            <a:pPr algn="just" eaLnBrk="1" hangingPunct="1">
              <a:spcBef>
                <a:spcPct val="0"/>
              </a:spcBef>
              <a:buFontTx/>
              <a:buNone/>
            </a:pPr>
            <a:endParaRPr lang="tr-TR" altLang="tr-TR" sz="2400">
              <a:latin typeface="Comic Sans MS" panose="030F0702030302020204" pitchFamily="66" charset="0"/>
            </a:endParaRPr>
          </a:p>
        </p:txBody>
      </p:sp>
    </p:spTree>
    <p:extLst>
      <p:ext uri="{BB962C8B-B14F-4D97-AF65-F5344CB8AC3E}">
        <p14:creationId xmlns:p14="http://schemas.microsoft.com/office/powerpoint/2010/main" val="1254204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Metin kutusu 1"/>
          <p:cNvSpPr txBox="1">
            <a:spLocks noChangeArrowheads="1"/>
          </p:cNvSpPr>
          <p:nvPr/>
        </p:nvSpPr>
        <p:spPr bwMode="auto">
          <a:xfrm>
            <a:off x="1992314" y="692150"/>
            <a:ext cx="7775575"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tr-TR" altLang="tr-TR" sz="2400">
                <a:latin typeface="Comic Sans MS" panose="030F0702030302020204" pitchFamily="66" charset="0"/>
              </a:rPr>
              <a:t>Fen ve teknoloji okuryazarlığı için 7 boyut düşünülebilir:</a:t>
            </a:r>
          </a:p>
          <a:p>
            <a:pPr algn="just" eaLnBrk="1" hangingPunct="1">
              <a:spcBef>
                <a:spcPct val="0"/>
              </a:spcBef>
              <a:buFontTx/>
              <a:buNone/>
            </a:pPr>
            <a:endParaRPr lang="tr-TR" altLang="tr-TR" sz="2400">
              <a:latin typeface="Comic Sans MS" panose="030F0702030302020204" pitchFamily="66" charset="0"/>
            </a:endParaRPr>
          </a:p>
          <a:p>
            <a:pPr algn="just" eaLnBrk="1" hangingPunct="1">
              <a:spcBef>
                <a:spcPct val="0"/>
              </a:spcBef>
              <a:buFontTx/>
              <a:buNone/>
            </a:pPr>
            <a:r>
              <a:rPr lang="tr-TR" altLang="tr-TR" sz="2400" b="1">
                <a:latin typeface="Comic Sans MS" panose="030F0702030302020204" pitchFamily="66" charset="0"/>
              </a:rPr>
              <a:t>1. Fen bilimleri ve teknolojinin doğası</a:t>
            </a:r>
          </a:p>
          <a:p>
            <a:pPr algn="just" eaLnBrk="1" hangingPunct="1">
              <a:spcBef>
                <a:spcPct val="0"/>
              </a:spcBef>
              <a:buFontTx/>
              <a:buNone/>
            </a:pPr>
            <a:r>
              <a:rPr lang="tr-TR" altLang="tr-TR" sz="2400" b="1">
                <a:latin typeface="Comic Sans MS" panose="030F0702030302020204" pitchFamily="66" charset="0"/>
              </a:rPr>
              <a:t>2. Anahtar fen kavramları</a:t>
            </a:r>
          </a:p>
          <a:p>
            <a:pPr algn="just" eaLnBrk="1" hangingPunct="1">
              <a:spcBef>
                <a:spcPct val="0"/>
              </a:spcBef>
              <a:buFontTx/>
              <a:buNone/>
            </a:pPr>
            <a:r>
              <a:rPr lang="tr-TR" altLang="tr-TR" sz="2400" b="1">
                <a:latin typeface="Comic Sans MS" panose="030F0702030302020204" pitchFamily="66" charset="0"/>
              </a:rPr>
              <a:t>3. Bilimsel Süreç Becerileri (BSB)</a:t>
            </a:r>
          </a:p>
          <a:p>
            <a:pPr algn="just" eaLnBrk="1" hangingPunct="1">
              <a:spcBef>
                <a:spcPct val="0"/>
              </a:spcBef>
              <a:buFontTx/>
              <a:buNone/>
            </a:pPr>
            <a:r>
              <a:rPr lang="tr-TR" altLang="tr-TR" sz="2400" b="1">
                <a:latin typeface="Comic Sans MS" panose="030F0702030302020204" pitchFamily="66" charset="0"/>
              </a:rPr>
              <a:t>4. Fen-Teknoloji-Toplum-Çevre (FTTÇ) ilişkileri</a:t>
            </a:r>
          </a:p>
          <a:p>
            <a:pPr algn="just" eaLnBrk="1" hangingPunct="1">
              <a:spcBef>
                <a:spcPct val="0"/>
              </a:spcBef>
              <a:buFontTx/>
              <a:buNone/>
            </a:pPr>
            <a:r>
              <a:rPr lang="tr-TR" altLang="tr-TR" sz="2400" b="1">
                <a:latin typeface="Comic Sans MS" panose="030F0702030302020204" pitchFamily="66" charset="0"/>
              </a:rPr>
              <a:t>5. Bilimsel ve teknik psikomotor beceriler</a:t>
            </a:r>
          </a:p>
          <a:p>
            <a:pPr algn="just" eaLnBrk="1" hangingPunct="1">
              <a:spcBef>
                <a:spcPct val="0"/>
              </a:spcBef>
              <a:buFontTx/>
              <a:buNone/>
            </a:pPr>
            <a:r>
              <a:rPr lang="tr-TR" altLang="tr-TR" sz="2400" b="1">
                <a:latin typeface="Comic Sans MS" panose="030F0702030302020204" pitchFamily="66" charset="0"/>
              </a:rPr>
              <a:t>6. Bilimin özünü oluşturan değerler</a:t>
            </a:r>
          </a:p>
          <a:p>
            <a:pPr algn="just" eaLnBrk="1" hangingPunct="1">
              <a:spcBef>
                <a:spcPct val="0"/>
              </a:spcBef>
              <a:buFontTx/>
              <a:buNone/>
            </a:pPr>
            <a:r>
              <a:rPr lang="tr-TR" altLang="tr-TR" sz="2400" b="1">
                <a:latin typeface="Comic Sans MS" panose="030F0702030302020204" pitchFamily="66" charset="0"/>
              </a:rPr>
              <a:t>7. Fen’e ilişkin tutum ve değerler (TD)</a:t>
            </a:r>
          </a:p>
        </p:txBody>
      </p:sp>
    </p:spTree>
    <p:extLst>
      <p:ext uri="{BB962C8B-B14F-4D97-AF65-F5344CB8AC3E}">
        <p14:creationId xmlns:p14="http://schemas.microsoft.com/office/powerpoint/2010/main" val="19771428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Metin kutusu 1"/>
          <p:cNvSpPr txBox="1">
            <a:spLocks noChangeArrowheads="1"/>
          </p:cNvSpPr>
          <p:nvPr/>
        </p:nvSpPr>
        <p:spPr bwMode="auto">
          <a:xfrm>
            <a:off x="1989139" y="476250"/>
            <a:ext cx="8135937" cy="578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2000" b="1">
                <a:solidFill>
                  <a:srgbClr val="FF0000"/>
                </a:solidFill>
                <a:latin typeface="Comic Sans MS" panose="030F0702030302020204" pitchFamily="66" charset="0"/>
              </a:rPr>
              <a:t>FEN VE TEKNOLOJİ DERSİ ÖĞRETİM PROGRAMI’NIN TEMEL  YAKLAŞIMI</a:t>
            </a:r>
          </a:p>
          <a:p>
            <a:pPr eaLnBrk="1" hangingPunct="1">
              <a:spcBef>
                <a:spcPct val="0"/>
              </a:spcBef>
              <a:buFontTx/>
              <a:buNone/>
            </a:pPr>
            <a:endParaRPr lang="tr-TR" altLang="tr-TR" sz="1800" b="1"/>
          </a:p>
          <a:p>
            <a:pPr algn="just" eaLnBrk="1" hangingPunct="1">
              <a:spcBef>
                <a:spcPct val="0"/>
              </a:spcBef>
              <a:buFontTx/>
              <a:buNone/>
            </a:pPr>
            <a:r>
              <a:rPr lang="tr-TR" altLang="tr-TR" sz="2400">
                <a:latin typeface="Comic Sans MS" panose="030F0702030302020204" pitchFamily="66" charset="0"/>
              </a:rPr>
              <a:t>Fen, sadece dünya hakkındaki gerçeklerin bir toplamı değil, aynı zamanda deneysel ölçütleri, mantıksal düşünmeyi ve sürekli sorgulamayı temel alan bir araştırma ve düşünme yoludur. Bilimsel metotlar; gözlem yapma, hipotez kurma, test etme, bilgi toplama, verileri yorumlama ve bulguları sunma süreçlerini içerir. Hayal gücü, yaratıcılık, yeni düşüncelere açık olma, zihinsel tarafsızlık ve sorgulama, bilimsel çalışmalarda oldukça önemlidir. Bu yüzden, fen ve teknoloji öğretiminde, hedef bireylerin doğrudan keşif yoluyla doğru bilgiye ulaşmayı öğrenmesi, öğrendikçe dünyaya bakışını revize edip yeniden yapılandırması ve giderek öğrenme hevesini geliştirmesi çok önemlidir. </a:t>
            </a:r>
          </a:p>
        </p:txBody>
      </p:sp>
    </p:spTree>
    <p:extLst>
      <p:ext uri="{BB962C8B-B14F-4D97-AF65-F5344CB8AC3E}">
        <p14:creationId xmlns:p14="http://schemas.microsoft.com/office/powerpoint/2010/main" val="9247793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etin kutusu 1"/>
          <p:cNvSpPr txBox="1">
            <a:spLocks noChangeArrowheads="1"/>
          </p:cNvSpPr>
          <p:nvPr/>
        </p:nvSpPr>
        <p:spPr bwMode="auto">
          <a:xfrm>
            <a:off x="1919288" y="620714"/>
            <a:ext cx="8208962" cy="600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2400" b="1">
                <a:solidFill>
                  <a:srgbClr val="FF0000"/>
                </a:solidFill>
                <a:latin typeface="Comic Sans MS" panose="030F0702030302020204" pitchFamily="66" charset="0"/>
              </a:rPr>
              <a:t>   2013 Fen Bilimleri Öğretim Programı </a:t>
            </a:r>
          </a:p>
          <a:p>
            <a:pPr eaLnBrk="1" hangingPunct="1">
              <a:spcBef>
                <a:spcPct val="0"/>
              </a:spcBef>
              <a:buFontTx/>
              <a:buNone/>
            </a:pPr>
            <a:endParaRPr lang="tr-TR" altLang="tr-TR" sz="2400" b="1">
              <a:solidFill>
                <a:srgbClr val="FF0000"/>
              </a:solidFill>
              <a:latin typeface="Comic Sans MS" panose="030F0702030302020204" pitchFamily="66" charset="0"/>
            </a:endParaRPr>
          </a:p>
          <a:p>
            <a:pPr eaLnBrk="1" hangingPunct="1">
              <a:spcBef>
                <a:spcPct val="0"/>
              </a:spcBef>
              <a:buFontTx/>
              <a:buNone/>
            </a:pPr>
            <a:r>
              <a:rPr lang="tr-TR" altLang="tr-TR" sz="2400" b="1">
                <a:latin typeface="Comic Sans MS" panose="030F0702030302020204" pitchFamily="66" charset="0"/>
              </a:rPr>
              <a:t>   Fen Bilimleri Dersi Öğretim Programının Vizyonu</a:t>
            </a:r>
          </a:p>
          <a:p>
            <a:pPr eaLnBrk="1" hangingPunct="1">
              <a:spcBef>
                <a:spcPct val="0"/>
              </a:spcBef>
              <a:buFontTx/>
              <a:buNone/>
            </a:pPr>
            <a:endParaRPr lang="tr-TR" altLang="tr-TR" sz="2400" b="1">
              <a:latin typeface="Comic Sans MS" panose="030F0702030302020204" pitchFamily="66" charset="0"/>
            </a:endParaRPr>
          </a:p>
          <a:p>
            <a:pPr algn="just" eaLnBrk="1" hangingPunct="1">
              <a:spcBef>
                <a:spcPct val="0"/>
              </a:spcBef>
              <a:buFontTx/>
              <a:buNone/>
            </a:pPr>
            <a:r>
              <a:rPr lang="tr-TR" altLang="tr-TR" sz="2400">
                <a:latin typeface="Comic Sans MS" panose="030F0702030302020204" pitchFamily="66" charset="0"/>
              </a:rPr>
              <a:t>   Fen Bilimleri Dersi Öğretim Programının vizyonu; “Tüm öğrencileri fen okuryazarı bireyler olarak yetiştirmek” olarak tanımlanmıştır.</a:t>
            </a:r>
          </a:p>
          <a:p>
            <a:pPr algn="just" eaLnBrk="1" hangingPunct="1">
              <a:spcBef>
                <a:spcPct val="0"/>
              </a:spcBef>
              <a:buFontTx/>
              <a:buNone/>
            </a:pPr>
            <a:endParaRPr lang="tr-TR" altLang="tr-TR" sz="2400">
              <a:latin typeface="Comic Sans MS" panose="030F0702030302020204" pitchFamily="66" charset="0"/>
            </a:endParaRPr>
          </a:p>
          <a:p>
            <a:pPr algn="just" eaLnBrk="1" hangingPunct="1">
              <a:spcBef>
                <a:spcPct val="0"/>
              </a:spcBef>
              <a:buFontTx/>
              <a:buNone/>
            </a:pPr>
            <a:r>
              <a:rPr lang="tr-TR" altLang="tr-TR" sz="2400">
                <a:latin typeface="Comic Sans MS" panose="030F0702030302020204" pitchFamily="66" charset="0"/>
              </a:rPr>
              <a:t>   Araştıran-sorgulayan, etkili kararlar verebilen, problem çözebilen, kendine güvenen, işbirliğine açık, etkili iletişim kurabilen, sürdürülebilir kalkınma bilinciyle yaşam boyu öğrenen fen okuryazarı bireyler; fen bilimlerine ilişkin bilgi, beceri, olumlu tutum, algı ve değere; fen bilimlerinin teknoloji toplum-çevre ile olan ilişkisine yönelik anlayışa ve psikomotor becerilere sahiptir.</a:t>
            </a:r>
            <a:endParaRPr lang="tr-TR" altLang="tr-TR" sz="2400" b="1">
              <a:solidFill>
                <a:srgbClr val="FF0000"/>
              </a:solidFill>
              <a:latin typeface="Comic Sans MS" panose="030F0702030302020204" pitchFamily="66" charset="0"/>
            </a:endParaRPr>
          </a:p>
        </p:txBody>
      </p:sp>
    </p:spTree>
    <p:extLst>
      <p:ext uri="{BB962C8B-B14F-4D97-AF65-F5344CB8AC3E}">
        <p14:creationId xmlns:p14="http://schemas.microsoft.com/office/powerpoint/2010/main" val="16550710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Metin kutusu 1"/>
          <p:cNvSpPr txBox="1">
            <a:spLocks noChangeArrowheads="1"/>
          </p:cNvSpPr>
          <p:nvPr/>
        </p:nvSpPr>
        <p:spPr bwMode="auto">
          <a:xfrm>
            <a:off x="1774826" y="404813"/>
            <a:ext cx="8569325"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2000" b="1">
                <a:solidFill>
                  <a:srgbClr val="FF0000"/>
                </a:solidFill>
                <a:latin typeface="Comic Sans MS" panose="030F0702030302020204" pitchFamily="66" charset="0"/>
              </a:rPr>
              <a:t>Fen Bilimleri Dersi Öğretim Programının Temel Yaklaşımı</a:t>
            </a:r>
          </a:p>
          <a:p>
            <a:pPr eaLnBrk="1" hangingPunct="1">
              <a:spcBef>
                <a:spcPct val="0"/>
              </a:spcBef>
              <a:buFontTx/>
              <a:buNone/>
            </a:pPr>
            <a:endParaRPr lang="tr-TR" altLang="tr-TR" sz="2000" b="1">
              <a:solidFill>
                <a:srgbClr val="FF0000"/>
              </a:solidFill>
              <a:latin typeface="Comic Sans MS" panose="030F0702030302020204" pitchFamily="66" charset="0"/>
            </a:endParaRPr>
          </a:p>
          <a:p>
            <a:pPr eaLnBrk="1" hangingPunct="1">
              <a:spcBef>
                <a:spcPct val="0"/>
              </a:spcBef>
              <a:buFontTx/>
              <a:buNone/>
            </a:pPr>
            <a:r>
              <a:rPr lang="tr-TR" altLang="tr-TR" sz="2000" b="1" i="1">
                <a:latin typeface="Comic Sans MS" panose="030F0702030302020204" pitchFamily="66" charset="0"/>
              </a:rPr>
              <a:t>Fen Bilimleri Dersi Öğretim Programında araştırma-sorgulamaya dayalı öğrenme yaklaşımı temel alınmıştır.</a:t>
            </a:r>
          </a:p>
          <a:p>
            <a:pPr eaLnBrk="1" hangingPunct="1">
              <a:spcBef>
                <a:spcPct val="0"/>
              </a:spcBef>
              <a:buFontTx/>
              <a:buNone/>
            </a:pPr>
            <a:endParaRPr lang="tr-TR" altLang="tr-TR" sz="2000" b="1" i="1">
              <a:latin typeface="Comic Sans MS" panose="030F0702030302020204" pitchFamily="66" charset="0"/>
            </a:endParaRPr>
          </a:p>
          <a:p>
            <a:pPr eaLnBrk="1" hangingPunct="1">
              <a:spcBef>
                <a:spcPct val="0"/>
              </a:spcBef>
              <a:buFontTx/>
              <a:buNone/>
            </a:pPr>
            <a:r>
              <a:rPr lang="tr-TR" altLang="tr-TR" sz="2000" b="1">
                <a:solidFill>
                  <a:srgbClr val="FF0000"/>
                </a:solidFill>
                <a:latin typeface="Comic Sans MS" panose="030F0702030302020204" pitchFamily="66" charset="0"/>
              </a:rPr>
              <a:t>Öğretmen-Öğrenci Rolü</a:t>
            </a:r>
          </a:p>
          <a:p>
            <a:pPr eaLnBrk="1" hangingPunct="1">
              <a:spcBef>
                <a:spcPct val="0"/>
              </a:spcBef>
              <a:buFontTx/>
              <a:buNone/>
            </a:pPr>
            <a:endParaRPr lang="tr-TR" altLang="tr-TR" sz="2000" b="1">
              <a:solidFill>
                <a:srgbClr val="FF0000"/>
              </a:solidFill>
              <a:latin typeface="Comic Sans MS" panose="030F0702030302020204" pitchFamily="66" charset="0"/>
            </a:endParaRPr>
          </a:p>
          <a:p>
            <a:pPr eaLnBrk="1" hangingPunct="1">
              <a:spcBef>
                <a:spcPct val="0"/>
              </a:spcBef>
              <a:buFontTx/>
              <a:buNone/>
            </a:pPr>
            <a:r>
              <a:rPr lang="tr-TR" altLang="tr-TR" sz="2000">
                <a:latin typeface="Comic Sans MS" panose="030F0702030302020204" pitchFamily="66" charset="0"/>
              </a:rPr>
              <a:t>   Fen Bilimleri Dersi Öğretim Programında öğrenme ve öğretme kuram ve uygulamaları açısından bütüncül bir bakış açısı benimsenmesine rağmen; genel olarak öğrencinin, kendi öğrenmesinden sorumlu olduğu, öğrenme sürecine aktif katılımının sağlandığı bilgiyi kendi zihninde yapılandırmaya olanak tanıyan araştırma-sorgulamaya dayalı öğrenme stratejisi benimsenir. Öğrenme ve öğretme sürecinde öğretmen, kolaylaştırıcı ve yönlendirici rollerini üstlenirken öğrenci, bilginin kaynağını araştıran, sorgulayan, açıklayan ve tartışan birey rolünü üstlenir.</a:t>
            </a:r>
          </a:p>
        </p:txBody>
      </p:sp>
    </p:spTree>
    <p:extLst>
      <p:ext uri="{BB962C8B-B14F-4D97-AF65-F5344CB8AC3E}">
        <p14:creationId xmlns:p14="http://schemas.microsoft.com/office/powerpoint/2010/main" val="4197647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Metin kutusu 1"/>
          <p:cNvSpPr txBox="1">
            <a:spLocks noChangeArrowheads="1"/>
          </p:cNvSpPr>
          <p:nvPr/>
        </p:nvSpPr>
        <p:spPr bwMode="auto">
          <a:xfrm>
            <a:off x="1963738" y="333376"/>
            <a:ext cx="8380412" cy="633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tr-TR" altLang="tr-TR" sz="2000">
                <a:latin typeface="Comic Sans MS" panose="030F0702030302020204" pitchFamily="66" charset="0"/>
              </a:rPr>
              <a:t>Kendi düşüncesini öğrencisine kabul ettirme üzerine kurulu öğretmen-öğrenci tartışmaları veya soru-cevap-değerlendirme şeklindeki karşılıklı konuşmalardan uzak durulur. Öğrenciler, akranları ile birlikte bir bilgiyi araştırıp sorgularken etkili iletişim ve işbirliği gerçekleştirir.</a:t>
            </a:r>
          </a:p>
          <a:p>
            <a:pPr algn="just" eaLnBrk="1" hangingPunct="1">
              <a:spcBef>
                <a:spcPct val="0"/>
              </a:spcBef>
              <a:buFontTx/>
              <a:buNone/>
            </a:pPr>
            <a:endParaRPr lang="tr-TR" altLang="tr-TR" sz="2000">
              <a:latin typeface="Comic Sans MS" panose="030F0702030302020204" pitchFamily="66" charset="0"/>
            </a:endParaRPr>
          </a:p>
          <a:p>
            <a:pPr algn="just" eaLnBrk="1" hangingPunct="1">
              <a:spcBef>
                <a:spcPct val="0"/>
              </a:spcBef>
              <a:buFontTx/>
              <a:buNone/>
            </a:pPr>
            <a:r>
              <a:rPr lang="tr-TR" altLang="tr-TR" sz="2000" b="1" i="1">
                <a:solidFill>
                  <a:srgbClr val="FF0000"/>
                </a:solidFill>
                <a:latin typeface="Comic Sans MS" panose="030F0702030302020204" pitchFamily="66" charset="0"/>
              </a:rPr>
              <a:t>Benimsenen Strateji ve Yöntemler</a:t>
            </a:r>
          </a:p>
          <a:p>
            <a:pPr algn="just" eaLnBrk="1" hangingPunct="1">
              <a:spcBef>
                <a:spcPct val="0"/>
              </a:spcBef>
              <a:buFontTx/>
              <a:buNone/>
            </a:pPr>
            <a:endParaRPr lang="tr-TR" altLang="tr-TR" sz="2000" b="1" i="1">
              <a:latin typeface="Comic Sans MS" panose="030F0702030302020204" pitchFamily="66" charset="0"/>
            </a:endParaRPr>
          </a:p>
          <a:p>
            <a:pPr algn="just" eaLnBrk="1" hangingPunct="1">
              <a:spcBef>
                <a:spcPct val="0"/>
              </a:spcBef>
              <a:buFontTx/>
              <a:buNone/>
            </a:pPr>
            <a:r>
              <a:rPr lang="tr-TR" altLang="tr-TR" sz="2000">
                <a:latin typeface="Comic Sans MS" panose="030F0702030302020204" pitchFamily="66" charset="0"/>
              </a:rPr>
              <a:t>Fen Bilimleri Dersi Öğretim Programına göre derslerin planlanması ve uygulanmasında öğrencinin aktif, öğretmenin ise rehber ve yönlendirici olacağı öğrenme ortamları (problem, proje, argümantasyon, işbirliğine dayalı öğrenme vb.) temel alınmıştır. Öğrencilerin fen bilimleri alanındaki bilgiyi anlamlı ve kalıcı olarak öğrenebilmeleri için sınıf içi ve okul dışı öğrenme ortamları,</a:t>
            </a:r>
          </a:p>
          <a:p>
            <a:pPr algn="just" eaLnBrk="1" hangingPunct="1">
              <a:spcBef>
                <a:spcPct val="0"/>
              </a:spcBef>
              <a:buFontTx/>
              <a:buNone/>
            </a:pPr>
            <a:r>
              <a:rPr lang="tr-TR" altLang="tr-TR" sz="2000">
                <a:latin typeface="Comic Sans MS" panose="030F0702030302020204" pitchFamily="66" charset="0"/>
              </a:rPr>
              <a:t>araştırma-sorgulamaya dayalı öğrenme stratejisine göre tasarlanır. Bu bağlamda informal öğrenme ortamlarından da (bilim, sanat ve arkeoloji müzeleri, hayvanat bahçesi, doğal ortamlar vb.) faydalanılır.</a:t>
            </a:r>
          </a:p>
          <a:p>
            <a:pPr algn="just" eaLnBrk="1" hangingPunct="1">
              <a:spcBef>
                <a:spcPct val="0"/>
              </a:spcBef>
              <a:buFontTx/>
              <a:buNone/>
            </a:pPr>
            <a:r>
              <a:rPr lang="tr-TR" altLang="tr-TR" sz="2000">
                <a:latin typeface="Comic Sans MS" panose="030F0702030302020204" pitchFamily="66" charset="0"/>
              </a:rPr>
              <a:t>Araştırma-sorgulama süreci, sadece “keşfetme ve deney” olarak değil, “açıklama ve argüman” </a:t>
            </a:r>
            <a:r>
              <a:rPr lang="pt-BR" altLang="tr-TR" sz="2000">
                <a:latin typeface="Comic Sans MS" panose="030F0702030302020204" pitchFamily="66" charset="0"/>
              </a:rPr>
              <a:t>oluşturma süreci olarak da ele alınır.</a:t>
            </a:r>
            <a:endParaRPr lang="tr-TR" altLang="tr-TR" sz="2000">
              <a:latin typeface="Comic Sans MS" panose="030F0702030302020204" pitchFamily="66" charset="0"/>
            </a:endParaRPr>
          </a:p>
          <a:p>
            <a:pPr eaLnBrk="1" hangingPunct="1">
              <a:spcBef>
                <a:spcPct val="0"/>
              </a:spcBef>
              <a:buFontTx/>
              <a:buNone/>
            </a:pPr>
            <a:endParaRPr lang="tr-TR" altLang="tr-TR" sz="1800"/>
          </a:p>
        </p:txBody>
      </p:sp>
    </p:spTree>
    <p:extLst>
      <p:ext uri="{BB962C8B-B14F-4D97-AF65-F5344CB8AC3E}">
        <p14:creationId xmlns:p14="http://schemas.microsoft.com/office/powerpoint/2010/main" val="3214350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Dikdörtgen"/>
          <p:cNvSpPr>
            <a:spLocks noChangeArrowheads="1"/>
          </p:cNvSpPr>
          <p:nvPr/>
        </p:nvSpPr>
        <p:spPr bwMode="auto">
          <a:xfrm>
            <a:off x="1905000" y="381000"/>
            <a:ext cx="84582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2400" b="1">
                <a:solidFill>
                  <a:srgbClr val="FF0000"/>
                </a:solidFill>
                <a:latin typeface="Comic Sans MS" panose="030F0702030302020204" pitchFamily="66" charset="0"/>
              </a:rPr>
              <a:t>2. Yasalar ve Teoriler Farklı Türden Bilgilerdir.</a:t>
            </a:r>
          </a:p>
          <a:p>
            <a:pPr eaLnBrk="1" hangingPunct="1">
              <a:spcBef>
                <a:spcPct val="0"/>
              </a:spcBef>
              <a:buFontTx/>
              <a:buNone/>
            </a:pPr>
            <a:endParaRPr lang="tr-TR" altLang="tr-TR" sz="2400" b="1">
              <a:solidFill>
                <a:srgbClr val="FF0000"/>
              </a:solidFill>
              <a:latin typeface="Comic Sans MS" panose="030F0702030302020204" pitchFamily="66" charset="0"/>
            </a:endParaRPr>
          </a:p>
          <a:p>
            <a:pPr eaLnBrk="1" hangingPunct="1">
              <a:spcBef>
                <a:spcPct val="0"/>
              </a:spcBef>
            </a:pPr>
            <a:r>
              <a:rPr lang="tr-TR" altLang="tr-TR" sz="2400">
                <a:latin typeface="Comic Sans MS" panose="030F0702030302020204" pitchFamily="66" charset="0"/>
              </a:rPr>
              <a:t> Bilimsel teoriler, iyi yapılandırılmış, çok sayıda </a:t>
            </a:r>
            <a:r>
              <a:rPr lang="es-ES" altLang="tr-TR" sz="2400">
                <a:latin typeface="Comic Sans MS" panose="030F0702030302020204" pitchFamily="66" charset="0"/>
              </a:rPr>
              <a:t>sınamaya tabi tutulmus ve birbiriyle oldukça tutarlı</a:t>
            </a:r>
            <a:r>
              <a:rPr lang="tr-TR" altLang="tr-TR" sz="2400">
                <a:latin typeface="Comic Sans MS" panose="030F0702030302020204" pitchFamily="66" charset="0"/>
              </a:rPr>
              <a:t> açıklamalar sistemidir.</a:t>
            </a:r>
          </a:p>
          <a:p>
            <a:pPr eaLnBrk="1" hangingPunct="1">
              <a:spcBef>
                <a:spcPct val="0"/>
              </a:spcBef>
            </a:pPr>
            <a:endParaRPr lang="tr-TR" altLang="tr-TR" sz="2400">
              <a:latin typeface="Comic Sans MS" panose="030F0702030302020204" pitchFamily="66" charset="0"/>
            </a:endParaRPr>
          </a:p>
          <a:p>
            <a:pPr eaLnBrk="1" hangingPunct="1">
              <a:spcBef>
                <a:spcPct val="0"/>
              </a:spcBef>
            </a:pPr>
            <a:r>
              <a:rPr lang="tr-TR" altLang="tr-TR" sz="2400">
                <a:latin typeface="Comic Sans MS" panose="030F0702030302020204" pitchFamily="66" charset="0"/>
              </a:rPr>
              <a:t> Teoriler, farklı alanlara ait birbiriyle iliskisizmiş gibi</a:t>
            </a:r>
          </a:p>
          <a:p>
            <a:pPr eaLnBrk="1" hangingPunct="1">
              <a:spcBef>
                <a:spcPct val="0"/>
              </a:spcBef>
              <a:buFontTx/>
              <a:buNone/>
            </a:pPr>
            <a:r>
              <a:rPr lang="tr-TR" altLang="tr-TR" sz="2400">
                <a:latin typeface="Comic Sans MS" panose="030F0702030302020204" pitchFamily="66" charset="0"/>
              </a:rPr>
              <a:t>görünen olgular setini açıklamayı amaçlar.</a:t>
            </a:r>
          </a:p>
          <a:p>
            <a:pPr eaLnBrk="1" hangingPunct="1">
              <a:spcBef>
                <a:spcPct val="0"/>
              </a:spcBef>
              <a:buFontTx/>
              <a:buNone/>
            </a:pPr>
            <a:endParaRPr lang="tr-TR" altLang="tr-TR" sz="2400">
              <a:latin typeface="Comic Sans MS" panose="030F0702030302020204" pitchFamily="66" charset="0"/>
            </a:endParaRPr>
          </a:p>
          <a:p>
            <a:pPr eaLnBrk="1" hangingPunct="1">
              <a:spcBef>
                <a:spcPct val="0"/>
              </a:spcBef>
            </a:pPr>
            <a:r>
              <a:rPr lang="fi-FI" altLang="tr-TR" sz="2400">
                <a:latin typeface="Comic Sans MS" panose="030F0702030302020204" pitchFamily="66" charset="0"/>
              </a:rPr>
              <a:t> Örnegin kinetik teori, maddenin hal degisimini,</a:t>
            </a:r>
            <a:r>
              <a:rPr lang="tr-TR" altLang="tr-TR" sz="2400">
                <a:latin typeface="Comic Sans MS" panose="030F0702030302020204" pitchFamily="66" charset="0"/>
              </a:rPr>
              <a:t> kimyasal reaksiyonların hızını ve ısı transferi ile ilgili diğer olayları açıklamada kullanılmaktadır.</a:t>
            </a:r>
          </a:p>
          <a:p>
            <a:pPr eaLnBrk="1" hangingPunct="1">
              <a:spcBef>
                <a:spcPct val="0"/>
              </a:spcBef>
              <a:buFontTx/>
              <a:buNone/>
            </a:pPr>
            <a:endParaRPr lang="tr-TR" altLang="tr-TR" sz="2400">
              <a:latin typeface="Comic Sans MS" panose="030F0702030302020204" pitchFamily="66" charset="0"/>
            </a:endParaRPr>
          </a:p>
          <a:p>
            <a:pPr eaLnBrk="1" hangingPunct="1">
              <a:spcBef>
                <a:spcPct val="0"/>
              </a:spcBef>
            </a:pPr>
            <a:r>
              <a:rPr lang="tr-TR" altLang="tr-TR" sz="2400">
                <a:latin typeface="Comic Sans MS" panose="030F0702030302020204" pitchFamily="66" charset="0"/>
              </a:rPr>
              <a:t> Teorilerin bilimsel araştırmaları yönlendiren araştırma</a:t>
            </a:r>
          </a:p>
          <a:p>
            <a:pPr eaLnBrk="1" hangingPunct="1">
              <a:spcBef>
                <a:spcPct val="0"/>
              </a:spcBef>
              <a:buFontTx/>
              <a:buNone/>
            </a:pPr>
            <a:r>
              <a:rPr lang="tr-TR" altLang="tr-TR" sz="2400">
                <a:latin typeface="Comic Sans MS" panose="030F0702030302020204" pitchFamily="66" charset="0"/>
              </a:rPr>
              <a:t>problemlerini ileri sürmede de önemli bir işlevi vardır.</a:t>
            </a:r>
          </a:p>
        </p:txBody>
      </p:sp>
    </p:spTree>
    <p:extLst>
      <p:ext uri="{BB962C8B-B14F-4D97-AF65-F5344CB8AC3E}">
        <p14:creationId xmlns:p14="http://schemas.microsoft.com/office/powerpoint/2010/main" val="25162822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Metin kutusu 1"/>
          <p:cNvSpPr txBox="1">
            <a:spLocks noChangeArrowheads="1"/>
          </p:cNvSpPr>
          <p:nvPr/>
        </p:nvSpPr>
        <p:spPr bwMode="auto">
          <a:xfrm>
            <a:off x="1992314" y="692151"/>
            <a:ext cx="8135937" cy="471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tr-TR" altLang="tr-TR" sz="2000" b="1">
                <a:latin typeface="Comic Sans MS" panose="030F0702030302020204" pitchFamily="66" charset="0"/>
              </a:rPr>
              <a:t>Araştırma-sorgulamaya dayalı öğrenme; öğrencilerin çevrelerindeki her şeyi keşfetme isteği duydukları, etraflarındaki doğal ve fiziksel dünyayı sağlam gerekçelerle açıklamalarda bulunarak güçlü argümanlar kurdukları, fen bilimlerinden heyecan duyan ve değerini bilen bireyler olarak yetiştikleri, kısacası birer bilim insanı gibi yaparak-yaşayarak-düşünerek bilgiyi kendi zihninde oluşturduğu öğrenci merkezli bir öğrenme yaklaşımıdır. Öğretmenler, öğrencilerinin fikirlerini rahatça ifade edebildikleri, düşüncelerini farklı gerekçelerle destekleyebildikleri ve arkadaşlarının iddialarını çürütmek amacıyla karşıt argümanlar geliştirebildikleri diyaloglar</a:t>
            </a:r>
          </a:p>
          <a:p>
            <a:pPr algn="just" eaLnBrk="1" hangingPunct="1">
              <a:spcBef>
                <a:spcPct val="0"/>
              </a:spcBef>
              <a:buFontTx/>
              <a:buNone/>
            </a:pPr>
            <a:r>
              <a:rPr lang="tr-TR" altLang="tr-TR" sz="2000" b="1">
                <a:latin typeface="Comic Sans MS" panose="030F0702030302020204" pitchFamily="66" charset="0"/>
              </a:rPr>
              <a:t>içerisinde yer almalarını sağlar. Karşıt argümanları içeren yazılı veya sözlü tartışmalarda öğretmenler, öğrencilerinin geçerli verilere dayalı oluşturdukları iddiaları, haklı gerekçelerle sundukları tartışmalarda yönlendirici ve rehber rolü üstlenir.</a:t>
            </a:r>
          </a:p>
        </p:txBody>
      </p:sp>
    </p:spTree>
    <p:extLst>
      <p:ext uri="{BB962C8B-B14F-4D97-AF65-F5344CB8AC3E}">
        <p14:creationId xmlns:p14="http://schemas.microsoft.com/office/powerpoint/2010/main" val="87777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Dikdörtgen"/>
          <p:cNvSpPr>
            <a:spLocks noChangeArrowheads="1"/>
          </p:cNvSpPr>
          <p:nvPr/>
        </p:nvSpPr>
        <p:spPr bwMode="auto">
          <a:xfrm>
            <a:off x="1905000" y="762001"/>
            <a:ext cx="8458200"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1800" b="1">
                <a:solidFill>
                  <a:srgbClr val="FF3300"/>
                </a:solidFill>
              </a:rPr>
              <a:t> </a:t>
            </a:r>
            <a:r>
              <a:rPr lang="tr-TR" altLang="tr-TR" sz="2400" b="1">
                <a:solidFill>
                  <a:srgbClr val="FF3300"/>
                </a:solidFill>
                <a:latin typeface="Comic Sans MS" panose="030F0702030302020204" pitchFamily="66" charset="0"/>
              </a:rPr>
              <a:t>3. Bilimsel Bilginin Üretilmesinde Hayal ve</a:t>
            </a:r>
          </a:p>
          <a:p>
            <a:pPr eaLnBrk="1" hangingPunct="1">
              <a:spcBef>
                <a:spcPct val="0"/>
              </a:spcBef>
              <a:buFontTx/>
              <a:buNone/>
            </a:pPr>
            <a:r>
              <a:rPr lang="tr-TR" altLang="tr-TR" sz="2400" b="1">
                <a:solidFill>
                  <a:srgbClr val="FF3300"/>
                </a:solidFill>
                <a:latin typeface="Comic Sans MS" panose="030F0702030302020204" pitchFamily="66" charset="0"/>
              </a:rPr>
              <a:t>Yaratıcılık önemlidir.</a:t>
            </a:r>
          </a:p>
          <a:p>
            <a:pPr eaLnBrk="1" hangingPunct="1">
              <a:spcBef>
                <a:spcPct val="0"/>
              </a:spcBef>
              <a:buFontTx/>
              <a:buNone/>
            </a:pPr>
            <a:endParaRPr lang="tr-TR" altLang="tr-TR" sz="2400" b="1">
              <a:solidFill>
                <a:srgbClr val="FF3300"/>
              </a:solidFill>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Bilimsel bilgi belli ölçüde doğal dünyanın gözlenmesine dayansa da insanının hayal ve yaratıcılığını içermektedir.</a:t>
            </a:r>
          </a:p>
          <a:p>
            <a:pPr eaLnBrk="1" hangingPunct="1">
              <a:spcBef>
                <a:spcPct val="0"/>
              </a:spcBef>
              <a:buFontTx/>
              <a:buChar char="•"/>
            </a:pPr>
            <a:endParaRPr lang="tr-TR" altLang="tr-TR" sz="2400">
              <a:latin typeface="Comic Sans MS" panose="030F0702030302020204" pitchFamily="66" charset="0"/>
            </a:endParaRPr>
          </a:p>
          <a:p>
            <a:pPr eaLnBrk="1" hangingPunct="1">
              <a:spcBef>
                <a:spcPct val="0"/>
              </a:spcBef>
              <a:buFontTx/>
              <a:buChar char="•"/>
            </a:pPr>
            <a:r>
              <a:rPr lang="nn-NO" altLang="tr-TR" sz="2400">
                <a:latin typeface="Comic Sans MS" panose="030F0702030302020204" pitchFamily="66" charset="0"/>
              </a:rPr>
              <a:t> Yaygın olan inanısın aksine bilim tamamen mekanik,</a:t>
            </a:r>
            <a:r>
              <a:rPr lang="tr-TR" altLang="tr-TR" sz="2400">
                <a:latin typeface="Comic Sans MS" panose="030F0702030302020204" pitchFamily="66" charset="0"/>
              </a:rPr>
              <a:t> rasyonel ve düzenli bir etkinlik değildir.</a:t>
            </a:r>
          </a:p>
          <a:p>
            <a:pPr eaLnBrk="1" hangingPunct="1">
              <a:spcBef>
                <a:spcPct val="0"/>
              </a:spcBef>
              <a:buFontTx/>
              <a:buChar char="•"/>
            </a:pPr>
            <a:endParaRPr lang="tr-TR" altLang="tr-TR" sz="2400">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Bilimde açıklamaların icadı söz konusu olup bu da</a:t>
            </a:r>
          </a:p>
          <a:p>
            <a:pPr eaLnBrk="1" hangingPunct="1">
              <a:spcBef>
                <a:spcPct val="0"/>
              </a:spcBef>
              <a:buFontTx/>
              <a:buNone/>
            </a:pPr>
            <a:r>
              <a:rPr lang="tr-TR" altLang="tr-TR" sz="2400">
                <a:latin typeface="Comic Sans MS" panose="030F0702030302020204" pitchFamily="66" charset="0"/>
              </a:rPr>
              <a:t>büyük ölçüde bilim insanlarının yaratıcılığını gerekli</a:t>
            </a:r>
          </a:p>
          <a:p>
            <a:pPr eaLnBrk="1" hangingPunct="1">
              <a:spcBef>
                <a:spcPct val="0"/>
              </a:spcBef>
              <a:buFontTx/>
              <a:buNone/>
            </a:pPr>
            <a:r>
              <a:rPr lang="tr-TR" altLang="tr-TR" sz="2400">
                <a:latin typeface="Comic Sans MS" panose="030F0702030302020204" pitchFamily="66" charset="0"/>
              </a:rPr>
              <a:t>kılmaktadır.</a:t>
            </a:r>
          </a:p>
          <a:p>
            <a:pPr eaLnBrk="1" hangingPunct="1">
              <a:spcBef>
                <a:spcPct val="0"/>
              </a:spcBef>
              <a:buFontTx/>
              <a:buNone/>
            </a:pPr>
            <a:endParaRPr lang="tr-TR" altLang="tr-TR" sz="2400">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Bohr’un atomik spektrum çizgilerinden orbitallere ve</a:t>
            </a:r>
          </a:p>
          <a:p>
            <a:pPr eaLnBrk="1" hangingPunct="1">
              <a:spcBef>
                <a:spcPct val="0"/>
              </a:spcBef>
              <a:buFontTx/>
              <a:buNone/>
            </a:pPr>
            <a:r>
              <a:rPr lang="tr-TR" altLang="tr-TR" sz="2400">
                <a:latin typeface="Comic Sans MS" panose="030F0702030302020204" pitchFamily="66" charset="0"/>
              </a:rPr>
              <a:t>enerji seviyelerine gitmesi bilimde yaratıcılığa bir</a:t>
            </a:r>
          </a:p>
          <a:p>
            <a:pPr eaLnBrk="1" hangingPunct="1">
              <a:spcBef>
                <a:spcPct val="0"/>
              </a:spcBef>
              <a:buFontTx/>
              <a:buNone/>
            </a:pPr>
            <a:r>
              <a:rPr lang="tr-TR" altLang="tr-TR" sz="2400">
                <a:latin typeface="Comic Sans MS" panose="030F0702030302020204" pitchFamily="66" charset="0"/>
              </a:rPr>
              <a:t>örnektir.</a:t>
            </a:r>
          </a:p>
        </p:txBody>
      </p:sp>
    </p:spTree>
    <p:extLst>
      <p:ext uri="{BB962C8B-B14F-4D97-AF65-F5344CB8AC3E}">
        <p14:creationId xmlns:p14="http://schemas.microsoft.com/office/powerpoint/2010/main" val="3960081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Dikdörtgen"/>
          <p:cNvSpPr>
            <a:spLocks noChangeArrowheads="1"/>
          </p:cNvSpPr>
          <p:nvPr/>
        </p:nvSpPr>
        <p:spPr bwMode="auto">
          <a:xfrm>
            <a:off x="1905000" y="457201"/>
            <a:ext cx="83058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2400" b="1">
              <a:solidFill>
                <a:srgbClr val="FF3300"/>
              </a:solidFill>
              <a:latin typeface="Comic Sans MS" panose="030F0702030302020204" pitchFamily="66" charset="0"/>
            </a:endParaRPr>
          </a:p>
          <a:p>
            <a:pPr eaLnBrk="1" hangingPunct="1">
              <a:spcBef>
                <a:spcPct val="0"/>
              </a:spcBef>
              <a:buFontTx/>
              <a:buNone/>
            </a:pPr>
            <a:endParaRPr lang="tr-TR" altLang="tr-TR" sz="2400" b="1">
              <a:solidFill>
                <a:srgbClr val="FF3300"/>
              </a:solidFill>
              <a:latin typeface="Comic Sans MS" panose="030F0702030302020204" pitchFamily="66" charset="0"/>
            </a:endParaRPr>
          </a:p>
          <a:p>
            <a:pPr eaLnBrk="1" hangingPunct="1">
              <a:spcBef>
                <a:spcPct val="0"/>
              </a:spcBef>
              <a:buFontTx/>
              <a:buNone/>
            </a:pPr>
            <a:r>
              <a:rPr lang="tr-TR" altLang="tr-TR" sz="2400" b="1">
                <a:solidFill>
                  <a:srgbClr val="FF3300"/>
                </a:solidFill>
                <a:latin typeface="Comic Sans MS" panose="030F0702030302020204" pitchFamily="66" charset="0"/>
              </a:rPr>
              <a:t>4. Bilimsel Bilgi Öznellik içerir</a:t>
            </a:r>
          </a:p>
          <a:p>
            <a:pPr eaLnBrk="1" hangingPunct="1">
              <a:spcBef>
                <a:spcPct val="0"/>
              </a:spcBef>
              <a:buFontTx/>
              <a:buNone/>
            </a:pPr>
            <a:endParaRPr lang="tr-TR" altLang="tr-TR" sz="2400" b="1">
              <a:solidFill>
                <a:srgbClr val="FF3300"/>
              </a:solidFill>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Bilimsel bilgi özneldir (subjektif).</a:t>
            </a:r>
          </a:p>
          <a:p>
            <a:pPr eaLnBrk="1" hangingPunct="1">
              <a:spcBef>
                <a:spcPct val="0"/>
              </a:spcBef>
              <a:buFontTx/>
              <a:buChar char="•"/>
            </a:pPr>
            <a:endParaRPr lang="tr-TR" altLang="tr-TR" sz="2400">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Bilim insanlarının benimsedikleri teorileri, inançları, önceki bilgileri, eğitimleri, deneyimleri ve beklentileri çalışmalarını etkilemektedir. Bilim insanlarının zihinsel arka planlarını veya bakıs açlarını oluşturan bütün bu etkenler; onların araştırma problemi olarak neyi tespit edeceklerini, araştırmayı nasıl sürdüreceklerini, neleri gözleyeceklerini ve gözlemlerini nasıl yorumlayacaklarını etkilemektedir.</a:t>
            </a:r>
          </a:p>
        </p:txBody>
      </p:sp>
    </p:spTree>
    <p:extLst>
      <p:ext uri="{BB962C8B-B14F-4D97-AF65-F5344CB8AC3E}">
        <p14:creationId xmlns:p14="http://schemas.microsoft.com/office/powerpoint/2010/main" val="620687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Dikdörtgen"/>
          <p:cNvSpPr>
            <a:spLocks noChangeArrowheads="1"/>
          </p:cNvSpPr>
          <p:nvPr/>
        </p:nvSpPr>
        <p:spPr bwMode="auto">
          <a:xfrm>
            <a:off x="1828800" y="193676"/>
            <a:ext cx="8839200"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2400" b="1">
                <a:solidFill>
                  <a:srgbClr val="FF3300"/>
                </a:solidFill>
                <a:latin typeface="Comic Sans MS" panose="030F0702030302020204" pitchFamily="66" charset="0"/>
              </a:rPr>
              <a:t> 5 Bilim ve Kültür Etkileşim Halindedir</a:t>
            </a:r>
          </a:p>
          <a:p>
            <a:pPr eaLnBrk="1" hangingPunct="1">
              <a:spcBef>
                <a:spcPct val="0"/>
              </a:spcBef>
              <a:buFontTx/>
              <a:buChar char="•"/>
            </a:pPr>
            <a:endParaRPr lang="tr-TR" altLang="tr-TR" sz="2400" b="1">
              <a:solidFill>
                <a:srgbClr val="FF3300"/>
              </a:solidFill>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Bilim bir insan uğraşı olup büyük bir kültür ortamında bu kültürün ürünü olan bilim insanları tarafından yapılmaktadır.</a:t>
            </a:r>
          </a:p>
          <a:p>
            <a:pPr eaLnBrk="1" hangingPunct="1">
              <a:spcBef>
                <a:spcPct val="0"/>
              </a:spcBef>
              <a:buFontTx/>
              <a:buNone/>
            </a:pPr>
            <a:endParaRPr lang="tr-TR" altLang="tr-TR" sz="2400">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Bilim yapıldığı kültürden hem etkilenir hem de onu etkiler.</a:t>
            </a:r>
          </a:p>
          <a:p>
            <a:pPr eaLnBrk="1" hangingPunct="1">
              <a:spcBef>
                <a:spcPct val="0"/>
              </a:spcBef>
              <a:buFontTx/>
              <a:buChar char="•"/>
            </a:pPr>
            <a:endParaRPr lang="tr-TR" altLang="tr-TR" sz="2400">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Kültürel etmenler olarak; sosyal yapı, güç odakları, politikacılar,sosyoekonomik faktörler, felsefe, din vb. sayılabilir.</a:t>
            </a:r>
          </a:p>
          <a:p>
            <a:pPr eaLnBrk="1" hangingPunct="1">
              <a:spcBef>
                <a:spcPct val="0"/>
              </a:spcBef>
              <a:buFontTx/>
              <a:buChar char="•"/>
            </a:pPr>
            <a:endParaRPr lang="tr-TR" altLang="tr-TR" sz="2400">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Örneğin dini inançların birçok zaman değişik şekillerde, bilimsel çalışmaları etkilediği bilinmektedir.</a:t>
            </a:r>
          </a:p>
          <a:p>
            <a:pPr eaLnBrk="1" hangingPunct="1">
              <a:spcBef>
                <a:spcPct val="0"/>
              </a:spcBef>
              <a:buFontTx/>
              <a:buChar char="•"/>
            </a:pPr>
            <a:endParaRPr lang="tr-TR" altLang="tr-TR" sz="2400">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Hıristiyanlık anlayışında Tanrının evreni en en mükemmel şekilde yarattığı ve en mükemmel geometrik seklin de daire olduğu düşünüldüğü için, dünyanın yörüngesinin daire olması gerektiği düşünülmüştür</a:t>
            </a:r>
            <a:r>
              <a:rPr lang="tr-TR" altLang="tr-TR" sz="1800"/>
              <a:t>.</a:t>
            </a:r>
          </a:p>
        </p:txBody>
      </p:sp>
    </p:spTree>
    <p:extLst>
      <p:ext uri="{BB962C8B-B14F-4D97-AF65-F5344CB8AC3E}">
        <p14:creationId xmlns:p14="http://schemas.microsoft.com/office/powerpoint/2010/main" val="2187495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Dikdörtgen"/>
          <p:cNvSpPr>
            <a:spLocks noChangeArrowheads="1"/>
          </p:cNvSpPr>
          <p:nvPr/>
        </p:nvSpPr>
        <p:spPr bwMode="auto">
          <a:xfrm>
            <a:off x="1905000" y="196851"/>
            <a:ext cx="845820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2400" b="1">
                <a:latin typeface="Comic Sans MS" panose="030F0702030302020204" pitchFamily="66" charset="0"/>
              </a:rPr>
              <a:t> </a:t>
            </a:r>
            <a:r>
              <a:rPr lang="tr-TR" altLang="tr-TR" sz="2400" b="1">
                <a:solidFill>
                  <a:srgbClr val="FF3300"/>
                </a:solidFill>
                <a:latin typeface="Comic Sans MS" panose="030F0702030302020204" pitchFamily="66" charset="0"/>
              </a:rPr>
              <a:t>6. Bilimsel Bilgi Değişime Açıktır</a:t>
            </a:r>
          </a:p>
          <a:p>
            <a:pPr eaLnBrk="1" hangingPunct="1">
              <a:spcBef>
                <a:spcPct val="0"/>
              </a:spcBef>
              <a:buFontTx/>
              <a:buNone/>
            </a:pPr>
            <a:endParaRPr lang="tr-TR" altLang="tr-TR" sz="2400" b="1">
              <a:solidFill>
                <a:srgbClr val="FF3300"/>
              </a:solidFill>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Baslıca olgu, teori ve yasalardan oluşan bilimsel bilgi son bilgi olmayıp değişime açıktır.</a:t>
            </a:r>
          </a:p>
          <a:p>
            <a:pPr eaLnBrk="1" hangingPunct="1">
              <a:spcBef>
                <a:spcPct val="0"/>
              </a:spcBef>
              <a:buFontTx/>
              <a:buChar char="•"/>
            </a:pPr>
            <a:endParaRPr lang="tr-TR" altLang="tr-TR" sz="2400">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Bilimsel bilgiler yeni bakış açıları ve teknolojik gelişmelerin ışığında yeni kanıtların ortaya çıkmasıyla değişime uğramaktadır.</a:t>
            </a:r>
          </a:p>
          <a:p>
            <a:pPr eaLnBrk="1" hangingPunct="1">
              <a:spcBef>
                <a:spcPct val="0"/>
              </a:spcBef>
              <a:buFontTx/>
              <a:buChar char="•"/>
            </a:pPr>
            <a:endParaRPr lang="tr-TR" altLang="tr-TR" sz="2400">
              <a:latin typeface="Comic Sans MS" panose="030F0702030302020204" pitchFamily="66" charset="0"/>
            </a:endParaRPr>
          </a:p>
          <a:p>
            <a:pPr eaLnBrk="1" hangingPunct="1">
              <a:spcBef>
                <a:spcPct val="0"/>
              </a:spcBef>
              <a:buFontTx/>
              <a:buChar char="•"/>
            </a:pPr>
            <a:r>
              <a:rPr lang="tr-TR" altLang="tr-TR" sz="2400">
                <a:latin typeface="Comic Sans MS" panose="030F0702030302020204" pitchFamily="66" charset="0"/>
              </a:rPr>
              <a:t> Bilimsel bilgide değişime açıklık (geçicilik); bilimsel bilginin sadece çıkarımsal, yaratıcı, öznel ve kültürel özellikler taşımasından dolayı değil, mantıksal olarak da ispatlanmanın mümkün olamamasındandır. Karl Popper’ın kuğu örneğinde de olduğu gibi bilimsel yasaların ispatlanması mantıksal olarak mümkün değildir. Bir yasanın ispatlanması sonsuz gözlem gerektirir. Benzeri durum teori için de geçerlidir.</a:t>
            </a:r>
          </a:p>
        </p:txBody>
      </p:sp>
    </p:spTree>
    <p:extLst>
      <p:ext uri="{BB962C8B-B14F-4D97-AF65-F5344CB8AC3E}">
        <p14:creationId xmlns:p14="http://schemas.microsoft.com/office/powerpoint/2010/main" val="3364251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Text Box 5"/>
          <p:cNvSpPr txBox="1">
            <a:spLocks noChangeArrowheads="1"/>
          </p:cNvSpPr>
          <p:nvPr/>
        </p:nvSpPr>
        <p:spPr bwMode="auto">
          <a:xfrm>
            <a:off x="1752600" y="228600"/>
            <a:ext cx="8458200" cy="6294438"/>
          </a:xfrm>
          <a:prstGeom prst="rect">
            <a:avLst/>
          </a:prstGeom>
          <a:noFill/>
          <a:ln w="9525">
            <a:solidFill>
              <a:srgbClr val="FF505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1800" b="1">
                <a:solidFill>
                  <a:srgbClr val="FF3300"/>
                </a:solidFill>
                <a:latin typeface="Arial" panose="020B0604020202020204" pitchFamily="34" charset="0"/>
              </a:rPr>
              <a:t> </a:t>
            </a:r>
            <a:r>
              <a:rPr lang="tr-TR" altLang="tr-TR" sz="1800" b="1">
                <a:solidFill>
                  <a:srgbClr val="FF3300"/>
                </a:solidFill>
                <a:latin typeface="Comic Sans MS" panose="030F0702030302020204" pitchFamily="66" charset="0"/>
              </a:rPr>
              <a:t>Bilimin Doğası ile Ne Kastedilmektedir?</a:t>
            </a:r>
          </a:p>
          <a:p>
            <a:pPr eaLnBrk="1" hangingPunct="1">
              <a:spcBef>
                <a:spcPct val="0"/>
              </a:spcBef>
              <a:buFontTx/>
              <a:buNone/>
            </a:pPr>
            <a:endParaRPr lang="tr-TR" altLang="tr-TR" sz="1800" b="1">
              <a:solidFill>
                <a:srgbClr val="FF3300"/>
              </a:solidFill>
              <a:latin typeface="Comic Sans MS" panose="030F0702030302020204" pitchFamily="66" charset="0"/>
            </a:endParaRPr>
          </a:p>
          <a:p>
            <a:pPr eaLnBrk="1" hangingPunct="1">
              <a:spcBef>
                <a:spcPct val="0"/>
              </a:spcBef>
              <a:buFontTx/>
              <a:buNone/>
            </a:pPr>
            <a:r>
              <a:rPr lang="tr-TR" altLang="tr-TR" sz="2000" b="1">
                <a:latin typeface="Comic Sans MS" panose="030F0702030302020204" pitchFamily="66" charset="0"/>
              </a:rPr>
              <a:t>Bilimin doğasının anlaşılmasına katkı sağlayan dört önemli disiplin aşağıdaki modelle gösterilebilir. Modeldeki her bir disipline ait dairenin göreceli büyüklüğü disiplinlerin yaklaşık katkı oranlarını ifade etmektedir.</a:t>
            </a:r>
          </a:p>
          <a:p>
            <a:pPr eaLnBrk="1" hangingPunct="1">
              <a:spcBef>
                <a:spcPct val="0"/>
              </a:spcBef>
              <a:buFontTx/>
              <a:buNone/>
            </a:pPr>
            <a:endParaRPr lang="tr-TR" altLang="tr-TR" sz="2000">
              <a:latin typeface="Comic Sans MS" panose="030F0702030302020204" pitchFamily="66" charset="0"/>
            </a:endParaRPr>
          </a:p>
          <a:p>
            <a:pPr eaLnBrk="1" hangingPunct="1">
              <a:spcBef>
                <a:spcPct val="0"/>
              </a:spcBef>
              <a:buFontTx/>
              <a:buNone/>
            </a:pPr>
            <a:endParaRPr lang="tr-TR" altLang="tr-TR" sz="1800">
              <a:latin typeface="Comic Sans MS" panose="030F0702030302020204" pitchFamily="66" charset="0"/>
            </a:endParaRP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r>
              <a:rPr lang="tr-TR" altLang="tr-TR" sz="1800">
                <a:latin typeface="Arial" panose="020B0604020202020204" pitchFamily="34" charset="0"/>
              </a:rPr>
              <a:t>Bilim Felsefesi						Bilim Tarihi</a:t>
            </a: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r>
              <a:rPr lang="tr-TR" altLang="tr-TR" sz="1800">
                <a:latin typeface="Arial" panose="020B0604020202020204" pitchFamily="34" charset="0"/>
              </a:rPr>
              <a:t>                                                              </a:t>
            </a: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r>
              <a:rPr lang="tr-TR" altLang="tr-TR" sz="1800">
                <a:latin typeface="Arial" panose="020B0604020202020204" pitchFamily="34" charset="0"/>
              </a:rPr>
              <a:t>Bilim Sosyolojisi                                                                            Bilim Psikolojisi</a:t>
            </a: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endParaRPr lang="tr-TR" altLang="tr-TR" sz="1800">
              <a:latin typeface="Arial" panose="020B0604020202020204" pitchFamily="34" charset="0"/>
            </a:endParaRPr>
          </a:p>
          <a:p>
            <a:pPr eaLnBrk="1" hangingPunct="1">
              <a:spcBef>
                <a:spcPct val="0"/>
              </a:spcBef>
              <a:buFontTx/>
              <a:buNone/>
            </a:pPr>
            <a:endParaRPr lang="tr-TR" altLang="tr-TR" sz="1800">
              <a:latin typeface="Arial" panose="020B0604020202020204" pitchFamily="34" charset="0"/>
            </a:endParaRPr>
          </a:p>
        </p:txBody>
      </p:sp>
      <p:sp>
        <p:nvSpPr>
          <p:cNvPr id="34826" name="Oval 10"/>
          <p:cNvSpPr>
            <a:spLocks noChangeArrowheads="1"/>
          </p:cNvSpPr>
          <p:nvPr/>
        </p:nvSpPr>
        <p:spPr bwMode="auto">
          <a:xfrm>
            <a:off x="4876800" y="4038600"/>
            <a:ext cx="2209800" cy="2133600"/>
          </a:xfrm>
          <a:prstGeom prst="ellipse">
            <a:avLst/>
          </a:prstGeom>
          <a:solidFill>
            <a:schemeClr val="bg1"/>
          </a:solidFill>
          <a:ln w="25400">
            <a:solidFill>
              <a:srgbClr val="CC99FF"/>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2400">
              <a:latin typeface="Comic Sans MS" panose="030F0702030302020204" pitchFamily="66" charset="0"/>
            </a:endParaRPr>
          </a:p>
        </p:txBody>
      </p:sp>
      <p:sp>
        <p:nvSpPr>
          <p:cNvPr id="34827" name="Oval 11"/>
          <p:cNvSpPr>
            <a:spLocks noChangeArrowheads="1"/>
          </p:cNvSpPr>
          <p:nvPr/>
        </p:nvSpPr>
        <p:spPr bwMode="auto">
          <a:xfrm>
            <a:off x="3429000" y="2362200"/>
            <a:ext cx="3429000" cy="3200400"/>
          </a:xfrm>
          <a:prstGeom prst="ellipse">
            <a:avLst/>
          </a:prstGeom>
          <a:solidFill>
            <a:schemeClr val="bg1">
              <a:alpha val="0"/>
            </a:schemeClr>
          </a:solidFill>
          <a:ln w="25400" algn="ctr">
            <a:solidFill>
              <a:srgbClr val="0000FF"/>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2400">
              <a:latin typeface="Comic Sans MS" panose="030F0702030302020204" pitchFamily="66" charset="0"/>
            </a:endParaRPr>
          </a:p>
        </p:txBody>
      </p:sp>
      <p:sp>
        <p:nvSpPr>
          <p:cNvPr id="34828" name="Oval 12"/>
          <p:cNvSpPr>
            <a:spLocks noChangeArrowheads="1"/>
          </p:cNvSpPr>
          <p:nvPr/>
        </p:nvSpPr>
        <p:spPr bwMode="auto">
          <a:xfrm>
            <a:off x="4495800" y="2286000"/>
            <a:ext cx="3048000" cy="2895600"/>
          </a:xfrm>
          <a:prstGeom prst="ellipse">
            <a:avLst/>
          </a:prstGeom>
          <a:solidFill>
            <a:schemeClr val="bg1">
              <a:alpha val="0"/>
            </a:schemeClr>
          </a:solidFill>
          <a:ln w="25400" algn="ctr">
            <a:solidFill>
              <a:srgbClr val="FF6600"/>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2400">
              <a:latin typeface="Comic Sans MS" panose="030F0702030302020204" pitchFamily="66" charset="0"/>
            </a:endParaRPr>
          </a:p>
        </p:txBody>
      </p:sp>
      <p:sp>
        <p:nvSpPr>
          <p:cNvPr id="34829" name="Oval 13"/>
          <p:cNvSpPr>
            <a:spLocks noChangeArrowheads="1"/>
          </p:cNvSpPr>
          <p:nvPr/>
        </p:nvSpPr>
        <p:spPr bwMode="auto">
          <a:xfrm>
            <a:off x="3962400" y="3733800"/>
            <a:ext cx="2590800" cy="2590800"/>
          </a:xfrm>
          <a:prstGeom prst="ellipse">
            <a:avLst/>
          </a:prstGeom>
          <a:solidFill>
            <a:schemeClr val="bg1">
              <a:alpha val="0"/>
            </a:schemeClr>
          </a:solidFill>
          <a:ln w="25400" algn="ctr">
            <a:solidFill>
              <a:srgbClr val="00FF00"/>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2400">
              <a:latin typeface="Comic Sans MS" panose="030F0702030302020204" pitchFamily="66" charset="0"/>
            </a:endParaRPr>
          </a:p>
        </p:txBody>
      </p:sp>
      <p:sp>
        <p:nvSpPr>
          <p:cNvPr id="34830" name="Text Box 14"/>
          <p:cNvSpPr txBox="1">
            <a:spLocks noChangeArrowheads="1"/>
          </p:cNvSpPr>
          <p:nvPr/>
        </p:nvSpPr>
        <p:spPr bwMode="auto">
          <a:xfrm>
            <a:off x="5181600" y="43434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tr-TR" altLang="tr-TR" sz="1200">
                <a:latin typeface="Arial" panose="020B0604020202020204" pitchFamily="34" charset="0"/>
              </a:rPr>
              <a:t>Bilimin Doğası</a:t>
            </a:r>
          </a:p>
        </p:txBody>
      </p:sp>
    </p:spTree>
    <p:extLst>
      <p:ext uri="{BB962C8B-B14F-4D97-AF65-F5344CB8AC3E}">
        <p14:creationId xmlns:p14="http://schemas.microsoft.com/office/powerpoint/2010/main" val="35697440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27"/>
                                        </p:tgtEl>
                                        <p:attrNameLst>
                                          <p:attrName>style.visibility</p:attrName>
                                        </p:attrNameLst>
                                      </p:cBhvr>
                                      <p:to>
                                        <p:strVal val="visible"/>
                                      </p:to>
                                    </p:set>
                                    <p:animEffect transition="in" filter="blinds(horizontal)">
                                      <p:cBhvr>
                                        <p:cTn id="7" dur="500"/>
                                        <p:tgtEl>
                                          <p:spTgt spid="348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4828"/>
                                        </p:tgtEl>
                                        <p:attrNameLst>
                                          <p:attrName>style.visibility</p:attrName>
                                        </p:attrNameLst>
                                      </p:cBhvr>
                                      <p:to>
                                        <p:strVal val="visible"/>
                                      </p:to>
                                    </p:set>
                                    <p:animEffect transition="in" filter="box(in)">
                                      <p:cBhvr>
                                        <p:cTn id="12" dur="500"/>
                                        <p:tgtEl>
                                          <p:spTgt spid="348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4829"/>
                                        </p:tgtEl>
                                        <p:attrNameLst>
                                          <p:attrName>style.visibility</p:attrName>
                                        </p:attrNameLst>
                                      </p:cBhvr>
                                      <p:to>
                                        <p:strVal val="visible"/>
                                      </p:to>
                                    </p:set>
                                    <p:anim to="" calcmode="lin" valueType="num">
                                      <p:cBhvr>
                                        <p:cTn id="17" dur="1" fill="hold"/>
                                        <p:tgtEl>
                                          <p:spTgt spid="34829"/>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4826"/>
                                        </p:tgtEl>
                                        <p:attrNameLst>
                                          <p:attrName>style.visibility</p:attrName>
                                        </p:attrNameLst>
                                      </p:cBhvr>
                                      <p:to>
                                        <p:strVal val="visible"/>
                                      </p:to>
                                    </p:set>
                                    <p:animEffect transition="in" filter="blinds(horizontal)">
                                      <p:cBhvr>
                                        <p:cTn id="22" dur="500"/>
                                        <p:tgtEl>
                                          <p:spTgt spid="3482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nodeType="clickEffect">
                                  <p:stCondLst>
                                    <p:cond delay="0"/>
                                  </p:stCondLst>
                                  <p:childTnLst>
                                    <p:set>
                                      <p:cBhvr>
                                        <p:cTn id="26" dur="1" fill="hold">
                                          <p:stCondLst>
                                            <p:cond delay="0"/>
                                          </p:stCondLst>
                                        </p:cTn>
                                        <p:tgtEl>
                                          <p:spTgt spid="34821">
                                            <p:txEl>
                                              <p:pRg st="7" end="7"/>
                                            </p:txEl>
                                          </p:spTgt>
                                        </p:tgtEl>
                                        <p:attrNameLst>
                                          <p:attrName>style.visibility</p:attrName>
                                        </p:attrNameLst>
                                      </p:cBhvr>
                                      <p:to>
                                        <p:strVal val="visible"/>
                                      </p:to>
                                    </p:set>
                                    <p:anim to="" calcmode="lin" valueType="num">
                                      <p:cBhvr>
                                        <p:cTn id="27" dur="1" fill="hold"/>
                                        <p:tgtEl>
                                          <p:spTgt spid="34821">
                                            <p:txEl>
                                              <p:pRg st="7" end="7"/>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34821">
                                            <p:txEl>
                                              <p:pRg st="15" end="15"/>
                                            </p:txEl>
                                          </p:spTgt>
                                        </p:tgtEl>
                                        <p:attrNameLst>
                                          <p:attrName>style.visibility</p:attrName>
                                        </p:attrNameLst>
                                      </p:cBhvr>
                                      <p:to>
                                        <p:strVal val="visible"/>
                                      </p:to>
                                    </p:set>
                                    <p:anim calcmode="lin" valueType="num">
                                      <p:cBhvr additive="base">
                                        <p:cTn id="32" dur="500" fill="hold"/>
                                        <p:tgtEl>
                                          <p:spTgt spid="34821">
                                            <p:txEl>
                                              <p:pRg st="15" end="1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4821">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4" presetClass="entr" presetSubtype="0" fill="hold" nodeType="clickEffect">
                                  <p:stCondLst>
                                    <p:cond delay="0"/>
                                  </p:stCondLst>
                                  <p:childTnLst>
                                    <p:set>
                                      <p:cBhvr>
                                        <p:cTn id="37" dur="1" fill="hold">
                                          <p:stCondLst>
                                            <p:cond delay="0"/>
                                          </p:stCondLst>
                                        </p:cTn>
                                        <p:tgtEl>
                                          <p:spTgt spid="34830">
                                            <p:txEl>
                                              <p:pRg st="0" end="0"/>
                                            </p:txEl>
                                          </p:spTgt>
                                        </p:tgtEl>
                                        <p:attrNameLst>
                                          <p:attrName>style.visibility</p:attrName>
                                        </p:attrNameLst>
                                      </p:cBhvr>
                                      <p:to>
                                        <p:strVal val="visible"/>
                                      </p:to>
                                    </p:set>
                                    <p:anim to="" calcmode="lin" valueType="num">
                                      <p:cBhvr>
                                        <p:cTn id="38" dur="1" fill="hold"/>
                                        <p:tgtEl>
                                          <p:spTgt spid="34830">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6" grpId="0" animBg="1"/>
      <p:bldP spid="34827" grpId="0" animBg="1"/>
      <p:bldP spid="34828" grpId="0" animBg="1"/>
      <p:bldP spid="3482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3 Metin kutusu"/>
          <p:cNvSpPr txBox="1">
            <a:spLocks noChangeArrowheads="1"/>
          </p:cNvSpPr>
          <p:nvPr/>
        </p:nvSpPr>
        <p:spPr bwMode="auto">
          <a:xfrm>
            <a:off x="1981200" y="685800"/>
            <a:ext cx="8382000" cy="520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2400" b="1">
                <a:solidFill>
                  <a:srgbClr val="FF0000"/>
                </a:solidFill>
                <a:latin typeface="Comic Sans MS" panose="030F0702030302020204" pitchFamily="66" charset="0"/>
              </a:rPr>
              <a:t>FEN EĞİTİMİNİN GENEL AMAÇLARI</a:t>
            </a:r>
          </a:p>
          <a:p>
            <a:pPr eaLnBrk="1" hangingPunct="1">
              <a:spcBef>
                <a:spcPct val="0"/>
              </a:spcBef>
              <a:buFontTx/>
              <a:buNone/>
            </a:pPr>
            <a:endParaRPr lang="tr-TR" altLang="tr-TR" sz="2400" b="1">
              <a:solidFill>
                <a:srgbClr val="FF0000"/>
              </a:solidFill>
              <a:latin typeface="Comic Sans MS" panose="030F0702030302020204" pitchFamily="66" charset="0"/>
            </a:endParaRPr>
          </a:p>
          <a:p>
            <a:pPr eaLnBrk="1" hangingPunct="1">
              <a:spcBef>
                <a:spcPct val="0"/>
              </a:spcBef>
              <a:buFontTx/>
              <a:buNone/>
            </a:pPr>
            <a:r>
              <a:rPr lang="tr-TR" altLang="tr-TR" sz="2400" b="1">
                <a:solidFill>
                  <a:srgbClr val="FF0000"/>
                </a:solidFill>
                <a:latin typeface="Comic Sans MS" panose="030F0702030302020204" pitchFamily="66" charset="0"/>
              </a:rPr>
              <a:t>Fen dersleri okul programlarında;</a:t>
            </a:r>
          </a:p>
          <a:p>
            <a:pPr eaLnBrk="1" hangingPunct="1">
              <a:spcBef>
                <a:spcPct val="0"/>
              </a:spcBef>
              <a:buFontTx/>
              <a:buNone/>
            </a:pPr>
            <a:endParaRPr lang="tr-TR" altLang="tr-TR" sz="2400" b="1">
              <a:solidFill>
                <a:srgbClr val="FF0000"/>
              </a:solidFill>
              <a:latin typeface="Comic Sans MS" panose="030F0702030302020204" pitchFamily="66" charset="0"/>
            </a:endParaRPr>
          </a:p>
          <a:p>
            <a:pPr eaLnBrk="1" hangingPunct="1">
              <a:spcBef>
                <a:spcPct val="0"/>
              </a:spcBef>
              <a:buFontTx/>
              <a:buNone/>
            </a:pPr>
            <a:r>
              <a:rPr lang="tr-TR" altLang="tr-TR" sz="2000" b="1">
                <a:latin typeface="Comic Sans MS" panose="030F0702030302020204" pitchFamily="66" charset="0"/>
              </a:rPr>
              <a:t>-Fen konularında genel bilgi verme ( Fen okur-yazarlığı)</a:t>
            </a:r>
          </a:p>
          <a:p>
            <a:pPr eaLnBrk="1" hangingPunct="1">
              <a:spcBef>
                <a:spcPct val="0"/>
              </a:spcBef>
              <a:buFontTx/>
              <a:buNone/>
            </a:pPr>
            <a:r>
              <a:rPr lang="tr-TR" altLang="tr-TR" sz="2000" b="1">
                <a:latin typeface="Comic Sans MS" panose="030F0702030302020204" pitchFamily="66" charset="0"/>
              </a:rPr>
              <a:t>-Fen dersleri aracılığıyla zihinsel ve el becerileri geliştirme</a:t>
            </a:r>
          </a:p>
          <a:p>
            <a:pPr eaLnBrk="1" hangingPunct="1">
              <a:spcBef>
                <a:spcPct val="0"/>
              </a:spcBef>
              <a:buFontTx/>
              <a:buNone/>
            </a:pPr>
            <a:r>
              <a:rPr lang="tr-TR" altLang="tr-TR" sz="2000" b="1">
                <a:latin typeface="Comic Sans MS" panose="030F0702030302020204" pitchFamily="66" charset="0"/>
              </a:rPr>
              <a:t>-Fen ve teknoloji alanlarındaki meslek eğitimine temel oluşturma amacıyla yer almaktadır. </a:t>
            </a:r>
          </a:p>
          <a:p>
            <a:pPr eaLnBrk="1" hangingPunct="1">
              <a:spcBef>
                <a:spcPct val="0"/>
              </a:spcBef>
              <a:buFontTx/>
              <a:buNone/>
            </a:pPr>
            <a:endParaRPr lang="tr-TR" altLang="tr-TR" sz="2000" b="1">
              <a:latin typeface="Comic Sans MS" panose="030F0702030302020204" pitchFamily="66" charset="0"/>
            </a:endParaRPr>
          </a:p>
          <a:p>
            <a:pPr eaLnBrk="1" hangingPunct="1">
              <a:spcBef>
                <a:spcPct val="0"/>
              </a:spcBef>
              <a:buFontTx/>
              <a:buNone/>
            </a:pPr>
            <a:r>
              <a:rPr lang="tr-TR" altLang="tr-TR" sz="2000" b="1">
                <a:latin typeface="Comic Sans MS" panose="030F0702030302020204" pitchFamily="66" charset="0"/>
              </a:rPr>
              <a:t>Bu genel amaçlara dayalı fen eğitiminin hedefleri:</a:t>
            </a:r>
          </a:p>
          <a:p>
            <a:pPr eaLnBrk="1" hangingPunct="1">
              <a:spcBef>
                <a:spcPct val="0"/>
              </a:spcBef>
              <a:buFontTx/>
              <a:buNone/>
            </a:pPr>
            <a:endParaRPr lang="tr-TR" altLang="tr-TR" sz="2000" b="1">
              <a:latin typeface="Comic Sans MS" panose="030F0702030302020204" pitchFamily="66" charset="0"/>
            </a:endParaRPr>
          </a:p>
          <a:p>
            <a:pPr algn="just" eaLnBrk="1" hangingPunct="1">
              <a:spcBef>
                <a:spcPct val="0"/>
              </a:spcBef>
              <a:buFontTx/>
              <a:buNone/>
            </a:pPr>
            <a:r>
              <a:rPr lang="en-US" altLang="tr-TR" sz="2000" b="1">
                <a:solidFill>
                  <a:srgbClr val="FF0000"/>
                </a:solidFill>
                <a:latin typeface="Comic Sans MS" panose="030F0702030302020204" pitchFamily="66" charset="0"/>
              </a:rPr>
              <a:t>1.Bilimsel bilgileri bilme ve anlama</a:t>
            </a:r>
            <a:r>
              <a:rPr lang="en-US" altLang="tr-TR" sz="2000" b="1">
                <a:latin typeface="Comic Sans MS" panose="030F0702030302020204" pitchFamily="66" charset="0"/>
              </a:rPr>
              <a:t>: </a:t>
            </a:r>
            <a:r>
              <a:rPr lang="tr-TR" altLang="tr-TR" sz="2000" b="1">
                <a:latin typeface="Comic Sans MS" panose="030F0702030302020204" pitchFamily="66" charset="0"/>
              </a:rPr>
              <a:t>Öğrencilerin bir bilim adamı gibi çalışarak  </a:t>
            </a:r>
            <a:r>
              <a:rPr lang="en-US" altLang="tr-TR" sz="2000" b="1">
                <a:latin typeface="Comic Sans MS" panose="030F0702030302020204" pitchFamily="66" charset="0"/>
              </a:rPr>
              <a:t>bilimsel bilgiler</a:t>
            </a:r>
            <a:r>
              <a:rPr lang="tr-TR" altLang="tr-TR" sz="2000" b="1">
                <a:latin typeface="Comic Sans MS" panose="030F0702030302020204" pitchFamily="66" charset="0"/>
              </a:rPr>
              <a:t>e </a:t>
            </a:r>
            <a:r>
              <a:rPr lang="en-US" altLang="tr-TR" sz="2000" b="1">
                <a:latin typeface="Comic Sans MS" panose="030F0702030302020204" pitchFamily="66" charset="0"/>
              </a:rPr>
              <a:t>kendileri</a:t>
            </a:r>
            <a:r>
              <a:rPr lang="tr-TR" altLang="tr-TR" sz="2000" b="1">
                <a:latin typeface="Comic Sans MS" panose="030F0702030302020204" pitchFamily="66" charset="0"/>
              </a:rPr>
              <a:t>nin ulaşması sağlamak, </a:t>
            </a:r>
            <a:r>
              <a:rPr lang="en-US" altLang="tr-TR" sz="2000" b="1">
                <a:latin typeface="Comic Sans MS" panose="030F0702030302020204" pitchFamily="66" charset="0"/>
              </a:rPr>
              <a:t>fen bilimlerinin tarihini bilme ve felsefesini anlama</a:t>
            </a:r>
            <a:r>
              <a:rPr lang="tr-TR" altLang="tr-TR" sz="2000" b="1">
                <a:latin typeface="Comic Sans MS" panose="030F0702030302020204" pitchFamily="66" charset="0"/>
              </a:rPr>
              <a:t>.</a:t>
            </a:r>
          </a:p>
          <a:p>
            <a:pPr eaLnBrk="1" hangingPunct="1">
              <a:spcBef>
                <a:spcPct val="0"/>
              </a:spcBef>
              <a:buFontTx/>
              <a:buNone/>
            </a:pPr>
            <a:endParaRPr lang="tr-TR" altLang="tr-TR" sz="1800">
              <a:solidFill>
                <a:srgbClr val="FF0000"/>
              </a:solidFill>
              <a:latin typeface="Comic Sans MS" panose="030F0702030302020204" pitchFamily="66" charset="0"/>
            </a:endParaRPr>
          </a:p>
          <a:p>
            <a:pPr eaLnBrk="1" hangingPunct="1">
              <a:spcBef>
                <a:spcPct val="0"/>
              </a:spcBef>
              <a:buFontTx/>
              <a:buNone/>
            </a:pPr>
            <a:endParaRPr lang="tr-TR" altLang="tr-TR" sz="1800"/>
          </a:p>
        </p:txBody>
      </p:sp>
    </p:spTree>
    <p:extLst>
      <p:ext uri="{BB962C8B-B14F-4D97-AF65-F5344CB8AC3E}">
        <p14:creationId xmlns:p14="http://schemas.microsoft.com/office/powerpoint/2010/main" val="8745851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050">
                                            <p:txEl>
                                              <p:pRg st="0" end="0"/>
                                            </p:txEl>
                                          </p:spTgt>
                                        </p:tgtEl>
                                        <p:attrNameLst>
                                          <p:attrName>style.visibility</p:attrName>
                                        </p:attrNameLst>
                                      </p:cBhvr>
                                      <p:to>
                                        <p:strVal val="visible"/>
                                      </p:to>
                                    </p:set>
                                    <p:anim to="" calcmode="lin" valueType="num">
                                      <p:cBhvr>
                                        <p:cTn id="7" dur="1" fill="hold"/>
                                        <p:tgtEl>
                                          <p:spTgt spid="2050">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2050">
                                            <p:txEl>
                                              <p:pRg st="2" end="2"/>
                                            </p:txEl>
                                          </p:spTgt>
                                        </p:tgtEl>
                                        <p:attrNameLst>
                                          <p:attrName>style.visibility</p:attrName>
                                        </p:attrNameLst>
                                      </p:cBhvr>
                                      <p:to>
                                        <p:strVal val="visible"/>
                                      </p:to>
                                    </p:set>
                                    <p:anim to="" calcmode="lin" valueType="num">
                                      <p:cBhvr>
                                        <p:cTn id="10" dur="1" fill="hold"/>
                                        <p:tgtEl>
                                          <p:spTgt spid="2050">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2050">
                                            <p:txEl>
                                              <p:pRg st="4" end="4"/>
                                            </p:txEl>
                                          </p:spTgt>
                                        </p:tgtEl>
                                        <p:attrNameLst>
                                          <p:attrName>style.visibility</p:attrName>
                                        </p:attrNameLst>
                                      </p:cBhvr>
                                      <p:to>
                                        <p:strVal val="visible"/>
                                      </p:to>
                                    </p:set>
                                    <p:anim to="" calcmode="lin" valueType="num">
                                      <p:cBhvr>
                                        <p:cTn id="13" dur="1" fill="hold"/>
                                        <p:tgtEl>
                                          <p:spTgt spid="2050">
                                            <p:txEl>
                                              <p:pRg st="4" end="4"/>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2050">
                                            <p:txEl>
                                              <p:pRg st="5" end="5"/>
                                            </p:txEl>
                                          </p:spTgt>
                                        </p:tgtEl>
                                        <p:attrNameLst>
                                          <p:attrName>style.visibility</p:attrName>
                                        </p:attrNameLst>
                                      </p:cBhvr>
                                      <p:to>
                                        <p:strVal val="visible"/>
                                      </p:to>
                                    </p:set>
                                    <p:anim to="" calcmode="lin" valueType="num">
                                      <p:cBhvr>
                                        <p:cTn id="16" dur="1" fill="hold"/>
                                        <p:tgtEl>
                                          <p:spTgt spid="2050">
                                            <p:txEl>
                                              <p:pRg st="5" end="5"/>
                                            </p:txEl>
                                          </p:spTgt>
                                        </p:tgtEl>
                                        <p:attrNameLst>
                                          <p:attrName/>
                                        </p:attrNameLst>
                                      </p:cBhvr>
                                    </p:anim>
                                  </p:childTnLst>
                                </p:cTn>
                              </p:par>
                              <p:par>
                                <p:cTn id="17" presetID="24" presetClass="entr" presetSubtype="0" fill="hold" nodeType="withEffect">
                                  <p:stCondLst>
                                    <p:cond delay="0"/>
                                  </p:stCondLst>
                                  <p:childTnLst>
                                    <p:set>
                                      <p:cBhvr>
                                        <p:cTn id="18" dur="1" fill="hold">
                                          <p:stCondLst>
                                            <p:cond delay="0"/>
                                          </p:stCondLst>
                                        </p:cTn>
                                        <p:tgtEl>
                                          <p:spTgt spid="2050">
                                            <p:txEl>
                                              <p:pRg st="6" end="6"/>
                                            </p:txEl>
                                          </p:spTgt>
                                        </p:tgtEl>
                                        <p:attrNameLst>
                                          <p:attrName>style.visibility</p:attrName>
                                        </p:attrNameLst>
                                      </p:cBhvr>
                                      <p:to>
                                        <p:strVal val="visible"/>
                                      </p:to>
                                    </p:set>
                                    <p:anim to="" calcmode="lin" valueType="num">
                                      <p:cBhvr>
                                        <p:cTn id="19" dur="1" fill="hold"/>
                                        <p:tgtEl>
                                          <p:spTgt spid="2050">
                                            <p:txEl>
                                              <p:pRg st="6" end="6"/>
                                            </p:txEl>
                                          </p:spTgt>
                                        </p:tgtEl>
                                        <p:attrNameLst>
                                          <p:attrName/>
                                        </p:attrNameLst>
                                      </p:cBhvr>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4" presetClass="entr" presetSubtype="0" fill="hold" nodeType="clickEffect">
                                  <p:stCondLst>
                                    <p:cond delay="0"/>
                                  </p:stCondLst>
                                  <p:childTnLst>
                                    <p:set>
                                      <p:cBhvr>
                                        <p:cTn id="23" dur="1" fill="hold">
                                          <p:stCondLst>
                                            <p:cond delay="0"/>
                                          </p:stCondLst>
                                        </p:cTn>
                                        <p:tgtEl>
                                          <p:spTgt spid="2050">
                                            <p:txEl>
                                              <p:pRg st="8" end="8"/>
                                            </p:txEl>
                                          </p:spTgt>
                                        </p:tgtEl>
                                        <p:attrNameLst>
                                          <p:attrName>style.visibility</p:attrName>
                                        </p:attrNameLst>
                                      </p:cBhvr>
                                      <p:to>
                                        <p:strVal val="visible"/>
                                      </p:to>
                                    </p:set>
                                    <p:anim to="" calcmode="lin" valueType="num">
                                      <p:cBhvr>
                                        <p:cTn id="24" dur="1" fill="hold"/>
                                        <p:tgtEl>
                                          <p:spTgt spid="2050">
                                            <p:txEl>
                                              <p:pRg st="8" end="8"/>
                                            </p:txEl>
                                          </p:spTgt>
                                        </p:tgtEl>
                                        <p:attrNameLst>
                                          <p:attrName/>
                                        </p:attrNameLst>
                                      </p:cBhvr>
                                    </p:anim>
                                  </p:childTnLst>
                                </p:cTn>
                              </p:par>
                              <p:par>
                                <p:cTn id="25" presetID="24" presetClass="entr" presetSubtype="0" fill="hold" nodeType="withEffect">
                                  <p:stCondLst>
                                    <p:cond delay="0"/>
                                  </p:stCondLst>
                                  <p:childTnLst>
                                    <p:set>
                                      <p:cBhvr>
                                        <p:cTn id="26" dur="1" fill="hold">
                                          <p:stCondLst>
                                            <p:cond delay="0"/>
                                          </p:stCondLst>
                                        </p:cTn>
                                        <p:tgtEl>
                                          <p:spTgt spid="2050">
                                            <p:txEl>
                                              <p:pRg st="10" end="10"/>
                                            </p:txEl>
                                          </p:spTgt>
                                        </p:tgtEl>
                                        <p:attrNameLst>
                                          <p:attrName>style.visibility</p:attrName>
                                        </p:attrNameLst>
                                      </p:cBhvr>
                                      <p:to>
                                        <p:strVal val="visible"/>
                                      </p:to>
                                    </p:set>
                                    <p:anim to="" calcmode="lin" valueType="num">
                                      <p:cBhvr>
                                        <p:cTn id="27" dur="1" fill="hold"/>
                                        <p:tgtEl>
                                          <p:spTgt spid="2050">
                                            <p:txEl>
                                              <p:pRg st="10" end="1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2174</Words>
  <Application>Microsoft Office PowerPoint</Application>
  <PresentationFormat>Geniş ekran</PresentationFormat>
  <Paragraphs>222</Paragraphs>
  <Slides>30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Arial</vt:lpstr>
      <vt:lpstr>Calibri</vt:lpstr>
      <vt:lpstr>Calibri Light</vt:lpstr>
      <vt:lpstr>Comic Sans MS</vt:lpstr>
      <vt:lpstr>Office Teması</vt:lpstr>
      <vt:lpstr>BİLİMSEL BİLGİNİN ÖZELLİKLERİ VE BİLİMİN DOĞASI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FEN BİLGİSİ DERSİNİN TARİHSEL GELİŞİMİ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BİLİMSEL BİLGİNİN ÖZELLİKLERİ VE BİLİMİN DOĞASI</dc:title>
  <dc:creator>NİMET_AKBEN</dc:creator>
  <cp:lastModifiedBy>NİMET_AKBEN</cp:lastModifiedBy>
  <cp:revision>2</cp:revision>
  <dcterms:created xsi:type="dcterms:W3CDTF">2019-11-12T17:33:55Z</dcterms:created>
  <dcterms:modified xsi:type="dcterms:W3CDTF">2019-11-12T17:37:39Z</dcterms:modified>
</cp:coreProperties>
</file>