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05DC2A-20B7-7D4B-8006-887D54E61C79}" type="datetimeFigureOut">
              <a:rPr lang="tr-TR" smtClean="0"/>
              <a:t>26.11.2017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CE9FBD-6EA7-2A41-917B-CD527B35AD65}" type="slidenum">
              <a:rPr lang="tr-TR" smtClean="0"/>
              <a:t>‹#›</a:t>
            </a:fld>
            <a:endParaRPr lang="tr-TR"/>
          </a:p>
        </p:txBody>
      </p:sp>
    </p:spTree>
    <p:extLst>
      <p:ext uri="{BB962C8B-B14F-4D97-AF65-F5344CB8AC3E}">
        <p14:creationId xmlns:p14="http://schemas.microsoft.com/office/powerpoint/2010/main" val="550692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EA496C1-5AB0-874C-89AF-6861A1754E7E}"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92258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A496C1-5AB0-874C-89AF-6861A1754E7E}"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300396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A496C1-5AB0-874C-89AF-6861A1754E7E}"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29148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A496C1-5AB0-874C-89AF-6861A1754E7E}"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106323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8EA496C1-5AB0-874C-89AF-6861A1754E7E}" type="datetimeFigureOut">
              <a:rPr lang="tr-TR" smtClean="0"/>
              <a:t>26.11.2017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28013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EA496C1-5AB0-874C-89AF-6861A1754E7E}"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902840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EA496C1-5AB0-874C-89AF-6861A1754E7E}" type="datetimeFigureOut">
              <a:rPr lang="tr-TR" smtClean="0"/>
              <a:t>26.11.2017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2068384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8EA496C1-5AB0-874C-89AF-6861A1754E7E}" type="datetimeFigureOut">
              <a:rPr lang="tr-TR" smtClean="0"/>
              <a:t>26.11.2017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2023405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EA496C1-5AB0-874C-89AF-6861A1754E7E}" type="datetimeFigureOut">
              <a:rPr lang="tr-TR" smtClean="0"/>
              <a:t>26.11.2017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1966335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8EA496C1-5AB0-874C-89AF-6861A1754E7E}"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570013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8EA496C1-5AB0-874C-89AF-6861A1754E7E}" type="datetimeFigureOut">
              <a:rPr lang="tr-TR" smtClean="0"/>
              <a:t>26.11.2017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9739747-A0B0-2A45-A582-6A23ECFE9DA7}" type="slidenum">
              <a:rPr lang="tr-TR" smtClean="0"/>
              <a:t>‹#›</a:t>
            </a:fld>
            <a:endParaRPr lang="tr-TR"/>
          </a:p>
        </p:txBody>
      </p:sp>
    </p:spTree>
    <p:extLst>
      <p:ext uri="{BB962C8B-B14F-4D97-AF65-F5344CB8AC3E}">
        <p14:creationId xmlns:p14="http://schemas.microsoft.com/office/powerpoint/2010/main" val="3004125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A496C1-5AB0-874C-89AF-6861A1754E7E}" type="datetimeFigureOut">
              <a:rPr lang="tr-TR" smtClean="0"/>
              <a:t>26.11.2017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39747-A0B0-2A45-A582-6A23ECFE9DA7}" type="slidenum">
              <a:rPr lang="tr-TR" smtClean="0"/>
              <a:t>‹#›</a:t>
            </a:fld>
            <a:endParaRPr lang="tr-TR"/>
          </a:p>
        </p:txBody>
      </p:sp>
    </p:spTree>
    <p:extLst>
      <p:ext uri="{BB962C8B-B14F-4D97-AF65-F5344CB8AC3E}">
        <p14:creationId xmlns:p14="http://schemas.microsoft.com/office/powerpoint/2010/main" val="588145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46922" y="1257116"/>
            <a:ext cx="6541368" cy="3745683"/>
          </a:xfrm>
        </p:spPr>
        <p:txBody>
          <a:bodyPr>
            <a:normAutofit fontScale="90000"/>
          </a:bodyPr>
          <a:lstStyle/>
          <a:p>
            <a:r>
              <a:rPr lang="tr-TR" sz="2400" b="1" dirty="0"/>
              <a:t/>
            </a:r>
            <a:br>
              <a:rPr lang="tr-TR" sz="2400" b="1" dirty="0"/>
            </a:br>
            <a:r>
              <a:rPr lang="tr-TR" sz="2400" b="1" dirty="0"/>
              <a:t/>
            </a:r>
            <a:br>
              <a:rPr lang="tr-TR" sz="2400" b="1" dirty="0"/>
            </a:br>
            <a:r>
              <a:rPr lang="tr-TR" sz="2400" b="1" dirty="0"/>
              <a:t/>
            </a:r>
            <a:br>
              <a:rPr lang="tr-TR" sz="2400" b="1" dirty="0"/>
            </a:br>
            <a:r>
              <a:rPr lang="tr-TR" sz="2400" b="1" dirty="0"/>
              <a:t/>
            </a:r>
            <a:br>
              <a:rPr lang="tr-TR" sz="2400" b="1" dirty="0"/>
            </a:br>
            <a:r>
              <a:rPr lang="tr-TR" sz="2400" b="1" dirty="0"/>
              <a:t/>
            </a:r>
            <a:br>
              <a:rPr lang="tr-TR" sz="2400" b="1" dirty="0"/>
            </a:br>
            <a:r>
              <a:rPr lang="tr-TR" sz="2400" b="1" dirty="0"/>
              <a:t/>
            </a:r>
            <a:br>
              <a:rPr lang="tr-TR" sz="2400" b="1" dirty="0"/>
            </a:br>
            <a:r>
              <a:rPr lang="tr-TR" sz="2400" b="1" dirty="0"/>
              <a:t/>
            </a:r>
            <a:br>
              <a:rPr lang="tr-TR" sz="2400" b="1" dirty="0"/>
            </a:br>
            <a:r>
              <a:rPr lang="tr-TR" sz="2400" b="1" dirty="0"/>
              <a:t>T.C.</a:t>
            </a:r>
            <a:r>
              <a:rPr lang="tr-TR" sz="2400" dirty="0"/>
              <a:t/>
            </a:r>
            <a:br>
              <a:rPr lang="tr-TR" sz="2400" dirty="0"/>
            </a:br>
            <a:r>
              <a:rPr lang="tr-TR" sz="2400" b="1" dirty="0"/>
              <a:t>YARGITAY</a:t>
            </a:r>
            <a:r>
              <a:rPr lang="tr-TR" sz="2400" dirty="0"/>
              <a:t/>
            </a:r>
            <a:br>
              <a:rPr lang="tr-TR" sz="2400" dirty="0"/>
            </a:br>
            <a:r>
              <a:rPr lang="tr-TR" sz="2400" b="1" dirty="0"/>
              <a:t>HUKUK GENEL KURULU</a:t>
            </a:r>
            <a:r>
              <a:rPr lang="tr-TR" sz="2400" dirty="0"/>
              <a:t/>
            </a:r>
            <a:br>
              <a:rPr lang="tr-TR" sz="2400" dirty="0"/>
            </a:br>
            <a:r>
              <a:rPr lang="tr-TR" sz="2400" b="1" dirty="0"/>
              <a:t>E. 2014/2-813</a:t>
            </a:r>
            <a:r>
              <a:rPr lang="tr-TR" sz="2400" dirty="0"/>
              <a:t/>
            </a:r>
            <a:br>
              <a:rPr lang="tr-TR" sz="2400" dirty="0"/>
            </a:br>
            <a:r>
              <a:rPr lang="tr-TR" sz="2400" b="1" dirty="0"/>
              <a:t>K. 2016/157</a:t>
            </a:r>
            <a:r>
              <a:rPr lang="tr-TR" sz="2400" dirty="0"/>
              <a:t/>
            </a:r>
            <a:br>
              <a:rPr lang="tr-TR" sz="2400" dirty="0"/>
            </a:br>
            <a:r>
              <a:rPr lang="tr-TR" sz="2400" b="1" dirty="0"/>
              <a:t>T. 24.2.2016</a:t>
            </a:r>
            <a:r>
              <a:rPr lang="tr-TR" sz="6600" dirty="0"/>
              <a:t/>
            </a:r>
            <a:br>
              <a:rPr lang="tr-TR" sz="6600" dirty="0"/>
            </a:br>
            <a:endParaRPr lang="en-US" sz="6600" dirty="0"/>
          </a:p>
        </p:txBody>
      </p:sp>
    </p:spTree>
    <p:extLst>
      <p:ext uri="{BB962C8B-B14F-4D97-AF65-F5344CB8AC3E}">
        <p14:creationId xmlns:p14="http://schemas.microsoft.com/office/powerpoint/2010/main" val="8824342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3276" y="474627"/>
            <a:ext cx="8042276" cy="5468977"/>
          </a:xfrm>
        </p:spPr>
        <p:txBody>
          <a:bodyPr/>
          <a:lstStyle/>
          <a:p>
            <a:pPr marL="0" indent="0">
              <a:buNone/>
            </a:pPr>
            <a:r>
              <a:rPr lang="en-US" dirty="0" err="1" smtClean="0">
                <a:solidFill>
                  <a:srgbClr val="000000"/>
                </a:solidFill>
                <a:latin typeface="Times New Roman"/>
                <a:cs typeface="Times New Roman"/>
              </a:rPr>
              <a:t>Davacı</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Erkek</a:t>
            </a:r>
            <a:endParaRPr lang="en-US" dirty="0" smtClean="0">
              <a:solidFill>
                <a:srgbClr val="000000"/>
              </a:solidFill>
              <a:latin typeface="Times New Roman"/>
              <a:cs typeface="Times New Roman"/>
            </a:endParaRPr>
          </a:p>
          <a:p>
            <a:pPr marL="0" indent="0">
              <a:buNone/>
            </a:pPr>
            <a:r>
              <a:rPr lang="en-US" dirty="0" err="1" smtClean="0">
                <a:solidFill>
                  <a:srgbClr val="000000"/>
                </a:solidFill>
                <a:latin typeface="Times New Roman"/>
                <a:cs typeface="Times New Roman"/>
              </a:rPr>
              <a:t>Davalı</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Kadın</a:t>
            </a:r>
            <a:endParaRPr lang="en-US" dirty="0" smtClean="0">
              <a:solidFill>
                <a:srgbClr val="000000"/>
              </a:solidFill>
              <a:latin typeface="Times New Roman"/>
              <a:cs typeface="Times New Roman"/>
            </a:endParaRPr>
          </a:p>
          <a:p>
            <a:pPr marL="0" indent="0">
              <a:buNone/>
            </a:pPr>
            <a:r>
              <a:rPr lang="en-US" dirty="0" err="1" smtClean="0">
                <a:solidFill>
                  <a:srgbClr val="000000"/>
                </a:solidFill>
                <a:latin typeface="Times New Roman"/>
                <a:cs typeface="Times New Roman"/>
              </a:rPr>
              <a:t>Dava</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Konusu</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Boşanma</a:t>
            </a:r>
            <a:r>
              <a:rPr lang="en-US" dirty="0">
                <a:solidFill>
                  <a:srgbClr val="000000"/>
                </a:solidFill>
                <a:latin typeface="Times New Roman"/>
                <a:cs typeface="Times New Roman"/>
              </a:rPr>
              <a:t> </a:t>
            </a:r>
            <a:r>
              <a:rPr lang="en-US" dirty="0" err="1" smtClean="0">
                <a:solidFill>
                  <a:srgbClr val="000000"/>
                </a:solidFill>
                <a:latin typeface="Times New Roman"/>
                <a:cs typeface="Times New Roman"/>
              </a:rPr>
              <a:t>ve</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maddi-manevi</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tazminat</a:t>
            </a:r>
            <a:endParaRPr lang="en-US" dirty="0" smtClean="0">
              <a:solidFill>
                <a:srgbClr val="000000"/>
              </a:solidFill>
              <a:latin typeface="Times New Roman"/>
              <a:cs typeface="Times New Roman"/>
            </a:endParaRPr>
          </a:p>
          <a:p>
            <a:pPr marL="0" indent="0">
              <a:buNone/>
            </a:pPr>
            <a:endParaRPr lang="tr-TR" dirty="0" smtClean="0">
              <a:solidFill>
                <a:srgbClr val="000000"/>
              </a:solidFill>
              <a:latin typeface="Times New Roman"/>
              <a:cs typeface="Times New Roman"/>
            </a:endParaRPr>
          </a:p>
        </p:txBody>
      </p:sp>
      <p:sp>
        <p:nvSpPr>
          <p:cNvPr id="4" name="TextBox 3"/>
          <p:cNvSpPr txBox="1"/>
          <p:nvPr/>
        </p:nvSpPr>
        <p:spPr>
          <a:xfrm>
            <a:off x="2806919" y="2719469"/>
            <a:ext cx="184731" cy="369332"/>
          </a:xfrm>
          <a:prstGeom prst="rect">
            <a:avLst/>
          </a:prstGeom>
          <a:noFill/>
        </p:spPr>
        <p:txBody>
          <a:bodyPr wrap="none" rtlCol="0">
            <a:spAutoFit/>
          </a:bodyPr>
          <a:lstStyle/>
          <a:p>
            <a:endParaRPr lang="en-US" dirty="0">
              <a:solidFill>
                <a:prstClr val="black"/>
              </a:solidFill>
            </a:endParaRPr>
          </a:p>
        </p:txBody>
      </p:sp>
      <p:graphicFrame>
        <p:nvGraphicFramePr>
          <p:cNvPr id="5" name="Table 4"/>
          <p:cNvGraphicFramePr>
            <a:graphicFrameLocks noGrp="1"/>
          </p:cNvGraphicFramePr>
          <p:nvPr>
            <p:extLst/>
          </p:nvPr>
        </p:nvGraphicFramePr>
        <p:xfrm>
          <a:off x="1934534" y="3101630"/>
          <a:ext cx="8181019" cy="2385949"/>
        </p:xfrm>
        <a:graphic>
          <a:graphicData uri="http://schemas.openxmlformats.org/drawingml/2006/table">
            <a:tbl>
              <a:tblPr/>
              <a:tblGrid>
                <a:gridCol w="8181019"/>
              </a:tblGrid>
              <a:tr h="238594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dirty="0" smtClean="0">
                          <a:solidFill>
                            <a:srgbClr val="000000"/>
                          </a:solidFill>
                          <a:latin typeface="Times New Roman"/>
                          <a:cs typeface="Times New Roman"/>
                        </a:rPr>
                        <a:t>4721 Sayılı Türk Medeni Kanununun 174/2 maddesi uyarınca; “Boşanmaya sebep olan olaylar yüzünden kişilik hakkı saldırıya uğrayan taraf, kusurlu olan diğer taraftan manevi tazminat olarak uygun miktarda bir para ödenmesini isteyebilir.” </a:t>
                      </a:r>
                      <a:endParaRPr lang="en-US" sz="2000" dirty="0" smtClean="0">
                        <a:solidFill>
                          <a:srgbClr val="000000"/>
                        </a:solidFill>
                        <a:latin typeface="Times New Roman"/>
                        <a:cs typeface="Times New Roman"/>
                      </a:endParaRPr>
                    </a:p>
                    <a:p>
                      <a:endParaRPr lang="en-US" sz="2000" dirty="0">
                        <a:solidFill>
                          <a:srgbClr val="000000"/>
                        </a:solidFill>
                        <a:latin typeface="Times New Roman"/>
                        <a:cs typeface="Times New Roman"/>
                      </a:endParaRPr>
                    </a:p>
                  </a:txBody>
                  <a:tcPr anchor="ctr">
                    <a:lnL w="76200" cmpd="sng">
                      <a:solidFill>
                        <a:scrgbClr r="0" g="0" b="0"/>
                      </a:solidFill>
                      <a:prstDash val="dot"/>
                    </a:lnL>
                    <a:lnR w="76200" cmpd="sng">
                      <a:solidFill>
                        <a:scrgbClr r="0" g="0" b="0"/>
                      </a:solidFill>
                      <a:prstDash val="dot"/>
                    </a:lnR>
                    <a:lnT w="76200" cmpd="sng">
                      <a:solidFill>
                        <a:scrgbClr r="0" g="0" b="0"/>
                      </a:solidFill>
                      <a:prstDash val="dot"/>
                    </a:lnT>
                    <a:lnB w="76200" cmpd="sng">
                      <a:solidFill>
                        <a:scrgbClr r="0" g="0" b="0"/>
                      </a:solidFill>
                      <a:prstDash val="dot"/>
                    </a:lnB>
                  </a:tcPr>
                </a:tc>
              </a:tr>
            </a:tbl>
          </a:graphicData>
        </a:graphic>
      </p:graphicFrame>
    </p:spTree>
    <p:extLst>
      <p:ext uri="{BB962C8B-B14F-4D97-AF65-F5344CB8AC3E}">
        <p14:creationId xmlns:p14="http://schemas.microsoft.com/office/powerpoint/2010/main" val="1988552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3276" y="551593"/>
            <a:ext cx="8042276" cy="5392011"/>
          </a:xfrm>
        </p:spPr>
        <p:txBody>
          <a:bodyPr>
            <a:noAutofit/>
          </a:bodyPr>
          <a:lstStyle/>
          <a:p>
            <a:pPr marL="0" indent="0">
              <a:buNone/>
            </a:pPr>
            <a:r>
              <a:rPr lang="tr-TR" sz="2800" dirty="0">
                <a:solidFill>
                  <a:srgbClr val="000000"/>
                </a:solidFill>
                <a:latin typeface="Times New Roman"/>
                <a:cs typeface="Times New Roman"/>
              </a:rPr>
              <a:t>Somut olayda; davalı kadının </a:t>
            </a:r>
            <a:r>
              <a:rPr lang="tr-TR" sz="2800" dirty="0" err="1">
                <a:solidFill>
                  <a:srgbClr val="000000"/>
                </a:solidFill>
                <a:latin typeface="Times New Roman"/>
                <a:cs typeface="Times New Roman"/>
              </a:rPr>
              <a:t>facebook</a:t>
            </a:r>
            <a:r>
              <a:rPr lang="tr-TR" sz="2800" dirty="0">
                <a:solidFill>
                  <a:srgbClr val="000000"/>
                </a:solidFill>
                <a:latin typeface="Times New Roman"/>
                <a:cs typeface="Times New Roman"/>
              </a:rPr>
              <a:t> isimli sosyal paylaşım sitesinde bulunan (kızlık soyadıyla açtığı) hesabında başka bir erkekle birlikte çekilmiş samimiyet içeren fotoğraflarını paylaşması, yine bu kişi ile aynı sosyal paylaşım sitesinde yazışmalar yapması, ayrıca aynı erkekle görüşmek için mevcut telefonundan ayrı olarak edindiği GSM hattı ile bu kişiye ait GSM hattı arasında yapılan görüşmelerin gecenin geç saatlerinde, sık ve uzun süreli olması gözetildiğinde, davalı kadının bu davranışlarının davacı erkeğin güvenini sarsmıştır.</a:t>
            </a:r>
          </a:p>
          <a:p>
            <a:pPr marL="0" indent="0">
              <a:buNone/>
            </a:pPr>
            <a:r>
              <a:rPr lang="tr-TR" sz="2800" dirty="0">
                <a:solidFill>
                  <a:srgbClr val="000000"/>
                </a:solidFill>
                <a:latin typeface="Times New Roman"/>
                <a:cs typeface="Times New Roman"/>
              </a:rPr>
              <a:t>Bunun üzerine davacı erkek eşini darp etmiştir.</a:t>
            </a:r>
            <a:endParaRPr lang="en-US" sz="2800" dirty="0">
              <a:solidFill>
                <a:srgbClr val="000000"/>
              </a:solidFill>
              <a:latin typeface="Times New Roman"/>
              <a:cs typeface="Times New Roman"/>
            </a:endParaRPr>
          </a:p>
        </p:txBody>
      </p:sp>
    </p:spTree>
    <p:extLst>
      <p:ext uri="{BB962C8B-B14F-4D97-AF65-F5344CB8AC3E}">
        <p14:creationId xmlns:p14="http://schemas.microsoft.com/office/powerpoint/2010/main" val="308558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3276" y="538763"/>
            <a:ext cx="8042276" cy="5404838"/>
          </a:xfrm>
        </p:spPr>
        <p:txBody>
          <a:bodyPr anchor="ctr">
            <a:normAutofit/>
          </a:bodyPr>
          <a:lstStyle/>
          <a:p>
            <a:r>
              <a:rPr lang="en-US" dirty="0" err="1" smtClean="0">
                <a:solidFill>
                  <a:srgbClr val="000000"/>
                </a:solidFill>
                <a:latin typeface="Times New Roman"/>
                <a:cs typeface="Times New Roman"/>
              </a:rPr>
              <a:t>Kocaeli</a:t>
            </a:r>
            <a:r>
              <a:rPr lang="en-US" dirty="0" smtClean="0">
                <a:solidFill>
                  <a:srgbClr val="000000"/>
                </a:solidFill>
                <a:latin typeface="Times New Roman"/>
                <a:cs typeface="Times New Roman"/>
              </a:rPr>
              <a:t> 2. </a:t>
            </a:r>
            <a:r>
              <a:rPr lang="en-US" dirty="0" err="1" smtClean="0">
                <a:solidFill>
                  <a:srgbClr val="000000"/>
                </a:solidFill>
                <a:latin typeface="Times New Roman"/>
                <a:cs typeface="Times New Roman"/>
              </a:rPr>
              <a:t>Aile</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Mahkemesi</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Kadını</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ağır</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kusurlu</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bularak</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boşanmaya</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ve</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davacı</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lehine</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maddi</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tazminata</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hükmetmiştir</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Sulh</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Ceza</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Mahkemesi</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kararına</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değinerek</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erkeğin</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kusurunu</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darp</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daha</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hafif</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bulmuştur</a:t>
            </a:r>
            <a:r>
              <a:rPr lang="en-US" dirty="0" smtClean="0">
                <a:solidFill>
                  <a:srgbClr val="000000"/>
                </a:solidFill>
                <a:latin typeface="Times New Roman"/>
                <a:cs typeface="Times New Roman"/>
              </a:rPr>
              <a:t>.</a:t>
            </a:r>
          </a:p>
          <a:p>
            <a:r>
              <a:rPr lang="tr-TR" dirty="0" smtClean="0">
                <a:solidFill>
                  <a:srgbClr val="000000"/>
                </a:solidFill>
                <a:latin typeface="Times New Roman"/>
                <a:cs typeface="Times New Roman"/>
              </a:rPr>
              <a:t>Sulh Ceza Mahkemesi: şiddet olayı </a:t>
            </a:r>
            <a:r>
              <a:rPr lang="tr-TR" dirty="0">
                <a:solidFill>
                  <a:srgbClr val="000000"/>
                </a:solidFill>
                <a:latin typeface="Times New Roman"/>
                <a:cs typeface="Times New Roman"/>
              </a:rPr>
              <a:t>davalının başka erkeklerle samimi fotoğraf çektirmesi, başka erkeklerle görüşmek üzere özel telefon bulundurması sebebiyle duyulan hiddet ve şiddetli eleminin etkisi altında </a:t>
            </a:r>
            <a:r>
              <a:rPr lang="tr-TR" dirty="0" smtClean="0">
                <a:solidFill>
                  <a:srgbClr val="000000"/>
                </a:solidFill>
                <a:latin typeface="Times New Roman"/>
                <a:cs typeface="Times New Roman"/>
              </a:rPr>
              <a:t>gerçekleştirildiği için davacı (erkek) lehine haksız tahrik indirimi uygulamıştır.</a:t>
            </a:r>
            <a:endParaRPr lang="en-US" dirty="0">
              <a:solidFill>
                <a:srgbClr val="000000"/>
              </a:solidFill>
              <a:latin typeface="Times New Roman"/>
              <a:cs typeface="Times New Roman"/>
            </a:endParaRPr>
          </a:p>
        </p:txBody>
      </p:sp>
    </p:spTree>
    <p:extLst>
      <p:ext uri="{BB962C8B-B14F-4D97-AF65-F5344CB8AC3E}">
        <p14:creationId xmlns:p14="http://schemas.microsoft.com/office/powerpoint/2010/main" val="19125973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73276" y="397661"/>
            <a:ext cx="8042276" cy="5545943"/>
          </a:xfrm>
        </p:spPr>
        <p:txBody>
          <a:bodyPr anchor="ctr"/>
          <a:lstStyle/>
          <a:p>
            <a:r>
              <a:rPr lang="en-US" dirty="0" err="1" smtClean="0">
                <a:solidFill>
                  <a:srgbClr val="000000"/>
                </a:solidFill>
                <a:latin typeface="Times New Roman"/>
                <a:cs typeface="Times New Roman"/>
              </a:rPr>
              <a:t>Davalı</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temyiz</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etmiştir</a:t>
            </a:r>
            <a:r>
              <a:rPr lang="en-US" dirty="0" smtClean="0">
                <a:solidFill>
                  <a:srgbClr val="000000"/>
                </a:solidFill>
                <a:latin typeface="Times New Roman"/>
                <a:cs typeface="Times New Roman"/>
              </a:rPr>
              <a:t>.</a:t>
            </a:r>
          </a:p>
          <a:p>
            <a:r>
              <a:rPr lang="en-US" dirty="0" err="1" smtClean="0">
                <a:solidFill>
                  <a:srgbClr val="000000"/>
                </a:solidFill>
                <a:latin typeface="Times New Roman"/>
                <a:cs typeface="Times New Roman"/>
              </a:rPr>
              <a:t>Yargıtay</a:t>
            </a:r>
            <a:r>
              <a:rPr lang="en-US" dirty="0" smtClean="0">
                <a:solidFill>
                  <a:srgbClr val="000000"/>
                </a:solidFill>
                <a:latin typeface="Times New Roman"/>
                <a:cs typeface="Times New Roman"/>
              </a:rPr>
              <a:t> 2. </a:t>
            </a:r>
            <a:r>
              <a:rPr lang="en-US" dirty="0" err="1" smtClean="0">
                <a:solidFill>
                  <a:srgbClr val="000000"/>
                </a:solidFill>
                <a:latin typeface="Times New Roman"/>
                <a:cs typeface="Times New Roman"/>
              </a:rPr>
              <a:t>Hukuk</a:t>
            </a:r>
            <a:r>
              <a:rPr lang="en-US" dirty="0" smtClean="0">
                <a:solidFill>
                  <a:srgbClr val="000000"/>
                </a:solidFill>
                <a:latin typeface="Times New Roman"/>
                <a:cs typeface="Times New Roman"/>
              </a:rPr>
              <a:t> </a:t>
            </a:r>
            <a:r>
              <a:rPr lang="en-US" dirty="0" err="1" smtClean="0">
                <a:solidFill>
                  <a:srgbClr val="000000"/>
                </a:solidFill>
                <a:latin typeface="Times New Roman"/>
                <a:cs typeface="Times New Roman"/>
              </a:rPr>
              <a:t>dairesi</a:t>
            </a:r>
            <a:r>
              <a:rPr lang="en-US" dirty="0" smtClean="0">
                <a:solidFill>
                  <a:srgbClr val="000000"/>
                </a:solidFill>
                <a:latin typeface="Times New Roman"/>
                <a:cs typeface="Times New Roman"/>
              </a:rPr>
              <a:t>:</a:t>
            </a:r>
            <a:r>
              <a:rPr lang="tr-TR" dirty="0" smtClean="0">
                <a:solidFill>
                  <a:srgbClr val="000000"/>
                </a:solidFill>
                <a:latin typeface="Times New Roman"/>
                <a:cs typeface="Times New Roman"/>
              </a:rPr>
              <a:t> </a:t>
            </a:r>
            <a:r>
              <a:rPr lang="tr-TR" dirty="0">
                <a:solidFill>
                  <a:srgbClr val="000000"/>
                </a:solidFill>
                <a:latin typeface="Times New Roman"/>
                <a:cs typeface="Times New Roman"/>
              </a:rPr>
              <a:t>Y</a:t>
            </a:r>
            <a:r>
              <a:rPr lang="tr-TR" dirty="0" smtClean="0">
                <a:solidFill>
                  <a:srgbClr val="000000"/>
                </a:solidFill>
                <a:latin typeface="Times New Roman"/>
                <a:cs typeface="Times New Roman"/>
              </a:rPr>
              <a:t>apılan </a:t>
            </a:r>
            <a:r>
              <a:rPr lang="tr-TR" dirty="0">
                <a:solidFill>
                  <a:srgbClr val="000000"/>
                </a:solidFill>
                <a:latin typeface="Times New Roman"/>
                <a:cs typeface="Times New Roman"/>
              </a:rPr>
              <a:t>soruşturma ve toplanan delillerden davalı kadının güven sarsıcı davranışlarına karşılık davacı kocanın da bu durumu öğrenmesi üzerine şiddet uyguladığı sabittir. </a:t>
            </a:r>
            <a:r>
              <a:rPr lang="tr-TR" u="sng" dirty="0">
                <a:solidFill>
                  <a:srgbClr val="000000"/>
                </a:solidFill>
                <a:latin typeface="Times New Roman"/>
                <a:cs typeface="Times New Roman"/>
              </a:rPr>
              <a:t>Gerçekleşen bu durum karşısında boşanmaya sebep olan olaylarda taraflar eşit derecede kusurludur. </a:t>
            </a:r>
            <a:r>
              <a:rPr lang="tr-TR" dirty="0">
                <a:solidFill>
                  <a:srgbClr val="000000"/>
                </a:solidFill>
                <a:latin typeface="Times New Roman"/>
                <a:cs typeface="Times New Roman"/>
              </a:rPr>
              <a:t>Hal böyle iken davalının ağır kusurlu kabul edilip bu hatalı kusur belirlemesine göre davacı koca lehine manevi tazminata hükmedilmesi doğru görülmemiş, </a:t>
            </a:r>
            <a:r>
              <a:rPr lang="tr-TR" dirty="0" smtClean="0">
                <a:solidFill>
                  <a:srgbClr val="000000"/>
                </a:solidFill>
                <a:latin typeface="Times New Roman"/>
                <a:cs typeface="Times New Roman"/>
              </a:rPr>
              <a:t>BOZMAYI gerektirmiştir.</a:t>
            </a:r>
            <a:endParaRPr lang="en-US" dirty="0">
              <a:solidFill>
                <a:srgbClr val="000000"/>
              </a:solidFill>
              <a:latin typeface="Times New Roman"/>
              <a:cs typeface="Times New Roman"/>
            </a:endParaRPr>
          </a:p>
        </p:txBody>
      </p:sp>
    </p:spTree>
    <p:extLst>
      <p:ext uri="{BB962C8B-B14F-4D97-AF65-F5344CB8AC3E}">
        <p14:creationId xmlns:p14="http://schemas.microsoft.com/office/powerpoint/2010/main" val="14881138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154</Words>
  <Application>Microsoft Macintosh PowerPoint</Application>
  <PresentationFormat>Geniş Ekran</PresentationFormat>
  <Paragraphs>11</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Calibri</vt:lpstr>
      <vt:lpstr>Calibri Light</vt:lpstr>
      <vt:lpstr>Times New Roman</vt:lpstr>
      <vt:lpstr>Arial</vt:lpstr>
      <vt:lpstr>Office Teması</vt:lpstr>
      <vt:lpstr>       T.C. YARGITAY HUKUK GENEL KURULU E. 2014/2-813 K. 2016/157 T. 24.2.2016 </vt:lpstr>
      <vt:lpstr>PowerPoint Sunusu</vt:lpstr>
      <vt:lpstr>PowerPoint Sunusu</vt:lpstr>
      <vt:lpstr>PowerPoint Sunusu</vt:lpstr>
      <vt:lpstr>PowerPoint Sunusu</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T.C. YARGITAY HUKUK GENEL KURULU E. 2014/2-813 K. 2016/157 T. 24.2.2016 </dc:title>
  <dc:creator>Gülriz Uygur</dc:creator>
  <cp:lastModifiedBy>Gülriz Uygur</cp:lastModifiedBy>
  <cp:revision>1</cp:revision>
  <dcterms:created xsi:type="dcterms:W3CDTF">2017-11-26T18:57:19Z</dcterms:created>
  <dcterms:modified xsi:type="dcterms:W3CDTF">2017-11-26T18:58:39Z</dcterms:modified>
</cp:coreProperties>
</file>