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70" r:id="rId3"/>
    <p:sldId id="271" r:id="rId4"/>
    <p:sldId id="283" r:id="rId5"/>
    <p:sldId id="273" r:id="rId6"/>
    <p:sldId id="284" r:id="rId7"/>
    <p:sldId id="274" r:id="rId8"/>
    <p:sldId id="275" r:id="rId9"/>
    <p:sldId id="258" r:id="rId10"/>
    <p:sldId id="286" r:id="rId11"/>
    <p:sldId id="288" r:id="rId12"/>
    <p:sldId id="289" r:id="rId13"/>
    <p:sldId id="290" r:id="rId14"/>
    <p:sldId id="291" r:id="rId15"/>
    <p:sldId id="292" r:id="rId16"/>
    <p:sldId id="276" r:id="rId17"/>
    <p:sldId id="259" r:id="rId18"/>
    <p:sldId id="260" r:id="rId19"/>
    <p:sldId id="261" r:id="rId20"/>
    <p:sldId id="277" r:id="rId21"/>
    <p:sldId id="278" r:id="rId22"/>
    <p:sldId id="279" r:id="rId23"/>
    <p:sldId id="280" r:id="rId24"/>
    <p:sldId id="281" r:id="rId25"/>
    <p:sldId id="267" r:id="rId26"/>
    <p:sldId id="268"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31" d="100"/>
          <a:sy n="131" d="100"/>
        </p:scale>
        <p:origin x="3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156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173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513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7957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3120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7344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28050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1616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4930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5409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311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7727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7653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665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437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6/30/20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1237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6/30/20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139341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05098" y="1022466"/>
            <a:ext cx="9401694" cy="2262781"/>
          </a:xfrm>
        </p:spPr>
        <p:txBody>
          <a:bodyPr>
            <a:normAutofit/>
          </a:bodyPr>
          <a:lstStyle/>
          <a:p>
            <a:pPr algn="ctr"/>
            <a:r>
              <a:rPr lang="tr-TR" b="1" dirty="0">
                <a:effectLst>
                  <a:outerShdw blurRad="38100" dist="38100" dir="2700000" algn="tl">
                    <a:srgbClr val="000000">
                      <a:alpha val="43137"/>
                    </a:srgbClr>
                  </a:outerShdw>
                </a:effectLst>
              </a:rPr>
              <a:t>TAŞIMALI EĞİTİM</a:t>
            </a:r>
            <a:br>
              <a:rPr lang="tr-TR" b="1" dirty="0">
                <a:effectLst>
                  <a:outerShdw blurRad="38100" dist="38100" dir="2700000" algn="tl">
                    <a:srgbClr val="000000">
                      <a:alpha val="43137"/>
                    </a:srgbClr>
                  </a:outerShdw>
                </a:effectLst>
              </a:rPr>
            </a:br>
            <a:br>
              <a:rPr lang="tr-TR" b="1" dirty="0">
                <a:effectLst>
                  <a:outerShdw blurRad="38100" dist="38100" dir="2700000" algn="tl">
                    <a:srgbClr val="000000">
                      <a:alpha val="43137"/>
                    </a:srgbClr>
                  </a:outerShdw>
                </a:effectLst>
              </a:rPr>
            </a:br>
            <a:r>
              <a:rPr lang="tr-TR" sz="2800" b="1" dirty="0">
                <a:effectLst>
                  <a:outerShdw blurRad="38100" dist="38100" dir="2700000" algn="tl">
                    <a:srgbClr val="000000">
                      <a:alpha val="43137"/>
                    </a:srgbClr>
                  </a:outerShdw>
                </a:effectLst>
              </a:rPr>
              <a:t>(</a:t>
            </a:r>
            <a:r>
              <a:rPr lang="tr-TR" sz="2400" b="1" dirty="0" err="1">
                <a:effectLst>
                  <a:outerShdw blurRad="38100" dist="38100" dir="2700000" algn="tl">
                    <a:srgbClr val="000000">
                      <a:alpha val="43137"/>
                    </a:srgbClr>
                  </a:outerShdw>
                </a:effectLst>
              </a:rPr>
              <a:t>Öğr</a:t>
            </a:r>
            <a:r>
              <a:rPr lang="tr-TR" sz="2400" b="1" dirty="0">
                <a:effectLst>
                  <a:outerShdw blurRad="38100" dist="38100" dir="2700000" algn="tl">
                    <a:srgbClr val="000000">
                      <a:alpha val="43137"/>
                    </a:srgbClr>
                  </a:outerShdw>
                </a:effectLst>
              </a:rPr>
              <a:t>. Gör. Dr. Ece Özdoğan </a:t>
            </a:r>
            <a:r>
              <a:rPr lang="tr-TR" sz="2400" b="1" dirty="0" err="1">
                <a:effectLst>
                  <a:outerShdw blurRad="38100" dist="38100" dir="2700000" algn="tl">
                    <a:srgbClr val="000000">
                      <a:alpha val="43137"/>
                    </a:srgbClr>
                  </a:outerShdw>
                </a:effectLst>
              </a:rPr>
              <a:t>Özbal</a:t>
            </a:r>
            <a:r>
              <a:rPr lang="tr-TR" sz="2800" b="1" dirty="0">
                <a:effectLst>
                  <a:outerShdw blurRad="38100" dist="38100" dir="2700000" algn="tl">
                    <a:srgbClr val="000000">
                      <a:alpha val="43137"/>
                    </a:srgbClr>
                  </a:outerShdw>
                </a:effectLst>
              </a:rPr>
              <a:t>)</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3527" y="3693963"/>
            <a:ext cx="5444837" cy="30636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918574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22957" y="1427018"/>
            <a:ext cx="8915400" cy="3777622"/>
          </a:xfrm>
        </p:spPr>
        <p:txBody>
          <a:bodyPr/>
          <a:lstStyle/>
          <a:p>
            <a:pPr marL="0" indent="0">
              <a:buNone/>
            </a:pPr>
            <a:r>
              <a:rPr lang="tr-TR" b="1" dirty="0"/>
              <a:t>Taşımalı eğitim modelinin uygulamasının sebeplerinden bazıları aşağıdaki gibi sıralanabilir (</a:t>
            </a:r>
            <a:r>
              <a:rPr lang="tr-TR" b="1" dirty="0" err="1"/>
              <a:t>Yurdabakan</a:t>
            </a:r>
            <a:r>
              <a:rPr lang="tr-TR" b="1" dirty="0"/>
              <a:t> ve Tektaş, 2013): </a:t>
            </a:r>
          </a:p>
          <a:p>
            <a:r>
              <a:rPr lang="tr-TR" b="1" dirty="0"/>
              <a:t> Okul sayısındaki yetersizlik, </a:t>
            </a:r>
          </a:p>
          <a:p>
            <a:r>
              <a:rPr lang="tr-TR" b="1" dirty="0"/>
              <a:t>Öğretmen sayısındaki yetersizlik, </a:t>
            </a:r>
          </a:p>
          <a:p>
            <a:r>
              <a:rPr lang="tr-TR" b="1" dirty="0"/>
              <a:t>Öğrenci sayısındaki yetersizlik, </a:t>
            </a:r>
          </a:p>
          <a:p>
            <a:r>
              <a:rPr lang="tr-TR" b="1" dirty="0"/>
              <a:t>Birleştirilmiş sınıf uygulaması olan okulların sayısının azaltılması gibi nedenlerle yapılmaktadır. </a:t>
            </a:r>
          </a:p>
          <a:p>
            <a:endParaRPr lang="tr-TR" b="1" dirty="0"/>
          </a:p>
        </p:txBody>
      </p:sp>
    </p:spTree>
    <p:extLst>
      <p:ext uri="{BB962C8B-B14F-4D97-AF65-F5344CB8AC3E}">
        <p14:creationId xmlns:p14="http://schemas.microsoft.com/office/powerpoint/2010/main" val="3274228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19100" y="973244"/>
            <a:ext cx="8911687" cy="1280890"/>
          </a:xfrm>
        </p:spPr>
        <p:txBody>
          <a:bodyPr>
            <a:normAutofit/>
          </a:bodyPr>
          <a:lstStyle/>
          <a:p>
            <a:r>
              <a:rPr lang="tr-TR" sz="2000" b="1" dirty="0"/>
              <a:t>(Cankurtaran 2005: 2-3)’te yaptığı çalışmada taşımalı eğitimin sebeplerini şöyle sıralamıştır: </a:t>
            </a:r>
          </a:p>
        </p:txBody>
      </p:sp>
      <p:sp>
        <p:nvSpPr>
          <p:cNvPr id="3" name="İçerik Yer Tutucusu 2"/>
          <p:cNvSpPr>
            <a:spLocks noGrp="1"/>
          </p:cNvSpPr>
          <p:nvPr>
            <p:ph idx="1"/>
          </p:nvPr>
        </p:nvSpPr>
        <p:spPr>
          <a:xfrm>
            <a:off x="2025686" y="2388781"/>
            <a:ext cx="8915400" cy="3777622"/>
          </a:xfrm>
        </p:spPr>
        <p:txBody>
          <a:bodyPr>
            <a:normAutofit/>
          </a:bodyPr>
          <a:lstStyle/>
          <a:p>
            <a:pPr algn="just">
              <a:lnSpc>
                <a:spcPct val="200000"/>
              </a:lnSpc>
            </a:pPr>
            <a:r>
              <a:rPr lang="tr-TR" b="1" dirty="0"/>
              <a:t>1. 1990 Genel Nüfus Sayımına göre 37120 yerleşim biriminden nüfusu 250’den az 10886 köy bulunmaktadır. Oba, yayla, mezra, mahalle gibi yerlerde de insanlar yaşamaktadır. Bu yerleşim birimlerinin nüfusu ilkokul kurmak için yeterli değildir. </a:t>
            </a:r>
          </a:p>
        </p:txBody>
      </p:sp>
    </p:spTree>
    <p:extLst>
      <p:ext uri="{BB962C8B-B14F-4D97-AF65-F5344CB8AC3E}">
        <p14:creationId xmlns:p14="http://schemas.microsoft.com/office/powerpoint/2010/main" val="373715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78848" y="1905000"/>
            <a:ext cx="9436211" cy="3777622"/>
          </a:xfrm>
        </p:spPr>
        <p:txBody>
          <a:bodyPr/>
          <a:lstStyle/>
          <a:p>
            <a:pPr algn="just">
              <a:lnSpc>
                <a:spcPct val="200000"/>
              </a:lnSpc>
            </a:pPr>
            <a:r>
              <a:rPr lang="tr-TR" b="1" dirty="0"/>
              <a:t>2. 1970’li yıllara kadar kırsal kesimdeki nüfus şehir nüfusundan fazla iken, 1990 yılı sayım sonuçlarına göre şehirdeki nüfus %59’a yükselirken, köyde yaşayanların toplam nüfus içindeki oranı %41’e düşmüştür. Bunun sonucu olarak büyük merkezlerde yoğunlaşmak üzere eğitim istek ve gereksinimi büyük oranda artmış ve artmaya devam etmektedir. </a:t>
            </a:r>
          </a:p>
          <a:p>
            <a:pPr algn="just">
              <a:lnSpc>
                <a:spcPct val="200000"/>
              </a:lnSpc>
            </a:pPr>
            <a:endParaRPr lang="tr-TR" b="1" dirty="0"/>
          </a:p>
        </p:txBody>
      </p:sp>
    </p:spTree>
    <p:extLst>
      <p:ext uri="{BB962C8B-B14F-4D97-AF65-F5344CB8AC3E}">
        <p14:creationId xmlns:p14="http://schemas.microsoft.com/office/powerpoint/2010/main" val="428909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17072" y="1655134"/>
            <a:ext cx="8915400" cy="3777622"/>
          </a:xfrm>
        </p:spPr>
        <p:txBody>
          <a:bodyPr/>
          <a:lstStyle/>
          <a:p>
            <a:pPr algn="just">
              <a:lnSpc>
                <a:spcPct val="200000"/>
              </a:lnSpc>
            </a:pPr>
            <a:r>
              <a:rPr lang="tr-TR" b="1" dirty="0"/>
              <a:t>3. Kapasitenin altında çalışan okullar ile tek öğretmenli okullarda eğitimin niteliği istenen düzeye çıkarılamadığı gibi öğretmenlerden de verimli olarak yararlanılmamaktadır. </a:t>
            </a:r>
          </a:p>
        </p:txBody>
      </p:sp>
    </p:spTree>
    <p:extLst>
      <p:ext uri="{BB962C8B-B14F-4D97-AF65-F5344CB8AC3E}">
        <p14:creationId xmlns:p14="http://schemas.microsoft.com/office/powerpoint/2010/main" val="2873247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95807" y="1261730"/>
            <a:ext cx="8915400" cy="3777622"/>
          </a:xfrm>
        </p:spPr>
        <p:txBody>
          <a:bodyPr/>
          <a:lstStyle/>
          <a:p>
            <a:pPr algn="just">
              <a:lnSpc>
                <a:spcPct val="200000"/>
              </a:lnSpc>
            </a:pPr>
            <a:r>
              <a:rPr lang="tr-TR" b="1" dirty="0"/>
              <a:t>4. Tüm dünyada, çocukları ailelerinden ve olağan yaşamlarından uzaklaştırdığı, pahalı bir sistem olduğu ve yönetiminin gündüzlü okullara göre daha zor olduğu için yatılı okul uygulamasına, eğitimin yaygınlaştırılmasında son çözüm olarak başvurulduğu gözlenmektedir. Diğer yandan taşımalı eğitimin daha ucuza mal olduğu görülmektedir. </a:t>
            </a:r>
          </a:p>
        </p:txBody>
      </p:sp>
    </p:spTree>
    <p:extLst>
      <p:ext uri="{BB962C8B-B14F-4D97-AF65-F5344CB8AC3E}">
        <p14:creationId xmlns:p14="http://schemas.microsoft.com/office/powerpoint/2010/main" val="390324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02133" y="1431851"/>
            <a:ext cx="8915400" cy="3777622"/>
          </a:xfrm>
        </p:spPr>
        <p:txBody>
          <a:bodyPr/>
          <a:lstStyle/>
          <a:p>
            <a:pPr>
              <a:lnSpc>
                <a:spcPct val="200000"/>
              </a:lnSpc>
            </a:pPr>
            <a:r>
              <a:rPr lang="tr-TR" b="1" dirty="0"/>
              <a:t>5. Eğitim hizmetinden faydalanmak isteyen ancak bu olanağı olmayan vatandaşlar, taşımalı ilköğretimle öğretim kurumlarına taşınarak eğitim imkanına kavuşabilir (Cankurtaran, 2005). </a:t>
            </a:r>
          </a:p>
        </p:txBody>
      </p:sp>
    </p:spTree>
    <p:extLst>
      <p:ext uri="{BB962C8B-B14F-4D97-AF65-F5344CB8AC3E}">
        <p14:creationId xmlns:p14="http://schemas.microsoft.com/office/powerpoint/2010/main" val="250150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MİLLÎ EĞİTİM BAKANLIĞI TAŞIMA YOLUYLA EĞİTİME ERİŞİM YÖNETMELİĞİ </a:t>
            </a:r>
          </a:p>
        </p:txBody>
      </p:sp>
    </p:spTree>
    <p:extLst>
      <p:ext uri="{BB962C8B-B14F-4D97-AF65-F5344CB8AC3E}">
        <p14:creationId xmlns:p14="http://schemas.microsoft.com/office/powerpoint/2010/main" val="482744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65263" y="1427018"/>
            <a:ext cx="8915400" cy="3777622"/>
          </a:xfrm>
        </p:spPr>
        <p:txBody>
          <a:bodyPr/>
          <a:lstStyle/>
          <a:p>
            <a:pPr algn="just">
              <a:lnSpc>
                <a:spcPct val="150000"/>
              </a:lnSpc>
            </a:pPr>
            <a:r>
              <a:rPr lang="tr-TR" dirty="0"/>
              <a:t>Eğitim öğretim verilmesini sağlamak amacıyla MEB İlköğretim Genel Müdürlüğünce 1989-1990 öğretim yılının ikinci yarısından itibaren Kocaeli ilinde 2, Kırıkkale ilinde 3 merkezde olmak üzere, deneme mahiyetinde pilot uygulama olarak "Taşımalı İlköğretim Uygulaması" başlatıldı. </a:t>
            </a:r>
          </a:p>
        </p:txBody>
      </p:sp>
    </p:spTree>
    <p:extLst>
      <p:ext uri="{BB962C8B-B14F-4D97-AF65-F5344CB8AC3E}">
        <p14:creationId xmlns:p14="http://schemas.microsoft.com/office/powerpoint/2010/main" val="4224188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0325" y="1975658"/>
            <a:ext cx="8915400" cy="3777622"/>
          </a:xfrm>
        </p:spPr>
        <p:txBody>
          <a:bodyPr/>
          <a:lstStyle/>
          <a:p>
            <a:pPr algn="just">
              <a:lnSpc>
                <a:spcPct val="150000"/>
              </a:lnSpc>
            </a:pPr>
            <a:r>
              <a:rPr lang="tr-TR" dirty="0"/>
              <a:t>Taşımalı İlköğretim Uygulaması ile 1990-1991 öğretim yılında dokuz ilin 35 ilçesine bağlı 258 okul ve yerleşim biriminden 3289 öğrenci 78 merkez okula, 1991-1992 öğretim yılında 29 ilin 160 ilçesine bağlı 1094 okul ve yerleşim biriminden 18256 öğrenci 408 merkez okula taşındı. Bu uygulama ülke geneline yaygınlaştırılarak devam etti (Arı, 2003).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4091" y="4457301"/>
            <a:ext cx="4267909" cy="2400699"/>
          </a:xfrm>
          <a:prstGeom prst="rect">
            <a:avLst/>
          </a:prstGeom>
        </p:spPr>
      </p:pic>
    </p:spTree>
    <p:extLst>
      <p:ext uri="{BB962C8B-B14F-4D97-AF65-F5344CB8AC3E}">
        <p14:creationId xmlns:p14="http://schemas.microsoft.com/office/powerpoint/2010/main" val="2249661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3063159" y="308771"/>
            <a:ext cx="7229157" cy="6464169"/>
          </a:xfrm>
          <a:prstGeom prst="rect">
            <a:avLst/>
          </a:prstGeom>
        </p:spPr>
      </p:pic>
    </p:spTree>
    <p:extLst>
      <p:ext uri="{BB962C8B-B14F-4D97-AF65-F5344CB8AC3E}">
        <p14:creationId xmlns:p14="http://schemas.microsoft.com/office/powerpoint/2010/main" val="1827574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pPr eaLnBrk="1" hangingPunct="1"/>
            <a:r>
              <a:rPr lang="tr-TR" altLang="tr-TR" sz="4000" b="1" dirty="0">
                <a:solidFill>
                  <a:schemeClr val="tx2">
                    <a:lumMod val="75000"/>
                  </a:schemeClr>
                </a:solidFill>
                <a:latin typeface="Times New Roman" panose="02020603050405020304" pitchFamily="18" charset="0"/>
                <a:cs typeface="Times New Roman" panose="02020603050405020304" pitchFamily="18" charset="0"/>
              </a:rPr>
              <a:t>Milli Eğitim Sisteminin Genel Yapısı</a:t>
            </a:r>
          </a:p>
        </p:txBody>
      </p:sp>
      <p:sp>
        <p:nvSpPr>
          <p:cNvPr id="4099" name="2 İçerik Yer Tutucusu"/>
          <p:cNvSpPr>
            <a:spLocks noGrp="1"/>
          </p:cNvSpPr>
          <p:nvPr>
            <p:ph idx="1"/>
          </p:nvPr>
        </p:nvSpPr>
        <p:spPr>
          <a:xfrm>
            <a:off x="2190201" y="1983971"/>
            <a:ext cx="8915400" cy="3777622"/>
          </a:xfrm>
        </p:spPr>
        <p:txBody>
          <a:bodyPr/>
          <a:lstStyle/>
          <a:p>
            <a:pPr eaLnBrk="1" hangingPunct="1">
              <a:buFont typeface="Arial" panose="020B0604020202020204" pitchFamily="34" charset="0"/>
              <a:buNone/>
            </a:pPr>
            <a:endParaRPr lang="tr-TR" altLang="tr-TR" dirty="0">
              <a:latin typeface="Times New Roman" panose="02020603050405020304" pitchFamily="18" charset="0"/>
              <a:cs typeface="Times New Roman" panose="02020603050405020304" pitchFamily="18" charset="0"/>
            </a:endParaRPr>
          </a:p>
          <a:p>
            <a:pPr algn="just" eaLnBrk="1" hangingPunct="1">
              <a:lnSpc>
                <a:spcPct val="150000"/>
              </a:lnSpc>
              <a:buFont typeface="Arial" panose="020B0604020202020204" pitchFamily="34" charset="0"/>
              <a:buNone/>
            </a:pPr>
            <a:r>
              <a:rPr lang="tr-TR" altLang="tr-TR" dirty="0">
                <a:latin typeface="Times New Roman" panose="02020603050405020304" pitchFamily="18" charset="0"/>
                <a:cs typeface="Times New Roman" panose="02020603050405020304" pitchFamily="18" charset="0"/>
              </a:rPr>
              <a:t>	</a:t>
            </a:r>
            <a:r>
              <a:rPr lang="tr-TR" altLang="tr-TR" sz="2400" b="1" dirty="0"/>
              <a:t>Milli eğitim sistemimizin genel yapısı 1739 sayılı Milli Eğitim Temel Kanunu ile şekillendirilmiştir. </a:t>
            </a:r>
          </a:p>
          <a:p>
            <a:pPr algn="just" eaLnBrk="1" hangingPunct="1">
              <a:lnSpc>
                <a:spcPct val="150000"/>
              </a:lnSpc>
              <a:buFont typeface="Arial" panose="020B0604020202020204" pitchFamily="34" charset="0"/>
              <a:buNone/>
            </a:pPr>
            <a:endParaRPr lang="tr-TR" altLang="tr-TR" sz="2000" b="1" dirty="0"/>
          </a:p>
          <a:p>
            <a:pPr algn="just" eaLnBrk="1" hangingPunct="1">
              <a:lnSpc>
                <a:spcPct val="150000"/>
              </a:lnSpc>
              <a:buFont typeface="Arial" panose="020B0604020202020204" pitchFamily="34" charset="0"/>
              <a:buNone/>
            </a:pPr>
            <a:r>
              <a:rPr lang="tr-TR" altLang="tr-TR" sz="2000" b="1" dirty="0"/>
              <a:t>      </a:t>
            </a:r>
            <a:endParaRPr lang="tr-TR" alt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842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18110" y="1164437"/>
            <a:ext cx="8911687" cy="1280890"/>
          </a:xfrm>
        </p:spPr>
        <p:txBody>
          <a:bodyPr>
            <a:normAutofit/>
          </a:bodyPr>
          <a:lstStyle/>
          <a:p>
            <a:r>
              <a:rPr lang="tr-TR" sz="2400" b="1" dirty="0"/>
              <a:t>Öğrencilerin Taşımalı Eğitime İlişkin Benzetmeleri</a:t>
            </a:r>
          </a:p>
        </p:txBody>
      </p:sp>
      <p:sp>
        <p:nvSpPr>
          <p:cNvPr id="3" name="İçerik Yer Tutucusu 2"/>
          <p:cNvSpPr>
            <a:spLocks noGrp="1"/>
          </p:cNvSpPr>
          <p:nvPr>
            <p:ph idx="1"/>
          </p:nvPr>
        </p:nvSpPr>
        <p:spPr/>
        <p:txBody>
          <a:bodyPr/>
          <a:lstStyle/>
          <a:p>
            <a:r>
              <a:rPr lang="tr-TR" dirty="0"/>
              <a:t>Yapılan bir araştırmada (İyibaş, 2017), öğretmenlere ve öğrencilere taşımalı eğitim neye benzer? sorusu sorulmuştur. Öğretmenlerin yanıtlarından bazıları şu şekildedir: </a:t>
            </a:r>
            <a:endParaRPr lang="tr-TR" dirty="0">
              <a:latin typeface="Times New Roman" panose="02020603050405020304" pitchFamily="18" charset="0"/>
              <a:cs typeface="Times New Roman" panose="02020603050405020304" pitchFamily="18" charset="0"/>
            </a:endParaRPr>
          </a:p>
          <a:p>
            <a:r>
              <a:rPr lang="tr-TR" dirty="0"/>
              <a:t>1 </a:t>
            </a:r>
            <a:r>
              <a:rPr lang="tr-TR" dirty="0" err="1"/>
              <a:t>nolu</a:t>
            </a:r>
            <a:r>
              <a:rPr lang="tr-TR" dirty="0"/>
              <a:t> öğretmen: “Taşımalı eğitim devrime benzer. Çünkü öğrencinin hayatını değiştirir.” </a:t>
            </a:r>
          </a:p>
          <a:p>
            <a:r>
              <a:rPr lang="tr-TR" dirty="0"/>
              <a:t>2 </a:t>
            </a:r>
            <a:r>
              <a:rPr lang="tr-TR" dirty="0" err="1"/>
              <a:t>nolu</a:t>
            </a:r>
            <a:r>
              <a:rPr lang="tr-TR" dirty="0"/>
              <a:t> öğretmen: “Taşımalı eğitim trene benzer. Çünkü öğrenciyi hayallerine ulaştırır.” </a:t>
            </a:r>
          </a:p>
          <a:p>
            <a:r>
              <a:rPr lang="tr-TR" dirty="0"/>
              <a:t>4 </a:t>
            </a:r>
            <a:r>
              <a:rPr lang="tr-TR" dirty="0" err="1"/>
              <a:t>nolu</a:t>
            </a:r>
            <a:r>
              <a:rPr lang="tr-TR" dirty="0"/>
              <a:t> öğretmen: “Taşımalı eğitim kan dolaşımında oksijen taşımada görevli olan alyuvarlara benzer. Çünkü öğrenciyi eğitim merkezi olan okula taşır.” </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01311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Öğrenci görüşü:</a:t>
            </a:r>
          </a:p>
          <a:p>
            <a:endParaRPr lang="tr-TR" dirty="0"/>
          </a:p>
          <a:p>
            <a:pPr algn="just"/>
            <a:r>
              <a:rPr lang="tr-TR" dirty="0"/>
              <a:t>1 </a:t>
            </a:r>
            <a:r>
              <a:rPr lang="tr-TR" dirty="0" err="1"/>
              <a:t>nolu</a:t>
            </a:r>
            <a:r>
              <a:rPr lang="tr-TR" dirty="0"/>
              <a:t> öğrenci: “Taşımalı eğitim sayesinde yurtta kalmadan, okula sabah gidip akşam evime dönüyorum, öğle yemeğimi de ücretsiz yiyebiliyorum. Taşımalı Eğitim, benim için bir yandan iyi bir yandan da kötüdür. Kötüdür, çünkü bazen servisi kaçırıyorum. Servisi kaçırdığım gün okula gidemiyorum ve de yok yazılıyorum. Devamsızlığım artınca da sınıfta kalabilme durumum oluyor. Taşımalı eğitim iyidir, çünkü yurtta kalmama gerek kalmadan sabah okula gidip akşam eve dönüyorum. Ücretsiz yemek veriliyor. Fakir öğrenciler için çok iyidir, ücret ödemeye gerek kalmadan eğitim görebiliyorlar.” </a:t>
            </a:r>
          </a:p>
        </p:txBody>
      </p:sp>
    </p:spTree>
    <p:extLst>
      <p:ext uri="{BB962C8B-B14F-4D97-AF65-F5344CB8AC3E}">
        <p14:creationId xmlns:p14="http://schemas.microsoft.com/office/powerpoint/2010/main" val="1999066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2 </a:t>
            </a:r>
            <a:r>
              <a:rPr lang="tr-TR" dirty="0" err="1"/>
              <a:t>nolu</a:t>
            </a:r>
            <a:r>
              <a:rPr lang="tr-TR" dirty="0"/>
              <a:t> öğrenci: “Taşımalı eğitim olmasaydı düzgün bir eğitim alamazdım, iyi yerlere gelemezdim. Köyde olduğumuz için yeni yerler göremiyoruz, ama taşımalı eğitim olduğu için yeni yerler görebiliyoruz. Taşımalı eğitim kolaylıktır, çünkü pansiyonda kalmadan, ücret ödemeden okula gidip gelebiliyorum, öğle yemeği yiyebiliyorum.” </a:t>
            </a:r>
          </a:p>
        </p:txBody>
      </p:sp>
    </p:spTree>
    <p:extLst>
      <p:ext uri="{BB962C8B-B14F-4D97-AF65-F5344CB8AC3E}">
        <p14:creationId xmlns:p14="http://schemas.microsoft.com/office/powerpoint/2010/main" val="10446273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32012" y="1402080"/>
            <a:ext cx="8915400" cy="3777622"/>
          </a:xfrm>
        </p:spPr>
        <p:txBody>
          <a:bodyPr/>
          <a:lstStyle/>
          <a:p>
            <a:pPr>
              <a:lnSpc>
                <a:spcPct val="150000"/>
              </a:lnSpc>
            </a:pPr>
            <a:r>
              <a:rPr lang="tr-TR" dirty="0"/>
              <a:t>4 </a:t>
            </a:r>
            <a:r>
              <a:rPr lang="tr-TR" dirty="0" err="1"/>
              <a:t>nolu</a:t>
            </a:r>
            <a:r>
              <a:rPr lang="tr-TR" dirty="0"/>
              <a:t> öğrenci: “Köy ortamlarında okuma zorluğu var. Taşımalı eğitimle bizim için okuma kolaylaşmıştır. Hem avantajları var hem de sorunları var. Sorunları sabah geç kaldığımızda servisi kaçırıyoruz. Avantajı da okul okuma imkânımızın olmasıdır.” </a:t>
            </a:r>
          </a:p>
        </p:txBody>
      </p:sp>
    </p:spTree>
    <p:extLst>
      <p:ext uri="{BB962C8B-B14F-4D97-AF65-F5344CB8AC3E}">
        <p14:creationId xmlns:p14="http://schemas.microsoft.com/office/powerpoint/2010/main" val="2063897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23452" y="1348047"/>
            <a:ext cx="8915400" cy="3777622"/>
          </a:xfrm>
        </p:spPr>
        <p:txBody>
          <a:bodyPr/>
          <a:lstStyle/>
          <a:p>
            <a:pPr algn="just">
              <a:lnSpc>
                <a:spcPct val="150000"/>
              </a:lnSpc>
            </a:pPr>
            <a:r>
              <a:rPr lang="tr-TR" dirty="0"/>
              <a:t>5 </a:t>
            </a:r>
            <a:r>
              <a:rPr lang="tr-TR" dirty="0" err="1"/>
              <a:t>nolu</a:t>
            </a:r>
            <a:r>
              <a:rPr lang="tr-TR" dirty="0"/>
              <a:t> öğrenci: “Taşımalı eğitim, eğitime kolayca erişmektir, kızlar için eğitim-öğretim aracıdır ve fakir aileler için ücretsiz olması çok iyidir. Taşımalı eğitimin hem iyi hem de kötü yönleri var. İyi yönü okula ücret ödemeden rahat gelebiliyorum. Kötü yönleri ise servise geç kaldığımızda bizi telefonla aramaması, bizi beklemeden gitmesi, bunun üzerine babamın beni okula getirmek zorunda kalması, servisin bizi okula getirdiği saatin ders başlamasından 1,5-2 saat önce olması ki okula geldiğimizde okulun kapısı daha açılmamış oluyor.” </a:t>
            </a:r>
          </a:p>
        </p:txBody>
      </p:sp>
    </p:spTree>
    <p:extLst>
      <p:ext uri="{BB962C8B-B14F-4D97-AF65-F5344CB8AC3E}">
        <p14:creationId xmlns:p14="http://schemas.microsoft.com/office/powerpoint/2010/main" val="668750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02133" y="1729562"/>
            <a:ext cx="8915400" cy="3777622"/>
          </a:xfrm>
        </p:spPr>
        <p:txBody>
          <a:bodyPr>
            <a:normAutofit/>
          </a:bodyPr>
          <a:lstStyle/>
          <a:p>
            <a:r>
              <a:rPr lang="tr-TR" sz="3200" b="1" dirty="0">
                <a:latin typeface="Times New Roman" panose="02020603050405020304" pitchFamily="18" charset="0"/>
                <a:cs typeface="Times New Roman" panose="02020603050405020304" pitchFamily="18" charset="0"/>
              </a:rPr>
              <a:t>Taşımalı Eğitim Uygulamasının Yararları</a:t>
            </a:r>
          </a:p>
          <a:p>
            <a:r>
              <a:rPr lang="tr-TR" sz="3200" b="1" dirty="0">
                <a:latin typeface="Times New Roman" panose="02020603050405020304" pitchFamily="18" charset="0"/>
                <a:cs typeface="Times New Roman" panose="02020603050405020304" pitchFamily="18" charset="0"/>
              </a:rPr>
              <a:t>Taşımalı Eğitim Uygulamasının Zararları </a:t>
            </a:r>
          </a:p>
          <a:p>
            <a:pPr marL="0" indent="0">
              <a:buNone/>
            </a:pPr>
            <a:endParaRPr lang="tr-TR" sz="3200" b="1" dirty="0">
              <a:latin typeface="Times New Roman" panose="02020603050405020304" pitchFamily="18" charset="0"/>
              <a:cs typeface="Times New Roman" panose="02020603050405020304" pitchFamily="18" charset="0"/>
            </a:endParaRPr>
          </a:p>
          <a:p>
            <a:pPr marL="0" indent="0">
              <a:buNone/>
            </a:pPr>
            <a:endParaRPr lang="tr-TR" sz="3200" b="1" dirty="0">
              <a:latin typeface="Times New Roman" panose="02020603050405020304" pitchFamily="18" charset="0"/>
              <a:cs typeface="Times New Roman" panose="02020603050405020304" pitchFamily="18" charset="0"/>
            </a:endParaRPr>
          </a:p>
          <a:p>
            <a:pPr marL="0" indent="0">
              <a:buNone/>
            </a:pPr>
            <a:endParaRPr lang="tr-TR" sz="3200" b="1" dirty="0">
              <a:latin typeface="Times New Roman" panose="02020603050405020304" pitchFamily="18" charset="0"/>
              <a:cs typeface="Times New Roman" panose="02020603050405020304" pitchFamily="18" charset="0"/>
            </a:endParaRPr>
          </a:p>
          <a:p>
            <a:pPr marL="0" indent="0" algn="r">
              <a:buNone/>
            </a:pPr>
            <a:r>
              <a:rPr lang="tr-TR" sz="3200" b="1" i="1" dirty="0">
                <a:latin typeface="Times New Roman" panose="02020603050405020304" pitchFamily="18" charset="0"/>
                <a:cs typeface="Times New Roman" panose="02020603050405020304" pitchFamily="18" charset="0"/>
              </a:rPr>
              <a:t>(Münazara)</a:t>
            </a:r>
          </a:p>
        </p:txBody>
      </p:sp>
    </p:spTree>
    <p:extLst>
      <p:ext uri="{BB962C8B-B14F-4D97-AF65-F5344CB8AC3E}">
        <p14:creationId xmlns:p14="http://schemas.microsoft.com/office/powerpoint/2010/main" val="2394688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92925" y="2773680"/>
            <a:ext cx="8915400" cy="3777622"/>
          </a:xfrm>
        </p:spPr>
        <p:txBody>
          <a:bodyPr/>
          <a:lstStyle/>
          <a:p>
            <a:r>
              <a:rPr lang="tr-TR" dirty="0"/>
              <a:t>ÖDEV: Taşımalı eğitim uygulamalarına alternatif çözüm ve öneriler </a:t>
            </a:r>
          </a:p>
        </p:txBody>
      </p:sp>
    </p:spTree>
    <p:extLst>
      <p:ext uri="{BB962C8B-B14F-4D97-AF65-F5344CB8AC3E}">
        <p14:creationId xmlns:p14="http://schemas.microsoft.com/office/powerpoint/2010/main" val="2949985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85849" y="582547"/>
            <a:ext cx="8911687" cy="1280890"/>
          </a:xfrm>
        </p:spPr>
        <p:txBody>
          <a:bodyPr/>
          <a:lstStyle/>
          <a:p>
            <a:r>
              <a:rPr lang="tr-TR" b="1" dirty="0"/>
              <a:t>Kaynakça</a:t>
            </a:r>
          </a:p>
        </p:txBody>
      </p:sp>
      <p:sp>
        <p:nvSpPr>
          <p:cNvPr id="3" name="İçerik Yer Tutucusu 2"/>
          <p:cNvSpPr>
            <a:spLocks noGrp="1"/>
          </p:cNvSpPr>
          <p:nvPr>
            <p:ph idx="1"/>
          </p:nvPr>
        </p:nvSpPr>
        <p:spPr>
          <a:xfrm>
            <a:off x="1995055" y="1368830"/>
            <a:ext cx="9817332" cy="3777622"/>
          </a:xfrm>
        </p:spPr>
        <p:txBody>
          <a:bodyPr>
            <a:noAutofit/>
          </a:bodyPr>
          <a:lstStyle/>
          <a:p>
            <a:pPr>
              <a:lnSpc>
                <a:spcPct val="150000"/>
              </a:lnSpc>
            </a:pPr>
            <a:r>
              <a:rPr lang="tr-TR" sz="1400" dirty="0"/>
              <a:t>Arı, A. (2003). Taşımalı İlköğretim Uygulaması (Uşak Örneği), G.Ü. Gazi Eğitim Fakültesi Dergisi, 23 (1), 101-115 </a:t>
            </a:r>
          </a:p>
          <a:p>
            <a:pPr>
              <a:lnSpc>
                <a:spcPct val="150000"/>
              </a:lnSpc>
            </a:pPr>
            <a:r>
              <a:rPr lang="tr-TR" sz="1400" dirty="0"/>
              <a:t>Cankurtaran, N. Ş. (2005). Taşımalı İlköğretim Eğitimde Reform. Tezsiz Yüksek Lisans Tezi, Ankara Üniversitesi, Eğitim Bilimleri Enstitüsü, Ankara.</a:t>
            </a:r>
          </a:p>
          <a:p>
            <a:pPr algn="just">
              <a:lnSpc>
                <a:spcPct val="150000"/>
              </a:lnSpc>
            </a:pPr>
            <a:r>
              <a:rPr lang="tr-TR" sz="1400" dirty="0"/>
              <a:t>İyibaş, M. A. (2017) Taşımalı eğitim: Öğretmen ve öğrenci görüşleri, Yayınlanmamış Yüksek Lisans Tezi, Mardin </a:t>
            </a:r>
            <a:r>
              <a:rPr lang="tr-TR" sz="1400" dirty="0" err="1"/>
              <a:t>Artuklu</a:t>
            </a:r>
            <a:r>
              <a:rPr lang="tr-TR" sz="1400" dirty="0"/>
              <a:t> Üniversitesi Sosyal Bilimler Enstitüsü Yüksek Lisans Tezi, Mardin. </a:t>
            </a:r>
          </a:p>
          <a:p>
            <a:pPr>
              <a:lnSpc>
                <a:spcPct val="150000"/>
              </a:lnSpc>
            </a:pPr>
            <a:r>
              <a:rPr lang="tr-TR" sz="1400" dirty="0"/>
              <a:t>Uslu, Ö. (2017). İlköğretimde Taşımalı Eğitim Uygulaması, Pamukkale Üniversitesi Eğitim Bilimleri Enstitüsü, Denizli. </a:t>
            </a:r>
          </a:p>
          <a:p>
            <a:pPr>
              <a:lnSpc>
                <a:spcPct val="150000"/>
              </a:lnSpc>
            </a:pPr>
            <a:r>
              <a:rPr lang="tr-TR" sz="1400" dirty="0" err="1"/>
              <a:t>Yurdabakan</a:t>
            </a:r>
            <a:r>
              <a:rPr lang="tr-TR" sz="1400" dirty="0"/>
              <a:t>, İ ve Tektaş, M. (2013). Taşımalı İlköğretim Öğrencilerinin Taşımalı Eğitime İlişkin Görüşleri. </a:t>
            </a:r>
            <a:r>
              <a:rPr lang="tr-TR" sz="1400" i="1" dirty="0"/>
              <a:t>Dokuz Eylül Üniversitesi Sosyal Bilimler Enstitüsü Dergisi</a:t>
            </a:r>
            <a:r>
              <a:rPr lang="tr-TR" sz="1400" dirty="0"/>
              <a:t>, 15(3), 511-527. </a:t>
            </a:r>
          </a:p>
          <a:p>
            <a:pPr>
              <a:lnSpc>
                <a:spcPct val="150000"/>
              </a:lnSpc>
            </a:pPr>
            <a:r>
              <a:rPr lang="tr-TR" sz="1400" dirty="0"/>
              <a:t>Millî Eğitim Bakanlığı Taşıma Yoluyla Eğitime Erişim Yönetmeliği</a:t>
            </a:r>
          </a:p>
          <a:p>
            <a:pPr>
              <a:lnSpc>
                <a:spcPct val="150000"/>
              </a:lnSpc>
            </a:pPr>
            <a:r>
              <a:rPr lang="tr-TR" altLang="tr-TR" sz="1400" dirty="0"/>
              <a:t>1739 sayılı Milli Eğitim Temel Kanunu</a:t>
            </a:r>
          </a:p>
          <a:p>
            <a:pPr>
              <a:lnSpc>
                <a:spcPct val="150000"/>
              </a:lnSpc>
            </a:pPr>
            <a:r>
              <a:rPr lang="tr-TR" sz="1400" dirty="0"/>
              <a:t>222 sayılı İlköğretim ve Eğitim Kanunu</a:t>
            </a:r>
          </a:p>
          <a:p>
            <a:pPr marL="0" indent="0">
              <a:lnSpc>
                <a:spcPct val="150000"/>
              </a:lnSpc>
              <a:buNone/>
            </a:pPr>
            <a:endParaRPr lang="tr-TR" sz="1400" dirty="0"/>
          </a:p>
        </p:txBody>
      </p:sp>
    </p:spTree>
    <p:extLst>
      <p:ext uri="{BB962C8B-B14F-4D97-AF65-F5344CB8AC3E}">
        <p14:creationId xmlns:p14="http://schemas.microsoft.com/office/powerpoint/2010/main" val="151126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55466" y="1136072"/>
            <a:ext cx="8915400" cy="4300451"/>
          </a:xfrm>
        </p:spPr>
        <p:txBody>
          <a:bodyPr>
            <a:normAutofit lnSpcReduction="10000"/>
          </a:bodyPr>
          <a:lstStyle/>
          <a:p>
            <a:pPr marL="0" indent="0">
              <a:buNone/>
            </a:pPr>
            <a:r>
              <a:rPr lang="tr-TR" sz="2000" b="1" dirty="0">
                <a:solidFill>
                  <a:srgbClr val="0000FF"/>
                </a:solidFill>
              </a:rPr>
              <a:t>1739 - Milli Eğitim Temel Kanunu</a:t>
            </a:r>
          </a:p>
          <a:p>
            <a:r>
              <a:rPr lang="tr-TR" sz="2000" dirty="0"/>
              <a:t>Türk eğitim sisteminin omurgasını şekillendirir.</a:t>
            </a:r>
          </a:p>
          <a:p>
            <a:r>
              <a:rPr lang="tr-TR" sz="2000" dirty="0"/>
              <a:t>Milli eğitimin üç genel amacını (Md.2) 14 temel ilkesini (Md. 4-17) belirler. </a:t>
            </a:r>
          </a:p>
          <a:p>
            <a:r>
              <a:rPr lang="tr-TR" sz="2000" dirty="0"/>
              <a:t>Eğitim sisteminin yapısını örgün ve yaygın eğitim olarak iki bölüme ayırır. </a:t>
            </a:r>
          </a:p>
          <a:p>
            <a:r>
              <a:rPr lang="tr-TR" sz="2000" dirty="0">
                <a:solidFill>
                  <a:srgbClr val="FF0000"/>
                </a:solidFill>
              </a:rPr>
              <a:t>Örgün eğitim basamakları: </a:t>
            </a:r>
          </a:p>
          <a:p>
            <a:pPr lvl="1"/>
            <a:r>
              <a:rPr lang="tr-TR" sz="1800" dirty="0">
                <a:solidFill>
                  <a:srgbClr val="0000FF"/>
                </a:solidFill>
              </a:rPr>
              <a:t>Okul Öncesi Eğitim, </a:t>
            </a:r>
          </a:p>
          <a:p>
            <a:pPr lvl="1"/>
            <a:r>
              <a:rPr lang="tr-TR" sz="1800" dirty="0">
                <a:solidFill>
                  <a:srgbClr val="0000FF"/>
                </a:solidFill>
              </a:rPr>
              <a:t>İlköğretim, </a:t>
            </a:r>
          </a:p>
          <a:p>
            <a:pPr lvl="1"/>
            <a:r>
              <a:rPr lang="tr-TR" sz="1800" dirty="0">
                <a:solidFill>
                  <a:srgbClr val="0000FF"/>
                </a:solidFill>
              </a:rPr>
              <a:t>Ortaöğretim ve </a:t>
            </a:r>
          </a:p>
          <a:p>
            <a:pPr lvl="1"/>
            <a:r>
              <a:rPr lang="tr-TR" sz="1800" dirty="0">
                <a:solidFill>
                  <a:srgbClr val="0000FF"/>
                </a:solidFill>
              </a:rPr>
              <a:t>Yükseköğretim </a:t>
            </a:r>
          </a:p>
          <a:p>
            <a:endParaRPr lang="tr-TR" dirty="0"/>
          </a:p>
        </p:txBody>
      </p:sp>
    </p:spTree>
    <p:extLst>
      <p:ext uri="{BB962C8B-B14F-4D97-AF65-F5344CB8AC3E}">
        <p14:creationId xmlns:p14="http://schemas.microsoft.com/office/powerpoint/2010/main" val="510447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89460" y="1443643"/>
            <a:ext cx="8915400" cy="3777622"/>
          </a:xfrm>
        </p:spPr>
        <p:txBody>
          <a:bodyPr/>
          <a:lstStyle/>
          <a:p>
            <a:pPr>
              <a:lnSpc>
                <a:spcPct val="150000"/>
              </a:lnSpc>
            </a:pPr>
            <a:r>
              <a:rPr lang="tr-TR" b="1" dirty="0"/>
              <a:t>Milli Eğitim Temel Kanunu (14.06.1973 tarih ve 1739 sayılı Yasa) </a:t>
            </a:r>
            <a:endParaRPr lang="tr-TR" dirty="0"/>
          </a:p>
          <a:p>
            <a:pPr>
              <a:lnSpc>
                <a:spcPct val="150000"/>
              </a:lnSpc>
            </a:pPr>
            <a:r>
              <a:rPr lang="tr-TR" b="1" dirty="0"/>
              <a:t>Madde 22 </a:t>
            </a:r>
            <a:r>
              <a:rPr lang="tr-TR" i="1" dirty="0"/>
              <a:t>(16.6.1983 tarih ve 2842 sayılı yasanın 6. maddesi ile değişik): İlköğretim, 6–14 yaşlarındaki çocukların eğitim ve öğretimini kapsar. İlköğretim, kız ve erkek bütün vatandaşlar için zorunludur ve devlet okullarında parasızdır. </a:t>
            </a:r>
            <a:endParaRPr lang="tr-TR" dirty="0"/>
          </a:p>
        </p:txBody>
      </p:sp>
    </p:spTree>
    <p:extLst>
      <p:ext uri="{BB962C8B-B14F-4D97-AF65-F5344CB8AC3E}">
        <p14:creationId xmlns:p14="http://schemas.microsoft.com/office/powerpoint/2010/main" val="1407527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26423" y="2120401"/>
            <a:ext cx="8911687" cy="1280890"/>
          </a:xfrm>
        </p:spPr>
        <p:txBody>
          <a:bodyPr/>
          <a:lstStyle/>
          <a:p>
            <a:r>
              <a:rPr lang="tr-TR" b="1" dirty="0"/>
              <a:t>222 sayılı İlköğretim ve Eğitim Kanunu</a:t>
            </a:r>
            <a:endParaRPr lang="tr-TR" dirty="0"/>
          </a:p>
        </p:txBody>
      </p:sp>
    </p:spTree>
    <p:extLst>
      <p:ext uri="{BB962C8B-B14F-4D97-AF65-F5344CB8AC3E}">
        <p14:creationId xmlns:p14="http://schemas.microsoft.com/office/powerpoint/2010/main" val="1837982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23452" y="1169323"/>
            <a:ext cx="8915400" cy="3777622"/>
          </a:xfrm>
        </p:spPr>
        <p:txBody>
          <a:bodyPr/>
          <a:lstStyle/>
          <a:p>
            <a:r>
              <a:rPr lang="tr-TR" b="1" dirty="0"/>
              <a:t>İlköğretim ve Eğitim Kanunu </a:t>
            </a:r>
            <a:r>
              <a:rPr lang="tr-TR" dirty="0"/>
              <a:t>(05.01.1961 tarih ve 222 sayılı yasa) </a:t>
            </a:r>
          </a:p>
          <a:p>
            <a:pPr>
              <a:lnSpc>
                <a:spcPct val="150000"/>
              </a:lnSpc>
            </a:pPr>
            <a:r>
              <a:rPr lang="tr-TR" b="1" dirty="0"/>
              <a:t>Madde 2: </a:t>
            </a:r>
            <a:r>
              <a:rPr lang="tr-TR" i="1" dirty="0"/>
              <a:t>ilköğretim, ilköğrenim kurumlarında verilir, öğrenim çağında bulunan kız ve erkek çocuklar için mecburi, devlet okullarında parasızdır. </a:t>
            </a:r>
            <a:endParaRPr lang="tr-TR" dirty="0"/>
          </a:p>
          <a:p>
            <a:pPr>
              <a:lnSpc>
                <a:spcPct val="150000"/>
              </a:lnSpc>
            </a:pPr>
            <a:r>
              <a:rPr lang="tr-TR" b="1" i="1" dirty="0"/>
              <a:t>Madde 3 </a:t>
            </a:r>
            <a:r>
              <a:rPr lang="tr-TR" i="1" dirty="0"/>
              <a:t>(12.10.1983 tarih ve 2917 sayılı yasanın 1. maddesiyle değişik)</a:t>
            </a:r>
            <a:r>
              <a:rPr lang="tr-TR" b="1" i="1" dirty="0"/>
              <a:t>: </a:t>
            </a:r>
            <a:r>
              <a:rPr lang="tr-TR" i="1" dirty="0"/>
              <a:t>Mecburi ilköğretim çağı, 6–14 yaş grubundaki çocukları kapsar. Bu çağ, çocuğun 5 yaşını bitirdiği yılın Eylül ayı sonunda başlar, 14 yaşını bitirip 15 yaşına girdiği yılın, öğretim yılı sonunda biter. </a:t>
            </a:r>
            <a:endParaRPr lang="tr-TR" dirty="0"/>
          </a:p>
        </p:txBody>
      </p:sp>
    </p:spTree>
    <p:extLst>
      <p:ext uri="{BB962C8B-B14F-4D97-AF65-F5344CB8AC3E}">
        <p14:creationId xmlns:p14="http://schemas.microsoft.com/office/powerpoint/2010/main" val="3499025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97030" y="2624051"/>
            <a:ext cx="8915400" cy="3777622"/>
          </a:xfrm>
        </p:spPr>
        <p:txBody>
          <a:bodyPr>
            <a:normAutofit/>
          </a:bodyPr>
          <a:lstStyle/>
          <a:p>
            <a:r>
              <a:rPr lang="tr-TR" sz="3200" b="1" dirty="0"/>
              <a:t>EĞİTİM HİZMETİNİN SUNUMU</a:t>
            </a:r>
          </a:p>
        </p:txBody>
      </p:sp>
    </p:spTree>
    <p:extLst>
      <p:ext uri="{BB962C8B-B14F-4D97-AF65-F5344CB8AC3E}">
        <p14:creationId xmlns:p14="http://schemas.microsoft.com/office/powerpoint/2010/main" val="2797344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47896" y="1609898"/>
            <a:ext cx="8915400" cy="3777622"/>
          </a:xfrm>
        </p:spPr>
        <p:txBody>
          <a:bodyPr/>
          <a:lstStyle/>
          <a:p>
            <a:pPr>
              <a:lnSpc>
                <a:spcPct val="200000"/>
              </a:lnSpc>
            </a:pPr>
            <a:r>
              <a:rPr lang="tr-TR" b="1" dirty="0"/>
              <a:t>HİZMETİN SUNULMASINDA FARKLI NEDENLERDEN ÖTÜRÜ DÜZENLEMELER YAPILIYOR!</a:t>
            </a:r>
          </a:p>
        </p:txBody>
      </p:sp>
    </p:spTree>
    <p:extLst>
      <p:ext uri="{BB962C8B-B14F-4D97-AF65-F5344CB8AC3E}">
        <p14:creationId xmlns:p14="http://schemas.microsoft.com/office/powerpoint/2010/main" val="400325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73576" y="1285702"/>
            <a:ext cx="8915400" cy="3777622"/>
          </a:xfrm>
        </p:spPr>
        <p:txBody>
          <a:bodyPr/>
          <a:lstStyle/>
          <a:p>
            <a:pPr algn="just">
              <a:lnSpc>
                <a:spcPct val="150000"/>
              </a:lnSpc>
            </a:pPr>
            <a:r>
              <a:rPr lang="tr-TR" dirty="0"/>
              <a:t>Taşımalı eğitim; nüfusu az ve dağınık yerleşim birimlerinde, ilköğretim okulu bulunmayan veya birleştirilmiş sınıf uygulaması yapan ilköğretim okullarındaki öğrencileri, merkezi ilköğretim okullarına, günü birlik taşımak ve böylece öğrencilerin eğitim hizmetinden yararlanması amacıyla yapılan bir uygulamadır (Uslu, 2017).</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1276" y="3174513"/>
            <a:ext cx="5428009" cy="3551539"/>
          </a:xfrm>
          <a:prstGeom prst="rect">
            <a:avLst/>
          </a:prstGeom>
        </p:spPr>
      </p:pic>
    </p:spTree>
    <p:extLst>
      <p:ext uri="{BB962C8B-B14F-4D97-AF65-F5344CB8AC3E}">
        <p14:creationId xmlns:p14="http://schemas.microsoft.com/office/powerpoint/2010/main" val="53460848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230</TotalTime>
  <Words>1174</Words>
  <Application>Microsoft Macintosh PowerPoint</Application>
  <PresentationFormat>Geniş ekran</PresentationFormat>
  <Paragraphs>65</Paragraphs>
  <Slides>27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Century Gothic</vt:lpstr>
      <vt:lpstr>Times New Roman</vt:lpstr>
      <vt:lpstr>Wingdings 3</vt:lpstr>
      <vt:lpstr>Duman</vt:lpstr>
      <vt:lpstr>TAŞIMALI EĞİTİM  (Öğr. Gör. Dr. Ece Özdoğan Özbal)</vt:lpstr>
      <vt:lpstr>Milli Eğitim Sisteminin Genel Yapısı</vt:lpstr>
      <vt:lpstr>PowerPoint Sunusu</vt:lpstr>
      <vt:lpstr>PowerPoint Sunusu</vt:lpstr>
      <vt:lpstr>222 sayılı İlköğretim ve Eğitim Kanunu</vt:lpstr>
      <vt:lpstr>PowerPoint Sunusu</vt:lpstr>
      <vt:lpstr>PowerPoint Sunusu</vt:lpstr>
      <vt:lpstr>PowerPoint Sunusu</vt:lpstr>
      <vt:lpstr>PowerPoint Sunusu</vt:lpstr>
      <vt:lpstr>PowerPoint Sunusu</vt:lpstr>
      <vt:lpstr>(Cankurtaran 2005: 2-3)’te yaptığı çalışmada taşımalı eğitimin sebeplerini şöyle sıralamıştır: </vt:lpstr>
      <vt:lpstr>PowerPoint Sunusu</vt:lpstr>
      <vt:lpstr>PowerPoint Sunusu</vt:lpstr>
      <vt:lpstr>PowerPoint Sunusu</vt:lpstr>
      <vt:lpstr>PowerPoint Sunusu</vt:lpstr>
      <vt:lpstr>PowerPoint Sunusu</vt:lpstr>
      <vt:lpstr>PowerPoint Sunusu</vt:lpstr>
      <vt:lpstr>PowerPoint Sunusu</vt:lpstr>
      <vt:lpstr>PowerPoint Sunusu</vt:lpstr>
      <vt:lpstr>Öğrencilerin Taşımalı Eğitime İlişkin Benzetmeleri</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Microsoft Office User</cp:lastModifiedBy>
  <cp:revision>20</cp:revision>
  <dcterms:created xsi:type="dcterms:W3CDTF">2020-03-03T12:54:06Z</dcterms:created>
  <dcterms:modified xsi:type="dcterms:W3CDTF">2020-06-30T12:21:15Z</dcterms:modified>
</cp:coreProperties>
</file>