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12.xml" Id="rId13" /><Relationship Type="http://schemas.openxmlformats.org/officeDocument/2006/relationships/tableStyles" Target="/ppt/tableStyles.xml" Id="rId63" /><Relationship Type="http://schemas.openxmlformats.org/officeDocument/2006/relationships/slide" Target="/ppt/slides/slide15.xml" Id="rId16" /><Relationship Type="http://schemas.openxmlformats.org/officeDocument/2006/relationships/slide" Target="/ppt/slides/slide10.xml" Id="rId11" /><Relationship Type="http://schemas.openxmlformats.org/officeDocument/2006/relationships/viewProps" Target="/ppt/viewProps.xml" Id="rId61" /><Relationship Type="http://schemas.openxmlformats.org/officeDocument/2006/relationships/slide" Target="/ppt/slides/slide13.xml" Id="rId14" /><Relationship Type="http://schemas.openxmlformats.org/officeDocument/2006/relationships/slide" Target="/ppt/slides/slide11.xml" Id="rId12" /><Relationship Type="http://schemas.openxmlformats.org/officeDocument/2006/relationships/slide" Target="/ppt/slides/slide16.xml" Id="rId17" /><Relationship Type="http://schemas.openxmlformats.org/officeDocument/2006/relationships/notesMaster" Target="/ppt/notesMasters/notesMaster1.xml" Id="rId59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14.xml" Id="rId15" /><Relationship Type="http://schemas.openxmlformats.org/officeDocument/2006/relationships/slide" Target="/ppt/slides/slide9.xml" Id="rId10" /><Relationship Type="http://schemas.openxmlformats.org/officeDocument/2006/relationships/presProps" Target="/ppt/presProps.xml" Id="rId6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4" y="1600201"/>
            <a:ext cx="6264275" cy="4525963"/>
          </a:xfrm>
        </p:spPr>
        <p:txBody>
          <a:bodyPr/>
          <a:lstStyle/>
          <a:p>
            <a:pPr algn="just"/>
            <a:r>
              <a:rPr lang="tr-TR" altLang="tr-TR" b="1"/>
              <a:t>Estrus (heat) </a:t>
            </a:r>
            <a:r>
              <a:rPr lang="tr-TR" altLang="tr-TR"/>
              <a:t>is one of the main characteristic events and it is a state in which female animals show physiological and psychological effects and </a:t>
            </a:r>
            <a:r>
              <a:rPr lang="tr-TR" altLang="tr-TR" b="1"/>
              <a:t>accept the male</a:t>
            </a:r>
            <a:r>
              <a:rPr lang="tr-TR" altLang="tr-TR"/>
              <a:t>. </a:t>
            </a:r>
          </a:p>
          <a:p>
            <a:pPr algn="just"/>
            <a:r>
              <a:rPr lang="tr-TR" altLang="tr-TR" b="1"/>
              <a:t>Sexual cycle </a:t>
            </a:r>
            <a:r>
              <a:rPr lang="tr-TR" altLang="tr-TR"/>
              <a:t>is the time passed from the start of one heat to the start of the next heat. </a:t>
            </a:r>
          </a:p>
        </p:txBody>
      </p:sp>
      <p:sp>
        <p:nvSpPr>
          <p:cNvPr id="48131" name="1 Başlık"/>
          <p:cNvSpPr>
            <a:spLocks noGrp="1" noChangeArrowheads="1"/>
          </p:cNvSpPr>
          <p:nvPr>
            <p:ph type="title"/>
          </p:nvPr>
        </p:nvSpPr>
        <p:spPr>
          <a:xfrm>
            <a:off x="2424113" y="685800"/>
            <a:ext cx="7466012" cy="731838"/>
          </a:xfrm>
        </p:spPr>
        <p:txBody>
          <a:bodyPr/>
          <a:lstStyle/>
          <a:p>
            <a:r>
              <a:rPr lang="tr-TR" altLang="tr-TR" b="1"/>
              <a:t>Sexual Cycle in Female Animals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70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9" y="1600201"/>
            <a:ext cx="6264275" cy="4525963"/>
          </a:xfrm>
        </p:spPr>
        <p:txBody>
          <a:bodyPr/>
          <a:lstStyle/>
          <a:p>
            <a:pPr algn="just"/>
            <a:r>
              <a:rPr lang="tr-TR" altLang="tr-TR" b="1"/>
              <a:t>The sexual cycle </a:t>
            </a:r>
            <a:r>
              <a:rPr lang="tr-TR" altLang="tr-TR"/>
              <a:t>varies among species and consists of 5 stages; </a:t>
            </a:r>
            <a:r>
              <a:rPr lang="tr-TR" altLang="tr-TR" b="1"/>
              <a:t>proestrus, estrus, metaestrus, diestrus</a:t>
            </a:r>
            <a:r>
              <a:rPr lang="tr-TR" altLang="tr-TR"/>
              <a:t> and </a:t>
            </a:r>
            <a:r>
              <a:rPr lang="tr-TR" altLang="tr-TR" b="1"/>
              <a:t>anestrus.</a:t>
            </a:r>
            <a:endParaRPr lang="tr-TR" altLang="tr-TR"/>
          </a:p>
          <a:p>
            <a:pPr algn="just"/>
            <a:r>
              <a:rPr lang="tr-TR" altLang="tr-TR"/>
              <a:t>Proestrus and estrus are </a:t>
            </a:r>
            <a:r>
              <a:rPr lang="tr-TR" altLang="tr-TR" b="1"/>
              <a:t>follicular phase</a:t>
            </a:r>
            <a:r>
              <a:rPr lang="tr-TR" altLang="tr-TR"/>
              <a:t>,</a:t>
            </a:r>
          </a:p>
          <a:p>
            <a:pPr algn="just">
              <a:buFontTx/>
              <a:buNone/>
            </a:pPr>
            <a:r>
              <a:rPr lang="tr-TR" altLang="tr-TR"/>
              <a:t>    metaestrus and diestrus are </a:t>
            </a:r>
            <a:r>
              <a:rPr lang="tr-TR" altLang="tr-TR" b="1"/>
              <a:t>luteal phase.</a:t>
            </a:r>
            <a:endParaRPr lang="tr-TR" altLang="tr-TR"/>
          </a:p>
          <a:p>
            <a:pPr algn="just">
              <a:buFontTx/>
              <a:buNone/>
            </a:pPr>
            <a:r>
              <a:rPr lang="tr-TR" altLang="tr-TR"/>
              <a:t>   </a:t>
            </a:r>
          </a:p>
          <a:p>
            <a:pPr algn="just"/>
            <a:endParaRPr lang="tr-TR" altLang="tr-TR"/>
          </a:p>
          <a:p>
            <a:pPr algn="just"/>
            <a:endParaRPr lang="tr-TR" altLang="tr-TR"/>
          </a:p>
        </p:txBody>
      </p:sp>
      <p:sp>
        <p:nvSpPr>
          <p:cNvPr id="49155" name="1 Başlık"/>
          <p:cNvSpPr>
            <a:spLocks noGrp="1" noChangeArrowheads="1"/>
          </p:cNvSpPr>
          <p:nvPr>
            <p:ph type="title"/>
          </p:nvPr>
        </p:nvSpPr>
        <p:spPr>
          <a:xfrm>
            <a:off x="2424113" y="685800"/>
            <a:ext cx="7466012" cy="731838"/>
          </a:xfrm>
        </p:spPr>
        <p:txBody>
          <a:bodyPr/>
          <a:lstStyle/>
          <a:p>
            <a:r>
              <a:rPr lang="tr-TR" altLang="tr-TR" b="1"/>
              <a:t>Sexual Cycle in Female Animals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24373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8" y="1600201"/>
            <a:ext cx="74168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/>
              <a:t>    Animals are divided according to their cyclic activities;</a:t>
            </a:r>
          </a:p>
          <a:p>
            <a:pPr algn="just"/>
            <a:r>
              <a:rPr lang="tr-TR" altLang="tr-TR" b="1"/>
              <a:t>Monoestric animals </a:t>
            </a:r>
          </a:p>
          <a:p>
            <a:pPr algn="just">
              <a:buFontTx/>
              <a:buNone/>
            </a:pPr>
            <a:r>
              <a:rPr lang="tr-TR" altLang="tr-TR"/>
              <a:t>    - Dog and carnivore wild animals</a:t>
            </a:r>
          </a:p>
          <a:p>
            <a:pPr algn="just"/>
            <a:r>
              <a:rPr lang="tr-TR" altLang="tr-TR" b="1"/>
              <a:t>Polyestric animals</a:t>
            </a:r>
          </a:p>
          <a:p>
            <a:pPr algn="just">
              <a:buFontTx/>
              <a:buNone/>
            </a:pPr>
            <a:r>
              <a:rPr lang="tr-TR" altLang="tr-TR"/>
              <a:t>    - Cattle and swine</a:t>
            </a:r>
          </a:p>
          <a:p>
            <a:pPr algn="just"/>
            <a:r>
              <a:rPr lang="tr-TR" altLang="tr-TR" b="1"/>
              <a:t>Seasonal Polyestric animals</a:t>
            </a:r>
          </a:p>
          <a:p>
            <a:pPr algn="just">
              <a:buFontTx/>
              <a:buNone/>
            </a:pPr>
            <a:r>
              <a:rPr lang="tr-TR" altLang="tr-TR"/>
              <a:t>    - Horse, sheep, goat and cat</a:t>
            </a:r>
          </a:p>
          <a:p>
            <a:pPr algn="just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7735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Başlık"/>
          <p:cNvSpPr>
            <a:spLocks noGrp="1" noChangeArrowheads="1"/>
          </p:cNvSpPr>
          <p:nvPr>
            <p:ph type="title"/>
          </p:nvPr>
        </p:nvSpPr>
        <p:spPr>
          <a:xfrm>
            <a:off x="2711450" y="4048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  <p:sp>
        <p:nvSpPr>
          <p:cNvPr id="6861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135188" y="1125538"/>
            <a:ext cx="6337300" cy="452596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sz="1900"/>
              <a:t>Age of </a:t>
            </a:r>
            <a:r>
              <a:rPr lang="tr-TR" altLang="tr-TR" sz="1900" b="1"/>
              <a:t>puberty</a:t>
            </a:r>
            <a:r>
              <a:rPr lang="tr-TR" altLang="tr-TR" sz="1900"/>
              <a:t> is </a:t>
            </a:r>
            <a:r>
              <a:rPr lang="tr-TR" altLang="tr-TR" sz="1900" b="1"/>
              <a:t>6-9 months </a:t>
            </a:r>
            <a:r>
              <a:rPr lang="tr-TR" altLang="tr-TR" sz="1900"/>
              <a:t>in sheep. </a:t>
            </a:r>
            <a:endParaRPr lang="tr-TR" altLang="tr-TR" sz="1900" b="1"/>
          </a:p>
          <a:p>
            <a:pPr algn="just"/>
            <a:r>
              <a:rPr lang="tr-TR" altLang="tr-TR" sz="1900"/>
              <a:t>Domestic breeds can be used for </a:t>
            </a:r>
            <a:r>
              <a:rPr lang="tr-TR" altLang="tr-TR" sz="1900" b="1"/>
              <a:t>breeding</a:t>
            </a:r>
            <a:r>
              <a:rPr lang="tr-TR" altLang="tr-TR" sz="1900"/>
              <a:t> starting from 7-15 months of age.</a:t>
            </a:r>
          </a:p>
          <a:p>
            <a:pPr algn="just"/>
            <a:r>
              <a:rPr lang="tr-TR" altLang="tr-TR" sz="1900"/>
              <a:t>In sheep, which are among the </a:t>
            </a:r>
            <a:r>
              <a:rPr lang="tr-TR" altLang="tr-TR" sz="1900" b="1"/>
              <a:t>seasonally polyestric </a:t>
            </a:r>
            <a:r>
              <a:rPr lang="tr-TR" altLang="tr-TR" sz="1900"/>
              <a:t>animals, the onset of sexual activity is related to </a:t>
            </a:r>
            <a:r>
              <a:rPr lang="tr-TR" altLang="tr-TR" sz="1900" b="1"/>
              <a:t>daylight length.</a:t>
            </a:r>
            <a:endParaRPr lang="tr-TR" altLang="tr-TR" sz="1900"/>
          </a:p>
          <a:p>
            <a:pPr algn="just"/>
            <a:r>
              <a:rPr lang="tr-TR" altLang="tr-TR" sz="1900"/>
              <a:t>The reduction of light exposure with the day length decrease results in increasing the </a:t>
            </a:r>
            <a:r>
              <a:rPr lang="tr-TR" altLang="tr-TR" sz="1900" b="1"/>
              <a:t>melatonin </a:t>
            </a:r>
            <a:r>
              <a:rPr lang="tr-TR" altLang="tr-TR" sz="1900"/>
              <a:t>release from the </a:t>
            </a:r>
            <a:r>
              <a:rPr lang="tr-TR" altLang="tr-TR" sz="1900" b="1"/>
              <a:t>pineal gland.</a:t>
            </a:r>
            <a:endParaRPr lang="tr-TR" altLang="tr-TR" sz="1900"/>
          </a:p>
          <a:p>
            <a:pPr algn="just"/>
            <a:r>
              <a:rPr lang="tr-TR" altLang="tr-TR" sz="1900"/>
              <a:t>Increase of blood melatonin level stimulates </a:t>
            </a:r>
            <a:r>
              <a:rPr lang="tr-TR" altLang="tr-TR" sz="1900" b="1"/>
              <a:t>GnRH </a:t>
            </a:r>
            <a:r>
              <a:rPr lang="tr-TR" altLang="tr-TR" sz="1900"/>
              <a:t>release from the hypothelamus and the increased GnRH release stimulates </a:t>
            </a:r>
            <a:r>
              <a:rPr lang="tr-TR" altLang="tr-TR" sz="1900" b="1"/>
              <a:t>FSH </a:t>
            </a:r>
            <a:r>
              <a:rPr lang="tr-TR" altLang="tr-TR" sz="1900"/>
              <a:t>release by affecting the frontal lobe of hypophysis.</a:t>
            </a:r>
          </a:p>
          <a:p>
            <a:pPr algn="just"/>
            <a:r>
              <a:rPr lang="tr-TR" altLang="tr-TR" sz="1900"/>
              <a:t>FSH travels to the ovaries through blood and initiates follicular developments.</a:t>
            </a:r>
          </a:p>
        </p:txBody>
      </p:sp>
    </p:spTree>
    <p:extLst>
      <p:ext uri="{BB962C8B-B14F-4D97-AF65-F5344CB8AC3E}">
        <p14:creationId xmlns:p14="http://schemas.microsoft.com/office/powerpoint/2010/main" val="1817490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552701" y="1557338"/>
            <a:ext cx="5688013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/>
              <a:t>  Sexual cycle in sheep:</a:t>
            </a:r>
          </a:p>
          <a:p>
            <a:pPr algn="just">
              <a:buFontTx/>
              <a:buNone/>
            </a:pPr>
            <a:endParaRPr lang="tr-TR" altLang="tr-TR"/>
          </a:p>
          <a:p>
            <a:pPr algn="just"/>
            <a:r>
              <a:rPr lang="tr-TR" altLang="tr-TR"/>
              <a:t>Proestrus      (2-3 days)</a:t>
            </a:r>
          </a:p>
          <a:p>
            <a:pPr algn="just"/>
            <a:r>
              <a:rPr lang="tr-TR" altLang="tr-TR"/>
              <a:t>Estrus           (30-36 hours)</a:t>
            </a:r>
          </a:p>
          <a:p>
            <a:pPr algn="just"/>
            <a:r>
              <a:rPr lang="tr-TR" altLang="tr-TR"/>
              <a:t>Metaestrus  (2 days)</a:t>
            </a:r>
          </a:p>
          <a:p>
            <a:pPr algn="just"/>
            <a:r>
              <a:rPr lang="tr-TR" altLang="tr-TR"/>
              <a:t>Diestrus        (10-12 days)</a:t>
            </a:r>
          </a:p>
          <a:p>
            <a:pPr algn="just"/>
            <a:r>
              <a:rPr lang="tr-TR" altLang="tr-TR"/>
              <a:t>Anestrus       (seasonal) </a:t>
            </a:r>
          </a:p>
        </p:txBody>
      </p:sp>
      <p:sp>
        <p:nvSpPr>
          <p:cNvPr id="69635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549275"/>
            <a:ext cx="7086600" cy="731838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1771952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538414" y="1711326"/>
            <a:ext cx="59261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/>
              <a:t>    </a:t>
            </a:r>
            <a:r>
              <a:rPr lang="tr-TR" altLang="tr-TR" b="1"/>
              <a:t>Proestrus</a:t>
            </a:r>
            <a:endParaRPr lang="tr-TR" altLang="tr-TR"/>
          </a:p>
          <a:p>
            <a:pPr algn="just"/>
            <a:r>
              <a:rPr lang="tr-TR" altLang="tr-TR"/>
              <a:t>Lasts 2-3 days.</a:t>
            </a:r>
          </a:p>
          <a:p>
            <a:pPr algn="just"/>
            <a:r>
              <a:rPr lang="tr-TR" altLang="tr-TR"/>
              <a:t>is faint.</a:t>
            </a:r>
          </a:p>
          <a:p>
            <a:pPr algn="just"/>
            <a:r>
              <a:rPr lang="tr-TR" altLang="tr-TR"/>
              <a:t>Outer changes may not be observed.</a:t>
            </a:r>
          </a:p>
        </p:txBody>
      </p:sp>
      <p:sp>
        <p:nvSpPr>
          <p:cNvPr id="70659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18798580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z="2400"/>
              <a:t>    </a:t>
            </a:r>
            <a:r>
              <a:rPr lang="tr-TR" altLang="tr-TR" sz="2400" b="1"/>
              <a:t>E</a:t>
            </a:r>
            <a:r>
              <a:rPr lang="tr-TR" altLang="tr-TR" b="1"/>
              <a:t>strus</a:t>
            </a:r>
          </a:p>
          <a:p>
            <a:pPr algn="just"/>
            <a:r>
              <a:rPr lang="tr-TR" altLang="tr-TR" sz="2200"/>
              <a:t>Lasts 30-36 hours (depending on ram effect, age and race of sheep, light exposure time)</a:t>
            </a:r>
          </a:p>
          <a:p>
            <a:pPr algn="just"/>
            <a:r>
              <a:rPr lang="tr-TR" altLang="tr-TR" sz="2200" b="1"/>
              <a:t>Ovulation</a:t>
            </a:r>
            <a:r>
              <a:rPr lang="tr-TR" altLang="tr-TR" sz="2200"/>
              <a:t> occurs closer to the end of estrus.</a:t>
            </a:r>
          </a:p>
          <a:p>
            <a:pPr algn="just"/>
            <a:r>
              <a:rPr lang="tr-TR" altLang="tr-TR" sz="2200"/>
              <a:t>Determining the sheep in estrus morning and evening with teaser rams is a necessity.</a:t>
            </a:r>
          </a:p>
          <a:p>
            <a:pPr algn="just"/>
            <a:r>
              <a:rPr lang="tr-TR" altLang="tr-TR" sz="2200"/>
              <a:t>Behaviour of sheep in estrus is evident when there is a ram and the distinct sign is smelling rams testicles.</a:t>
            </a:r>
            <a:endParaRPr lang="tr-TR" altLang="tr-TR"/>
          </a:p>
        </p:txBody>
      </p:sp>
      <p:sp>
        <p:nvSpPr>
          <p:cNvPr id="71683" name="1 Başlık"/>
          <p:cNvSpPr>
            <a:spLocks noGrp="1" noChangeArrowheads="1"/>
          </p:cNvSpPr>
          <p:nvPr>
            <p:ph type="title"/>
          </p:nvPr>
        </p:nvSpPr>
        <p:spPr>
          <a:xfrm>
            <a:off x="2552700" y="620714"/>
            <a:ext cx="7086600" cy="731837"/>
          </a:xfrm>
        </p:spPr>
        <p:txBody>
          <a:bodyPr/>
          <a:lstStyle/>
          <a:p>
            <a:r>
              <a:rPr lang="tr-TR" altLang="tr-TR" b="1"/>
              <a:t>Sexual Cycle in Sheep</a:t>
            </a:r>
          </a:p>
        </p:txBody>
      </p:sp>
    </p:spTree>
    <p:extLst>
      <p:ext uri="{BB962C8B-B14F-4D97-AF65-F5344CB8AC3E}">
        <p14:creationId xmlns:p14="http://schemas.microsoft.com/office/powerpoint/2010/main" val="206134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 noChangeArrowheads="1"/>
          </p:cNvSpPr>
          <p:nvPr>
            <p:ph type="title"/>
          </p:nvPr>
        </p:nvSpPr>
        <p:spPr>
          <a:xfrm>
            <a:off x="2855913" y="549275"/>
            <a:ext cx="7086600" cy="731838"/>
          </a:xfrm>
        </p:spPr>
        <p:txBody>
          <a:bodyPr/>
          <a:lstStyle/>
          <a:p>
            <a:r>
              <a:rPr lang="tr-TR" altLang="tr-TR" b="1"/>
              <a:t>Reproductive Endocrinology</a:t>
            </a:r>
          </a:p>
        </p:txBody>
      </p:sp>
      <p:sp>
        <p:nvSpPr>
          <p:cNvPr id="4301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774825" y="1412876"/>
            <a:ext cx="6624638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/>
              <a:t>     Melatonin</a:t>
            </a:r>
          </a:p>
          <a:p>
            <a:pPr algn="just"/>
            <a:r>
              <a:rPr lang="tr-TR" altLang="tr-TR" sz="2200"/>
              <a:t>Signals emenating from the suprachiasmatic nucleus are transferred through the </a:t>
            </a:r>
            <a:r>
              <a:rPr lang="tr-TR" altLang="tr-TR" sz="2200" b="1"/>
              <a:t>preganglionic </a:t>
            </a:r>
            <a:r>
              <a:rPr lang="tr-TR" altLang="tr-TR" sz="2200"/>
              <a:t>and</a:t>
            </a:r>
            <a:r>
              <a:rPr lang="tr-TR" altLang="tr-TR" sz="2200" b="1"/>
              <a:t> postganglionic fibers</a:t>
            </a:r>
            <a:r>
              <a:rPr lang="tr-TR" altLang="tr-TR" sz="2200"/>
              <a:t> to the </a:t>
            </a:r>
            <a:r>
              <a:rPr lang="tr-TR" altLang="tr-TR" sz="2200" b="1"/>
              <a:t>pineolocytes</a:t>
            </a:r>
            <a:r>
              <a:rPr lang="tr-TR" altLang="tr-TR" sz="2200"/>
              <a:t> which are the main cells of the pineal gland.</a:t>
            </a:r>
          </a:p>
          <a:p>
            <a:pPr algn="just"/>
            <a:r>
              <a:rPr lang="tr-TR" altLang="tr-TR" sz="2200" b="1"/>
              <a:t>The pineal gland </a:t>
            </a:r>
            <a:r>
              <a:rPr lang="tr-TR" altLang="tr-TR" sz="2200"/>
              <a:t>changes the </a:t>
            </a:r>
            <a:r>
              <a:rPr lang="tr-TR" altLang="tr-TR" sz="2200" b="1"/>
              <a:t>melatonin </a:t>
            </a:r>
            <a:r>
              <a:rPr lang="tr-TR" altLang="tr-TR" sz="2200"/>
              <a:t>secretion levels in accordance with duration of daylight depending on the neural information coming from the eyes.</a:t>
            </a:r>
          </a:p>
          <a:p>
            <a:pPr algn="just"/>
            <a:r>
              <a:rPr lang="tr-TR" altLang="tr-TR" sz="2200"/>
              <a:t>Darkness increases the sympathic neural activity on the pineal gland, thus increasing melatonin secretion rate.</a:t>
            </a:r>
          </a:p>
        </p:txBody>
      </p:sp>
    </p:spTree>
    <p:extLst>
      <p:ext uri="{BB962C8B-B14F-4D97-AF65-F5344CB8AC3E}">
        <p14:creationId xmlns:p14="http://schemas.microsoft.com/office/powerpoint/2010/main" val="3329453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