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2.2. Toplumsal Anlatım ve Katılım Biçimi Olarak Kutlamalar</a:t>
            </a:r>
            <a:endParaRPr lang="tr-TR" dirty="0" smtClean="0"/>
          </a:p>
          <a:p>
            <a:r>
              <a:rPr lang="tr-TR" dirty="0" smtClean="0"/>
              <a:t>2.2.1. Geleneksel Kutlamalar (Bayramlar, Şenlikler, Festivaller) </a:t>
            </a:r>
          </a:p>
          <a:p>
            <a:r>
              <a:rPr lang="tr-TR" dirty="0" smtClean="0"/>
              <a:t>2.2.2. Mevsimlik Bayramlar</a:t>
            </a:r>
          </a:p>
          <a:p>
            <a:r>
              <a:rPr lang="tr-TR" dirty="0" smtClean="0"/>
              <a:t>2.2.2.1. Özel Mevsimlik Bayramlar: Çoban Bayramları vb.  </a:t>
            </a:r>
          </a:p>
          <a:p>
            <a:r>
              <a:rPr lang="tr-TR" dirty="0" smtClean="0"/>
              <a:t>2.2.2.2. Genel Mevsimlik Bayramlar: Bahar Bayramları vb.</a:t>
            </a:r>
            <a:endParaRPr lang="tr-TR" dirty="0"/>
          </a:p>
        </p:txBody>
      </p:sp>
    </p:spTree>
    <p:extLst>
      <p:ext uri="{BB962C8B-B14F-4D97-AF65-F5344CB8AC3E}">
        <p14:creationId xmlns:p14="http://schemas.microsoft.com/office/powerpoint/2010/main" val="131262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t>Folklor ve Kültür II / Toplumsal Uygulamalar</a:t>
            </a:r>
            <a:r>
              <a:rPr lang="tr-TR" dirty="0"/>
              <a:t> adlı ders, insan yaşamına biçim, anlam ve yön veren ‘kültür’ kavramını, toplulukların, grupların ve kimi durumlarda bireylerin kültürlerinin (kültürel miraslarının) bir parçası olarak tanımladıkları uygulamaları ve temsilleri konu edinmektedir.  </a:t>
            </a:r>
          </a:p>
          <a:p>
            <a:endParaRPr lang="tr-TR" dirty="0"/>
          </a:p>
        </p:txBody>
      </p:sp>
    </p:spTree>
    <p:extLst>
      <p:ext uri="{BB962C8B-B14F-4D97-AF65-F5344CB8AC3E}">
        <p14:creationId xmlns:p14="http://schemas.microsoft.com/office/powerpoint/2010/main" val="187431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Folklor ve somut olmayan kültür bağlamında yer alan ritüeller, doğum, evlenme ve ölüm gibi geçiş dönemleri gelenekleri, kutlama, şenlik, bayram, yıl dönümü gibi geleneksel toplanma biçimleri ve bunlara dayalı geleneksel uygulamalar ele alınacak, bu tür sembolik formların analitik bir bakış açısıyla değerlendirilmesine çalışılacaktır. </a:t>
            </a:r>
            <a:endParaRPr lang="tr-TR" dirty="0"/>
          </a:p>
        </p:txBody>
      </p:sp>
    </p:spTree>
    <p:extLst>
      <p:ext uri="{BB962C8B-B14F-4D97-AF65-F5344CB8AC3E}">
        <p14:creationId xmlns:p14="http://schemas.microsoft.com/office/powerpoint/2010/main" val="608226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Bu derste, öğrencilerin dönem içinde okunacak metinleri (kitap, makale, derleme) eleştirel bir bakış acısıyla gözden geçirmeleri ve ders içindeki tartışmalara etkin katılımları beklenmektedir. </a:t>
            </a:r>
          </a:p>
          <a:p>
            <a:endParaRPr lang="tr-TR" dirty="0"/>
          </a:p>
        </p:txBody>
      </p:sp>
    </p:spTree>
    <p:extLst>
      <p:ext uri="{BB962C8B-B14F-4D97-AF65-F5344CB8AC3E}">
        <p14:creationId xmlns:p14="http://schemas.microsoft.com/office/powerpoint/2010/main" val="2199522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6684" y="2355289"/>
            <a:ext cx="10515600" cy="1325563"/>
          </a:xfrm>
        </p:spPr>
        <p:txBody>
          <a:bodyPr/>
          <a:lstStyle/>
          <a:p>
            <a:pPr algn="ctr"/>
            <a:r>
              <a:rPr lang="tr-TR" b="1" dirty="0" smtClean="0"/>
              <a:t>DERSİN İÇERİĞİ</a:t>
            </a:r>
            <a:endParaRPr lang="tr-TR" dirty="0"/>
          </a:p>
        </p:txBody>
      </p:sp>
    </p:spTree>
    <p:extLst>
      <p:ext uri="{BB962C8B-B14F-4D97-AF65-F5344CB8AC3E}">
        <p14:creationId xmlns:p14="http://schemas.microsoft.com/office/powerpoint/2010/main" val="1220087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r>
              <a:rPr lang="tr-TR" b="1" dirty="0" smtClean="0"/>
              <a:t>1</a:t>
            </a:r>
            <a:r>
              <a:rPr lang="tr-TR" dirty="0" smtClean="0"/>
              <a:t>.</a:t>
            </a:r>
            <a:r>
              <a:rPr lang="tr-TR" b="1" dirty="0" smtClean="0"/>
              <a:t>KAVRAMSAL </a:t>
            </a:r>
            <a:r>
              <a:rPr lang="tr-TR" b="1" dirty="0"/>
              <a:t>ÇERÇEVE</a:t>
            </a:r>
            <a:endParaRPr lang="tr-TR" dirty="0"/>
          </a:p>
          <a:p>
            <a:r>
              <a:rPr lang="tr-TR" dirty="0"/>
              <a:t>1.1. Kültür Kavramı: Tanımı/Nitelikleri/ ve Kültürel Süreçler</a:t>
            </a:r>
          </a:p>
          <a:p>
            <a:r>
              <a:rPr lang="tr-TR" dirty="0"/>
              <a:t>1.2. Kültür ve Gelenek</a:t>
            </a:r>
          </a:p>
          <a:p>
            <a:endParaRPr lang="tr-TR" dirty="0"/>
          </a:p>
        </p:txBody>
      </p:sp>
    </p:spTree>
    <p:extLst>
      <p:ext uri="{BB962C8B-B14F-4D97-AF65-F5344CB8AC3E}">
        <p14:creationId xmlns:p14="http://schemas.microsoft.com/office/powerpoint/2010/main" val="29349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1.3. Toplumsal Uygulamalar: Temel Kavramlar</a:t>
            </a:r>
            <a:endParaRPr lang="tr-TR" dirty="0" smtClean="0"/>
          </a:p>
          <a:p>
            <a:r>
              <a:rPr lang="tr-TR" dirty="0" smtClean="0"/>
              <a:t>1.3.1. </a:t>
            </a:r>
            <a:r>
              <a:rPr lang="tr-TR" dirty="0" err="1" smtClean="0"/>
              <a:t>Rit</a:t>
            </a:r>
            <a:r>
              <a:rPr lang="tr-TR" dirty="0" smtClean="0"/>
              <a:t>-Ritüel: Ritüel Sınıflamaları (Geçiş / Takvimsel-Verimlilik / Kriz Ritüelleri)  </a:t>
            </a:r>
          </a:p>
          <a:p>
            <a:r>
              <a:rPr lang="tr-TR" dirty="0" smtClean="0"/>
              <a:t>1.3.2. Mit- Mitos-Mitoloji</a:t>
            </a:r>
          </a:p>
          <a:p>
            <a:r>
              <a:rPr lang="tr-TR" dirty="0" smtClean="0"/>
              <a:t>1.3.3. Büyü ve Halk İnanması </a:t>
            </a:r>
          </a:p>
          <a:p>
            <a:pPr marL="0" indent="0">
              <a:buNone/>
            </a:pPr>
            <a:endParaRPr lang="tr-TR" dirty="0" smtClean="0"/>
          </a:p>
          <a:p>
            <a:endParaRPr lang="tr-TR" dirty="0"/>
          </a:p>
        </p:txBody>
      </p:sp>
    </p:spTree>
    <p:extLst>
      <p:ext uri="{BB962C8B-B14F-4D97-AF65-F5344CB8AC3E}">
        <p14:creationId xmlns:p14="http://schemas.microsoft.com/office/powerpoint/2010/main" val="76784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4261" y="2591958"/>
            <a:ext cx="10515600" cy="1325563"/>
          </a:xfrm>
        </p:spPr>
        <p:txBody>
          <a:bodyPr/>
          <a:lstStyle/>
          <a:p>
            <a:r>
              <a:rPr lang="tr-TR" b="1" dirty="0" smtClean="0"/>
              <a:t>2. FOLKLOR ve TOPLUMSAL UYGULAMALAR</a:t>
            </a:r>
            <a:r>
              <a:rPr lang="tr-TR" dirty="0" smtClean="0"/>
              <a:t/>
            </a:r>
            <a:br>
              <a:rPr lang="tr-TR" dirty="0" smtClean="0"/>
            </a:br>
            <a:endParaRPr lang="tr-TR" dirty="0"/>
          </a:p>
        </p:txBody>
      </p:sp>
    </p:spTree>
    <p:extLst>
      <p:ext uri="{BB962C8B-B14F-4D97-AF65-F5344CB8AC3E}">
        <p14:creationId xmlns:p14="http://schemas.microsoft.com/office/powerpoint/2010/main" val="4119458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2.1. Geçiş Dönemleri</a:t>
            </a:r>
            <a:endParaRPr lang="tr-TR" dirty="0" smtClean="0"/>
          </a:p>
          <a:p>
            <a:r>
              <a:rPr lang="tr-TR" dirty="0" smtClean="0"/>
              <a:t>2.1.1. Doğum / Evlenme / Ölüm</a:t>
            </a:r>
          </a:p>
          <a:p>
            <a:endParaRPr lang="tr-TR" dirty="0" smtClean="0"/>
          </a:p>
          <a:p>
            <a:endParaRPr lang="tr-TR" dirty="0"/>
          </a:p>
        </p:txBody>
      </p:sp>
    </p:spTree>
    <p:extLst>
      <p:ext uri="{BB962C8B-B14F-4D97-AF65-F5344CB8AC3E}">
        <p14:creationId xmlns:p14="http://schemas.microsoft.com/office/powerpoint/2010/main" val="14330904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238</Words>
  <Application>Microsoft Office PowerPoint</Application>
  <PresentationFormat>Geniş ekran</PresentationFormat>
  <Paragraphs>21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HLK 112 FOLKLOR ve KÜLTÜR II </vt:lpstr>
      <vt:lpstr>PowerPoint Sunusu</vt:lpstr>
      <vt:lpstr>PowerPoint Sunusu</vt:lpstr>
      <vt:lpstr>PowerPoint Sunusu</vt:lpstr>
      <vt:lpstr>DERSİN İÇERİĞİ</vt:lpstr>
      <vt:lpstr> </vt:lpstr>
      <vt:lpstr>PowerPoint Sunusu</vt:lpstr>
      <vt:lpstr>2. FOLKLOR ve TOPLUMSAL UYGULAMALAR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 </dc:title>
  <dc:creator>Kullanıcı</dc:creator>
  <cp:lastModifiedBy>Kullanıcı</cp:lastModifiedBy>
  <cp:revision>3</cp:revision>
  <dcterms:created xsi:type="dcterms:W3CDTF">2018-03-01T08:51:22Z</dcterms:created>
  <dcterms:modified xsi:type="dcterms:W3CDTF">2018-03-01T08:55:15Z</dcterms:modified>
</cp:coreProperties>
</file>