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9" r:id="rId4"/>
    <p:sldId id="260" r:id="rId5"/>
    <p:sldId id="261" r:id="rId6"/>
    <p:sldId id="262" r:id="rId7"/>
    <p:sldId id="263" r:id="rId8"/>
    <p:sldId id="25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p:scale>
          <a:sx n="93" d="100"/>
          <a:sy n="93" d="100"/>
        </p:scale>
        <p:origin x="1320"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1AF03C-AFD0-CC44-A23C-7C4D44FC0C06}" type="datetimeFigureOut">
              <a:rPr lang="tr-TR" smtClean="0"/>
              <a:t>9.05.2018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111E6B-5E66-524D-AC33-893A554DF383}" type="slidenum">
              <a:rPr lang="tr-TR" smtClean="0"/>
              <a:t>‹#›</a:t>
            </a:fld>
            <a:endParaRPr lang="tr-TR"/>
          </a:p>
        </p:txBody>
      </p:sp>
    </p:spTree>
    <p:extLst>
      <p:ext uri="{BB962C8B-B14F-4D97-AF65-F5344CB8AC3E}">
        <p14:creationId xmlns:p14="http://schemas.microsoft.com/office/powerpoint/2010/main" val="1128695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B111E6B-5E66-524D-AC33-893A554DF383}" type="slidenum">
              <a:rPr lang="tr-TR" smtClean="0"/>
              <a:t>4</a:t>
            </a:fld>
            <a:endParaRPr lang="tr-TR"/>
          </a:p>
        </p:txBody>
      </p:sp>
    </p:spTree>
    <p:extLst>
      <p:ext uri="{BB962C8B-B14F-4D97-AF65-F5344CB8AC3E}">
        <p14:creationId xmlns:p14="http://schemas.microsoft.com/office/powerpoint/2010/main" val="1643697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tıklayın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tr-TR" smtClean="0"/>
              <a:t>Asıl başlık stili için tıklayın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5/9/18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Zilyetlik - 1</a:t>
            </a:r>
            <a:endParaRPr lang="tr-TR" dirty="0"/>
          </a:p>
        </p:txBody>
      </p:sp>
      <p:sp>
        <p:nvSpPr>
          <p:cNvPr id="3" name="Alt Konu Başlığı 2"/>
          <p:cNvSpPr>
            <a:spLocks noGrp="1"/>
          </p:cNvSpPr>
          <p:nvPr>
            <p:ph type="subTitle" idx="1"/>
          </p:nvPr>
        </p:nvSpPr>
        <p:spPr/>
        <p:txBody>
          <a:bodyPr/>
          <a:lstStyle/>
          <a:p>
            <a:r>
              <a:rPr lang="tr-TR" dirty="0" smtClean="0"/>
              <a:t>Zilyetlik türleri </a:t>
            </a:r>
            <a:r>
              <a:rPr lang="tr-TR" smtClean="0"/>
              <a:t>ve kazanılması</a:t>
            </a:r>
            <a:endParaRPr lang="tr-TR"/>
          </a:p>
        </p:txBody>
      </p:sp>
    </p:spTree>
    <p:extLst>
      <p:ext uri="{BB962C8B-B14F-4D97-AF65-F5344CB8AC3E}">
        <p14:creationId xmlns:p14="http://schemas.microsoft.com/office/powerpoint/2010/main" val="640389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Zilyetlik türleri</a:t>
            </a:r>
            <a:endParaRPr lang="tr-TR" dirty="0"/>
          </a:p>
        </p:txBody>
      </p:sp>
      <p:sp>
        <p:nvSpPr>
          <p:cNvPr id="3" name="İçerik Yer Tutucusu 2"/>
          <p:cNvSpPr>
            <a:spLocks noGrp="1"/>
          </p:cNvSpPr>
          <p:nvPr>
            <p:ph idx="1"/>
          </p:nvPr>
        </p:nvSpPr>
        <p:spPr/>
        <p:txBody>
          <a:bodyPr/>
          <a:lstStyle/>
          <a:p>
            <a:r>
              <a:rPr lang="tr-TR" dirty="0" smtClean="0"/>
              <a:t>Hakka Dayanan-Hakka Dayanmayan Zilyetlik</a:t>
            </a:r>
          </a:p>
          <a:p>
            <a:r>
              <a:rPr lang="tr-TR" dirty="0" smtClean="0"/>
              <a:t>Malik Sıfatıyla-Başka Sıfatla Zilyetlik</a:t>
            </a:r>
          </a:p>
          <a:p>
            <a:r>
              <a:rPr lang="tr-TR" dirty="0" smtClean="0"/>
              <a:t>Asli-Fer’i Zilyetlik</a:t>
            </a:r>
          </a:p>
          <a:p>
            <a:r>
              <a:rPr lang="tr-TR" dirty="0" smtClean="0"/>
              <a:t>Dolaylı-Dolaysız Zilyetlik </a:t>
            </a:r>
          </a:p>
          <a:p>
            <a:r>
              <a:rPr lang="tr-TR" dirty="0"/>
              <a:t>T</a:t>
            </a:r>
            <a:r>
              <a:rPr lang="tr-TR" dirty="0" smtClean="0"/>
              <a:t>ek Başına Zilyetlik-Birlikte Zilyetlik</a:t>
            </a:r>
          </a:p>
        </p:txBody>
      </p:sp>
    </p:spTree>
    <p:extLst>
      <p:ext uri="{BB962C8B-B14F-4D97-AF65-F5344CB8AC3E}">
        <p14:creationId xmlns:p14="http://schemas.microsoft.com/office/powerpoint/2010/main" val="1058536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Hakka dayanan zilyetlik </a:t>
            </a:r>
            <a:r>
              <a:rPr lang="mr-IN" dirty="0" smtClean="0"/>
              <a:t>–</a:t>
            </a:r>
            <a:r>
              <a:rPr lang="tr-TR" dirty="0" smtClean="0"/>
              <a:t> hakka dayanmayan zilyetlik</a:t>
            </a:r>
            <a:endParaRPr lang="tr-TR" dirty="0"/>
          </a:p>
        </p:txBody>
      </p:sp>
      <p:sp>
        <p:nvSpPr>
          <p:cNvPr id="3" name="İçerik Yer Tutucusu 2"/>
          <p:cNvSpPr>
            <a:spLocks noGrp="1"/>
          </p:cNvSpPr>
          <p:nvPr>
            <p:ph idx="1"/>
          </p:nvPr>
        </p:nvSpPr>
        <p:spPr/>
        <p:txBody>
          <a:bodyPr/>
          <a:lstStyle/>
          <a:p>
            <a:r>
              <a:rPr lang="tr-TR" dirty="0"/>
              <a:t>Bu ayrım, zilyetliğin dayandığı ayni ya da şahsi hak olup olmamasına göre yapılan bir ayrımdır. Zilyetlik konusu şeyi ayni veya şahsi hakka dayanarak fiili hakimiyetinde bulunduran kimse, hakka dayanan zilyettir. Örneğin, malikin, kiracının, intifa hakkı sahibinin zilyetliklerinin ardında birer ayni veya şahsi hak yatmaktadır ve bu sebeple bu kişilerin zilyetlikleri hakka dayanır. Ancak, hırsızın, hırsızdan malı satın alan kimsenin ya da ödünç alanın ödünç aldığı malı geri vermemek suretiyle malda mülkiyet iddiasında bulunması durumundaki zilyetliği, temelinde ayni veya şahsi bir hak yatmadığından, hakka dayanmayan zilyetliktir. Bu noktada önemle belirtilmelidir ki, hakka dayanmayan zilyetlik, zilyedin söz konusu durumu bilip bilmemesine göre iyiniyetli ve </a:t>
            </a:r>
            <a:r>
              <a:rPr lang="tr-TR" dirty="0" err="1"/>
              <a:t>kötüniyetli</a:t>
            </a:r>
            <a:r>
              <a:rPr lang="tr-TR" dirty="0"/>
              <a:t> zilyetlik olarak da ikiye ayrılmaktadır. </a:t>
            </a:r>
            <a:endParaRPr lang="tr-TR" dirty="0"/>
          </a:p>
        </p:txBody>
      </p:sp>
    </p:spTree>
    <p:extLst>
      <p:ext uri="{BB962C8B-B14F-4D97-AF65-F5344CB8AC3E}">
        <p14:creationId xmlns:p14="http://schemas.microsoft.com/office/powerpoint/2010/main" val="131583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Malik sıfatıyla zilyetlik </a:t>
            </a:r>
            <a:r>
              <a:rPr lang="mr-IN" dirty="0" smtClean="0"/>
              <a:t>–</a:t>
            </a:r>
            <a:r>
              <a:rPr lang="tr-TR" dirty="0" smtClean="0"/>
              <a:t> başka sıfatla zilyetlik</a:t>
            </a:r>
            <a:endParaRPr lang="tr-TR" dirty="0"/>
          </a:p>
        </p:txBody>
      </p:sp>
      <p:sp>
        <p:nvSpPr>
          <p:cNvPr id="3" name="İçerik Yer Tutucusu 2"/>
          <p:cNvSpPr>
            <a:spLocks noGrp="1"/>
          </p:cNvSpPr>
          <p:nvPr>
            <p:ph idx="1"/>
          </p:nvPr>
        </p:nvSpPr>
        <p:spPr/>
        <p:txBody>
          <a:bodyPr/>
          <a:lstStyle/>
          <a:p>
            <a:r>
              <a:rPr lang="tr-TR" dirty="0"/>
              <a:t>Bu ayrım yapılırken zilyedin sıfatı önem taşımaktadır. Zilyetlik konusu şeye mülkiyet iddiasıyla zilyet olan kişi malik sıfatıyla zilyettir. Zilyetlik konusu şeyin bir başkasının mülkiyetinde olduğu bilinciyle hareket eden zilyet ise başka sıfatla zilyettir.</a:t>
            </a:r>
            <a:r>
              <a:rPr lang="tr-TR" dirty="0"/>
              <a:t> </a:t>
            </a:r>
          </a:p>
        </p:txBody>
      </p:sp>
    </p:spTree>
    <p:extLst>
      <p:ext uri="{BB962C8B-B14F-4D97-AF65-F5344CB8AC3E}">
        <p14:creationId xmlns:p14="http://schemas.microsoft.com/office/powerpoint/2010/main" val="550499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Dolaylı zilyetlik </a:t>
            </a:r>
            <a:r>
              <a:rPr lang="mr-IN" dirty="0" smtClean="0"/>
              <a:t>–</a:t>
            </a:r>
            <a:r>
              <a:rPr lang="tr-TR" dirty="0" smtClean="0"/>
              <a:t> dolaysız zilyetlik</a:t>
            </a:r>
            <a:endParaRPr lang="tr-TR" dirty="0"/>
          </a:p>
        </p:txBody>
      </p:sp>
      <p:sp>
        <p:nvSpPr>
          <p:cNvPr id="3" name="İçerik Yer Tutucusu 2"/>
          <p:cNvSpPr>
            <a:spLocks noGrp="1"/>
          </p:cNvSpPr>
          <p:nvPr>
            <p:ph idx="1"/>
          </p:nvPr>
        </p:nvSpPr>
        <p:spPr/>
        <p:txBody>
          <a:bodyPr/>
          <a:lstStyle/>
          <a:p>
            <a:r>
              <a:rPr lang="tr-TR" dirty="0"/>
              <a:t>Bu ayrım yapılırken ise zilyedin fiili hakimiyeti kullanırken bir başka kişinin aracılığına ihtiyaç duyup duymadığı dikkate alınır. Zilyet, zilyetlik konusu şeyi kendi hakimiyet alanında bulunduruyor, fiili hakimiyeti kendisi kullanıyor, mal üzerinde fiili hakimiyeti sağlamak için başkasının aracılığına ihtiyaç duymuyorsa, doğrudan zilyettir. Ancak hangi sıfatla zilyet olduğu fark etmeksizin zilyetlik konusu şey üzerindeki fiili hakimiyeti başkası aracılığıyla sağlayan kimse dolaylı zilyettir. Sözgelimi, ödünç alan sıfatıyla zilyetlik konusu şeyi elinde bulunduran zilyet doğrudan, zilyetlik konusu şeye malik olan zilyet ise dolaylı zilyettir. </a:t>
            </a:r>
            <a:endParaRPr lang="tr-TR" dirty="0"/>
          </a:p>
        </p:txBody>
      </p:sp>
    </p:spTree>
    <p:extLst>
      <p:ext uri="{BB962C8B-B14F-4D97-AF65-F5344CB8AC3E}">
        <p14:creationId xmlns:p14="http://schemas.microsoft.com/office/powerpoint/2010/main" val="393356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Asli </a:t>
            </a:r>
            <a:r>
              <a:rPr lang="mr-IN" dirty="0" smtClean="0"/>
              <a:t>–</a:t>
            </a:r>
            <a:r>
              <a:rPr lang="tr-TR" dirty="0" smtClean="0"/>
              <a:t> feri zilyetlik</a:t>
            </a:r>
            <a:endParaRPr lang="tr-TR" dirty="0"/>
          </a:p>
        </p:txBody>
      </p:sp>
      <p:sp>
        <p:nvSpPr>
          <p:cNvPr id="3" name="İçerik Yer Tutucusu 2"/>
          <p:cNvSpPr>
            <a:spLocks noGrp="1"/>
          </p:cNvSpPr>
          <p:nvPr>
            <p:ph idx="1"/>
          </p:nvPr>
        </p:nvSpPr>
        <p:spPr/>
        <p:txBody>
          <a:bodyPr/>
          <a:lstStyle/>
          <a:p>
            <a:r>
              <a:rPr lang="tr-TR" dirty="0"/>
              <a:t>Bu ayrım, zilyetlik konusu şey üzerinde dereceli zilyetlik olması halinde iki zilyedin durumlarının belirlenmesi için yapılan bir ayrımdır. Bu anlamda, bir şey üzerinde dereceli zilyetlik yoksa, başka bir ifadeyle bir malik sıfatıyla zilyet, bir de zilyetlik konusu şey üzerinde ayni veya şahsi bir hakka sahip olan başka sıfatla zilyet yoksa, asli – </a:t>
            </a:r>
            <a:r>
              <a:rPr lang="tr-TR" dirty="0" err="1"/>
              <a:t>fer’i</a:t>
            </a:r>
            <a:r>
              <a:rPr lang="tr-TR" dirty="0"/>
              <a:t> zilyetlik ayrımı yapılmaz. Zilyetlik konusu şey üzerinde malik sıfatıyla zilyet olan kimse, asli zilyet; başka sıfatla zilyet olan kimse ise </a:t>
            </a:r>
            <a:r>
              <a:rPr lang="tr-TR" dirty="0" err="1"/>
              <a:t>fer’i</a:t>
            </a:r>
            <a:r>
              <a:rPr lang="tr-TR" dirty="0"/>
              <a:t> zilyettir. Başka sıfatla zilyet zilyetlik konusu şeyi malik sıfatıyla zilyedin zilyetliğini tanıyarak üçüncü bir kişiye devrederse, yeni zilyet de başka sıfatla ve </a:t>
            </a:r>
            <a:r>
              <a:rPr lang="tr-TR" dirty="0" err="1"/>
              <a:t>fer’i</a:t>
            </a:r>
            <a:r>
              <a:rPr lang="tr-TR" dirty="0"/>
              <a:t> zilyet olur ve malik sıfatıyla zilyet hala asli zilyet olarak kalır. </a:t>
            </a:r>
            <a:endParaRPr lang="tr-TR" dirty="0"/>
          </a:p>
        </p:txBody>
      </p:sp>
    </p:spTree>
    <p:extLst>
      <p:ext uri="{BB962C8B-B14F-4D97-AF65-F5344CB8AC3E}">
        <p14:creationId xmlns:p14="http://schemas.microsoft.com/office/powerpoint/2010/main" val="1226494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Tek başına </a:t>
            </a:r>
            <a:r>
              <a:rPr lang="mr-IN" dirty="0" smtClean="0"/>
              <a:t>–</a:t>
            </a:r>
            <a:r>
              <a:rPr lang="tr-TR" dirty="0" smtClean="0"/>
              <a:t> birlikte zilyetlik</a:t>
            </a:r>
            <a:endParaRPr lang="tr-TR" dirty="0"/>
          </a:p>
        </p:txBody>
      </p:sp>
      <p:sp>
        <p:nvSpPr>
          <p:cNvPr id="3" name="İçerik Yer Tutucusu 2"/>
          <p:cNvSpPr>
            <a:spLocks noGrp="1"/>
          </p:cNvSpPr>
          <p:nvPr>
            <p:ph idx="1"/>
          </p:nvPr>
        </p:nvSpPr>
        <p:spPr/>
        <p:txBody>
          <a:bodyPr/>
          <a:lstStyle/>
          <a:p>
            <a:r>
              <a:rPr lang="tr-TR" dirty="0"/>
              <a:t>Bu ayrım, zilyetliğin dolaylı ya da dolaysız, asli veya </a:t>
            </a:r>
            <a:r>
              <a:rPr lang="tr-TR" dirty="0" err="1"/>
              <a:t>fer’i</a:t>
            </a:r>
            <a:r>
              <a:rPr lang="tr-TR" dirty="0"/>
              <a:t> olup olmadığına bakılmaksızın, zilyedin zilyetlikten kaynaklanan yetkilerini kendisinin kullanıp kullanamamasına bağlı olarak yapılan bir ayrımdır. Zilyet, bu yetkileri tek başına kullanabiliyorsa, tek başına zilyettir. Ancak, zilyetlik konusu mal üzerinde birden fazla kişinin aynı anda aynı yetkisi varsa, birlikte zilyetlik söz konusudur. Birlikte zilyetlerden her biri zilyetlik konusu şey üzerindeki yetkilerini diğerinin ya da diğerlerinin katılımına ihtiyaç duymaksızın kullanabiliyorsa müşterek birlikte zilyetlik; birlikte zilyetlerin her biri zilyetlik konusu şey üzerinde yetkileri ancak birlikte kullanabiliyorlarsa iştirak hakinde zilyetlik söz konusudur. </a:t>
            </a:r>
            <a:endParaRPr lang="tr-TR" dirty="0"/>
          </a:p>
        </p:txBody>
      </p:sp>
    </p:spTree>
    <p:extLst>
      <p:ext uri="{BB962C8B-B14F-4D97-AF65-F5344CB8AC3E}">
        <p14:creationId xmlns:p14="http://schemas.microsoft.com/office/powerpoint/2010/main" val="880685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ZİLYETLİĞİN KAZANILMASI</a:t>
            </a:r>
            <a:endParaRPr lang="tr-TR" dirty="0"/>
          </a:p>
        </p:txBody>
      </p:sp>
      <p:sp>
        <p:nvSpPr>
          <p:cNvPr id="3" name="İçerik Yer Tutucusu 2"/>
          <p:cNvSpPr>
            <a:spLocks noGrp="1"/>
          </p:cNvSpPr>
          <p:nvPr>
            <p:ph idx="1"/>
          </p:nvPr>
        </p:nvSpPr>
        <p:spPr/>
        <p:txBody>
          <a:bodyPr/>
          <a:lstStyle/>
          <a:p>
            <a:r>
              <a:rPr lang="tr-TR" dirty="0" smtClean="0"/>
              <a:t>Aslen Kazanma</a:t>
            </a:r>
          </a:p>
          <a:p>
            <a:r>
              <a:rPr lang="tr-TR" dirty="0" smtClean="0"/>
              <a:t>Devren Kazanma</a:t>
            </a:r>
          </a:p>
          <a:p>
            <a:r>
              <a:rPr lang="tr-TR" dirty="0" smtClean="0"/>
              <a:t>Miras Yoluyla Kazanma</a:t>
            </a:r>
            <a:endParaRPr lang="tr-TR" dirty="0"/>
          </a:p>
        </p:txBody>
      </p:sp>
    </p:spTree>
    <p:extLst>
      <p:ext uri="{BB962C8B-B14F-4D97-AF65-F5344CB8AC3E}">
        <p14:creationId xmlns:p14="http://schemas.microsoft.com/office/powerpoint/2010/main" val="6241857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Gökyüzü</Template>
  <TotalTime>30</TotalTime>
  <Words>533</Words>
  <Application>Microsoft Macintosh PowerPoint</Application>
  <PresentationFormat>Geniş Ekran</PresentationFormat>
  <Paragraphs>23</Paragraphs>
  <Slides>8</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Calibri</vt:lpstr>
      <vt:lpstr>Calibri Light</vt:lpstr>
      <vt:lpstr>Mangal</vt:lpstr>
      <vt:lpstr>Arial</vt:lpstr>
      <vt:lpstr>Gökyüzü</vt:lpstr>
      <vt:lpstr>Zilyetlik - 1</vt:lpstr>
      <vt:lpstr>Zilyetlik türleri</vt:lpstr>
      <vt:lpstr>Hakka dayanan zilyetlik – hakka dayanmayan zilyetlik</vt:lpstr>
      <vt:lpstr>Malik sıfatıyla zilyetlik – başka sıfatla zilyetlik</vt:lpstr>
      <vt:lpstr>Dolaylı zilyetlik – dolaysız zilyetlik</vt:lpstr>
      <vt:lpstr>Asli – feri zilyetlik</vt:lpstr>
      <vt:lpstr>Tek başına – birlikte zilyetlik</vt:lpstr>
      <vt:lpstr>ZİLYETLİĞİN KAZANILMASI</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zilyetlik</dc:title>
  <dc:creator>Tuğçe ORAL</dc:creator>
  <cp:lastModifiedBy>Tuğçe ORAL</cp:lastModifiedBy>
  <cp:revision>3</cp:revision>
  <dcterms:created xsi:type="dcterms:W3CDTF">2018-01-30T17:03:37Z</dcterms:created>
  <dcterms:modified xsi:type="dcterms:W3CDTF">2018-05-09T18:37:34Z</dcterms:modified>
</cp:coreProperties>
</file>