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97C24-70DA-49FB-B137-60A7FE6E942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B3C62-E45F-4638-835E-1CEE9CFD18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7703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97C24-70DA-49FB-B137-60A7FE6E942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B3C62-E45F-4638-835E-1CEE9CFD18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6250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97C24-70DA-49FB-B137-60A7FE6E942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B3C62-E45F-4638-835E-1CEE9CFD18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9983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97C24-70DA-49FB-B137-60A7FE6E942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B3C62-E45F-4638-835E-1CEE9CFD18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4674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97C24-70DA-49FB-B137-60A7FE6E942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B3C62-E45F-4638-835E-1CEE9CFD18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4487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97C24-70DA-49FB-B137-60A7FE6E942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B3C62-E45F-4638-835E-1CEE9CFD18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6442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97C24-70DA-49FB-B137-60A7FE6E942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B3C62-E45F-4638-835E-1CEE9CFD18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3186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97C24-70DA-49FB-B137-60A7FE6E942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B3C62-E45F-4638-835E-1CEE9CFD18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7568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97C24-70DA-49FB-B137-60A7FE6E942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B3C62-E45F-4638-835E-1CEE9CFD18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9249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97C24-70DA-49FB-B137-60A7FE6E942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B3C62-E45F-4638-835E-1CEE9CFD18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5599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97C24-70DA-49FB-B137-60A7FE6E942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B3C62-E45F-4638-835E-1CEE9CFD18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5096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97C24-70DA-49FB-B137-60A7FE6E9421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8B3C62-E45F-4638-835E-1CEE9CFD18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5836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078182"/>
            <a:ext cx="9144000" cy="3179618"/>
          </a:xfrm>
        </p:spPr>
        <p:txBody>
          <a:bodyPr/>
          <a:lstStyle/>
          <a:p>
            <a:pPr algn="just"/>
            <a:r>
              <a:rPr lang="tr-TR" i="1" dirty="0" err="1" smtClean="0"/>
              <a:t>Jokai</a:t>
            </a:r>
            <a:r>
              <a:rPr lang="tr-TR" i="1" dirty="0" smtClean="0"/>
              <a:t>-</a:t>
            </a:r>
            <a:r>
              <a:rPr lang="hu-HU" i="1" dirty="0" smtClean="0"/>
              <a:t>Kó</a:t>
            </a:r>
            <a:r>
              <a:rPr lang="tr-TR" i="1" dirty="0" err="1" smtClean="0"/>
              <a:t>dex</a:t>
            </a:r>
            <a:r>
              <a:rPr lang="tr-TR" i="1" dirty="0" smtClean="0"/>
              <a:t> </a:t>
            </a:r>
            <a:r>
              <a:rPr lang="tr-TR" dirty="0" smtClean="0"/>
              <a:t>ve </a:t>
            </a:r>
            <a:r>
              <a:rPr lang="tr-TR" i="1" dirty="0" err="1" smtClean="0"/>
              <a:t>Huszita</a:t>
            </a:r>
            <a:r>
              <a:rPr lang="tr-TR" i="1" dirty="0" smtClean="0"/>
              <a:t> </a:t>
            </a:r>
            <a:r>
              <a:rPr lang="tr-TR" i="1" dirty="0" err="1" smtClean="0"/>
              <a:t>Biblia</a:t>
            </a:r>
            <a:r>
              <a:rPr lang="tr-TR" i="1" dirty="0" smtClean="0"/>
              <a:t> </a:t>
            </a:r>
            <a:r>
              <a:rPr lang="tr-TR" dirty="0" smtClean="0"/>
              <a:t>kodekslerinin </a:t>
            </a:r>
            <a:r>
              <a:rPr lang="tr-TR" dirty="0" smtClean="0"/>
              <a:t>dışında 15. yüzyıldan kalma başka pek çok </a:t>
            </a:r>
            <a:r>
              <a:rPr lang="tr-TR" dirty="0" smtClean="0"/>
              <a:t>kodeks </a:t>
            </a:r>
            <a:r>
              <a:rPr lang="tr-TR" dirty="0" smtClean="0"/>
              <a:t>de bulunmaktadır. Bunlar kronoloji</a:t>
            </a:r>
            <a:r>
              <a:rPr lang="hu-HU" dirty="0" smtClean="0"/>
              <a:t>k</a:t>
            </a:r>
            <a:r>
              <a:rPr lang="tr-TR" dirty="0" smtClean="0"/>
              <a:t> olarak şu şekildedir:</a:t>
            </a:r>
          </a:p>
          <a:p>
            <a:pPr algn="just"/>
            <a:r>
              <a:rPr lang="tr-TR" i="1" dirty="0" err="1" smtClean="0"/>
              <a:t>Birk</a:t>
            </a:r>
            <a:r>
              <a:rPr lang="tr-TR" i="1" dirty="0" smtClean="0"/>
              <a:t>-K</a:t>
            </a:r>
            <a:r>
              <a:rPr lang="hu-HU" i="1" dirty="0" smtClean="0"/>
              <a:t>ó</a:t>
            </a:r>
            <a:r>
              <a:rPr lang="tr-TR" i="1" dirty="0" err="1" smtClean="0"/>
              <a:t>dex</a:t>
            </a:r>
            <a:r>
              <a:rPr lang="tr-TR" i="1" dirty="0" smtClean="0"/>
              <a:t> </a:t>
            </a:r>
            <a:r>
              <a:rPr lang="tr-TR" dirty="0" smtClean="0"/>
              <a:t>(</a:t>
            </a:r>
            <a:r>
              <a:rPr lang="tr-TR" dirty="0" err="1" smtClean="0"/>
              <a:t>BirkK</a:t>
            </a:r>
            <a:r>
              <a:rPr lang="tr-TR" dirty="0" smtClean="0"/>
              <a:t>.), 1474 yılına aittir. Doğrudan Latinceden yapılan  çevirisi mevcuttur; bu nedenle kopya değil, orijinal bir nüshadır. Yazarı </a:t>
            </a:r>
            <a:r>
              <a:rPr lang="tr-TR" dirty="0" err="1" smtClean="0"/>
              <a:t>Domonkos</a:t>
            </a:r>
            <a:r>
              <a:rPr lang="tr-TR" dirty="0" smtClean="0"/>
              <a:t> tarikatının rahibi P</a:t>
            </a:r>
            <a:r>
              <a:rPr lang="hu-HU" dirty="0" smtClean="0"/>
              <a:t>á</a:t>
            </a:r>
            <a:r>
              <a:rPr lang="tr-TR" dirty="0" smtClean="0"/>
              <a:t>l </a:t>
            </a:r>
            <a:r>
              <a:rPr lang="tr-TR" dirty="0" err="1" smtClean="0"/>
              <a:t>Vaci’dir</a:t>
            </a:r>
            <a:r>
              <a:rPr lang="tr-TR" dirty="0" smtClean="0"/>
              <a:t>. Bu büyük eserden sadece 4 sayfa kalmıştır. Bu sayfalar kısmen </a:t>
            </a:r>
            <a:r>
              <a:rPr lang="tr-TR" dirty="0" err="1" smtClean="0"/>
              <a:t>Szent</a:t>
            </a:r>
            <a:r>
              <a:rPr lang="tr-TR" dirty="0" smtClean="0"/>
              <a:t> </a:t>
            </a:r>
            <a:r>
              <a:rPr lang="hu-HU" dirty="0" smtClean="0"/>
              <a:t>Á</a:t>
            </a:r>
            <a:r>
              <a:rPr lang="tr-TR" dirty="0" err="1" smtClean="0"/>
              <a:t>goston’un</a:t>
            </a:r>
            <a:r>
              <a:rPr lang="tr-TR" dirty="0" smtClean="0"/>
              <a:t>, kısmen </a:t>
            </a:r>
            <a:r>
              <a:rPr lang="tr-TR" dirty="0" err="1" smtClean="0"/>
              <a:t>Szent</a:t>
            </a:r>
            <a:r>
              <a:rPr lang="tr-TR" dirty="0" smtClean="0"/>
              <a:t> </a:t>
            </a:r>
            <a:r>
              <a:rPr lang="tr-TR" dirty="0" err="1" smtClean="0"/>
              <a:t>Domonkos’un</a:t>
            </a:r>
            <a:r>
              <a:rPr lang="tr-TR" dirty="0" smtClean="0"/>
              <a:t> kurallarını içermektedir.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9177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i="1" dirty="0" err="1" smtClean="0"/>
              <a:t>Guary</a:t>
            </a:r>
            <a:r>
              <a:rPr lang="tr-TR" i="1" dirty="0" smtClean="0"/>
              <a:t>- K</a:t>
            </a:r>
            <a:r>
              <a:rPr lang="hu-HU" i="1" dirty="0" smtClean="0"/>
              <a:t>ó</a:t>
            </a:r>
            <a:r>
              <a:rPr lang="tr-TR" i="1" dirty="0" err="1" smtClean="0"/>
              <a:t>dex</a:t>
            </a:r>
            <a:r>
              <a:rPr lang="tr-TR" i="1" dirty="0" smtClean="0"/>
              <a:t> </a:t>
            </a:r>
            <a:r>
              <a:rPr lang="tr-TR" dirty="0" smtClean="0"/>
              <a:t>(</a:t>
            </a:r>
            <a:r>
              <a:rPr lang="tr-TR" dirty="0" err="1" smtClean="0"/>
              <a:t>Guary</a:t>
            </a:r>
            <a:r>
              <a:rPr lang="tr-TR" dirty="0" smtClean="0"/>
              <a:t>., telaffuzu G</a:t>
            </a:r>
            <a:r>
              <a:rPr lang="hu-HU" dirty="0" smtClean="0"/>
              <a:t>óri)</a:t>
            </a:r>
            <a:r>
              <a:rPr lang="tr-TR" dirty="0" smtClean="0"/>
              <a:t> 1492 ve 1495 yılları arasında hazırlanmıştır. 67 sayfadan oluşan bu eserin başında ve sonunda eksik kalmış el yazması bulunur, bunlar dini tefekkürleri içermektedir.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92797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i="1" dirty="0" err="1" smtClean="0"/>
              <a:t>Guary</a:t>
            </a:r>
            <a:r>
              <a:rPr lang="tr-TR" i="1" dirty="0" smtClean="0"/>
              <a:t>- K</a:t>
            </a:r>
            <a:r>
              <a:rPr lang="hu-HU" i="1" dirty="0" smtClean="0"/>
              <a:t>ó</a:t>
            </a:r>
            <a:r>
              <a:rPr lang="tr-TR" i="1" dirty="0" err="1" smtClean="0"/>
              <a:t>dex</a:t>
            </a:r>
            <a:r>
              <a:rPr lang="tr-TR" i="1" dirty="0" smtClean="0"/>
              <a:t> </a:t>
            </a:r>
            <a:r>
              <a:rPr lang="tr-TR" dirty="0" smtClean="0"/>
              <a:t>(</a:t>
            </a:r>
            <a:r>
              <a:rPr lang="tr-TR" dirty="0" err="1" smtClean="0"/>
              <a:t>Guary</a:t>
            </a:r>
            <a:r>
              <a:rPr lang="tr-TR" dirty="0" smtClean="0"/>
              <a:t>., telaffuzu G</a:t>
            </a:r>
            <a:r>
              <a:rPr lang="hu-HU" dirty="0" smtClean="0"/>
              <a:t>óri)</a:t>
            </a:r>
            <a:r>
              <a:rPr lang="tr-TR" dirty="0" smtClean="0"/>
              <a:t> 1492 ve 1495 yılları arasında hazırlanmıştır. 67 sayfadan oluşan bu eserin başında ve sonunda eksik kalmış el yazması bulunur, bunlar dini tefekkürleri içermektedir.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2462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i="1" dirty="0" err="1" smtClean="0"/>
              <a:t>Festetich-Kodex</a:t>
            </a:r>
            <a:r>
              <a:rPr lang="tr-TR" i="1" dirty="0" smtClean="0"/>
              <a:t> </a:t>
            </a:r>
            <a:r>
              <a:rPr lang="tr-TR" dirty="0" smtClean="0"/>
              <a:t>(</a:t>
            </a:r>
            <a:r>
              <a:rPr lang="tr-TR" dirty="0" err="1" smtClean="0"/>
              <a:t>FestK</a:t>
            </a:r>
            <a:r>
              <a:rPr lang="tr-TR" dirty="0" smtClean="0"/>
              <a:t>.), P</a:t>
            </a:r>
            <a:r>
              <a:rPr lang="hu-HU" dirty="0" smtClean="0"/>
              <a:t>á</a:t>
            </a:r>
            <a:r>
              <a:rPr lang="tr-TR" dirty="0" smtClean="0"/>
              <a:t>l </a:t>
            </a:r>
            <a:r>
              <a:rPr lang="tr-TR" dirty="0" err="1" smtClean="0"/>
              <a:t>Kinizisi’nin</a:t>
            </a:r>
            <a:r>
              <a:rPr lang="tr-TR" dirty="0" smtClean="0"/>
              <a:t> karısı </a:t>
            </a:r>
            <a:r>
              <a:rPr lang="tr-TR" dirty="0" err="1" smtClean="0"/>
              <a:t>Benigna</a:t>
            </a:r>
            <a:r>
              <a:rPr lang="tr-TR" dirty="0" smtClean="0"/>
              <a:t> </a:t>
            </a:r>
            <a:r>
              <a:rPr lang="tr-TR" dirty="0" err="1" smtClean="0"/>
              <a:t>Magyar</a:t>
            </a:r>
            <a:r>
              <a:rPr lang="tr-TR" dirty="0" smtClean="0"/>
              <a:t> için bilinmedik bir el kopya etmiştir.</a:t>
            </a:r>
            <a:r>
              <a:rPr lang="hu-HU" dirty="0" smtClean="0"/>
              <a:t> </a:t>
            </a:r>
            <a:r>
              <a:rPr lang="tr-TR" dirty="0" smtClean="0"/>
              <a:t>Çeşitli duaları içeren bu kitap en süslü Macar </a:t>
            </a:r>
            <a:r>
              <a:rPr lang="tr-TR" dirty="0" smtClean="0"/>
              <a:t>kodeksidir</a:t>
            </a:r>
            <a:r>
              <a:rPr lang="tr-TR" dirty="0" smtClean="0"/>
              <a:t>. Bir kısmı kaybolmuş olan bu </a:t>
            </a:r>
            <a:r>
              <a:rPr lang="tr-TR" dirty="0" smtClean="0"/>
              <a:t>kodeksin </a:t>
            </a:r>
            <a:r>
              <a:rPr lang="tr-TR" i="1" dirty="0" err="1" smtClean="0"/>
              <a:t>Piry</a:t>
            </a:r>
            <a:r>
              <a:rPr lang="tr-TR" i="1" dirty="0" smtClean="0"/>
              <a:t>-H</a:t>
            </a:r>
            <a:r>
              <a:rPr lang="hu-HU" i="1" dirty="0" smtClean="0"/>
              <a:t>á</a:t>
            </a:r>
            <a:r>
              <a:rPr lang="tr-TR" i="1" dirty="0" err="1" smtClean="0"/>
              <a:t>rtya</a:t>
            </a:r>
            <a:r>
              <a:rPr lang="tr-TR" i="1" dirty="0" smtClean="0"/>
              <a:t> </a:t>
            </a:r>
            <a:r>
              <a:rPr lang="tr-TR" dirty="0" smtClean="0"/>
              <a:t>ve </a:t>
            </a:r>
            <a:r>
              <a:rPr lang="hu-HU" i="1" dirty="0" smtClean="0"/>
              <a:t>Má</a:t>
            </a:r>
            <a:r>
              <a:rPr lang="tr-TR" i="1" dirty="0" err="1" smtClean="0"/>
              <a:t>riabesny</a:t>
            </a:r>
            <a:r>
              <a:rPr lang="hu-HU" i="1" dirty="0" smtClean="0"/>
              <a:t>ő</a:t>
            </a:r>
            <a:r>
              <a:rPr lang="tr-TR" i="1" dirty="0" smtClean="0"/>
              <a:t>i </a:t>
            </a:r>
            <a:r>
              <a:rPr lang="tr-TR" i="1" dirty="0" err="1" smtClean="0"/>
              <a:t>Töred</a:t>
            </a:r>
            <a:r>
              <a:rPr lang="hu-HU" i="1" dirty="0" smtClean="0"/>
              <a:t>é</a:t>
            </a:r>
            <a:r>
              <a:rPr lang="tr-TR" i="1" dirty="0" smtClean="0"/>
              <a:t>k </a:t>
            </a:r>
            <a:r>
              <a:rPr lang="tr-TR" dirty="0" smtClean="0"/>
              <a:t>adında iki kalıntısı bulunmaktadır.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43952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u-HU" dirty="0" smtClean="0"/>
              <a:t>16</a:t>
            </a:r>
            <a:r>
              <a:rPr lang="tr-TR" dirty="0" smtClean="0"/>
              <a:t>.yüzyılın ilk çeyreğinden kalma </a:t>
            </a:r>
            <a:r>
              <a:rPr lang="tr-TR" dirty="0" err="1" smtClean="0"/>
              <a:t>kalma</a:t>
            </a:r>
            <a:r>
              <a:rPr lang="tr-TR" dirty="0" smtClean="0"/>
              <a:t> </a:t>
            </a:r>
            <a:r>
              <a:rPr lang="tr-TR" dirty="0" smtClean="0"/>
              <a:t>kodeksler </a:t>
            </a:r>
            <a:r>
              <a:rPr lang="tr-TR" dirty="0" smtClean="0"/>
              <a:t>de bulunmaktadır. Bu </a:t>
            </a:r>
            <a:r>
              <a:rPr lang="tr-TR" dirty="0" smtClean="0"/>
              <a:t>kodekslerin </a:t>
            </a:r>
            <a:r>
              <a:rPr lang="tr-TR" dirty="0" smtClean="0"/>
              <a:t>bir kısmı Batı Macaristan’ın dil özelliklerinin hatırasını muhafaza eden Tuna Ötesi’ne ait </a:t>
            </a:r>
            <a:r>
              <a:rPr lang="tr-TR" dirty="0" smtClean="0"/>
              <a:t>kodekslerdir</a:t>
            </a:r>
            <a:r>
              <a:rPr lang="tr-TR" dirty="0" smtClean="0"/>
              <a:t>. Örneğin, </a:t>
            </a:r>
            <a:r>
              <a:rPr lang="tr-TR" i="1" dirty="0" err="1" smtClean="0"/>
              <a:t>Czeh</a:t>
            </a:r>
            <a:r>
              <a:rPr lang="tr-TR" i="1" dirty="0" smtClean="0"/>
              <a:t>-K</a:t>
            </a:r>
            <a:r>
              <a:rPr lang="hu-HU" i="1" dirty="0" smtClean="0"/>
              <a:t>ó</a:t>
            </a:r>
            <a:r>
              <a:rPr lang="tr-TR" i="1" dirty="0" err="1" smtClean="0"/>
              <a:t>dex</a:t>
            </a:r>
            <a:r>
              <a:rPr lang="tr-TR" dirty="0" smtClean="0"/>
              <a:t> (</a:t>
            </a:r>
            <a:r>
              <a:rPr lang="tr-TR" dirty="0" err="1" smtClean="0"/>
              <a:t>CzechK</a:t>
            </a:r>
            <a:r>
              <a:rPr lang="tr-TR" dirty="0" smtClean="0"/>
              <a:t>.) 1513  yılında P</a:t>
            </a:r>
            <a:r>
              <a:rPr lang="hu-HU" dirty="0" smtClean="0"/>
              <a:t>á</a:t>
            </a:r>
            <a:r>
              <a:rPr lang="tr-TR" dirty="0" smtClean="0"/>
              <a:t>l </a:t>
            </a:r>
            <a:r>
              <a:rPr lang="tr-TR" dirty="0" err="1" smtClean="0"/>
              <a:t>Kinizsi’nin</a:t>
            </a:r>
            <a:r>
              <a:rPr lang="tr-TR" dirty="0" smtClean="0"/>
              <a:t> karısı için hazırlamış dua, yakarış kitabıdır.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56510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i="1" dirty="0" err="1" smtClean="0"/>
              <a:t>Gömöry</a:t>
            </a:r>
            <a:r>
              <a:rPr lang="tr-TR" i="1" dirty="0" smtClean="0"/>
              <a:t>-K</a:t>
            </a:r>
            <a:r>
              <a:rPr lang="hu-HU" i="1" dirty="0" smtClean="0"/>
              <a:t>ó</a:t>
            </a:r>
            <a:r>
              <a:rPr lang="tr-TR" i="1" dirty="0" err="1" smtClean="0"/>
              <a:t>dex</a:t>
            </a:r>
            <a:r>
              <a:rPr lang="tr-TR" i="1" dirty="0" smtClean="0"/>
              <a:t> </a:t>
            </a:r>
            <a:r>
              <a:rPr lang="tr-TR" dirty="0" smtClean="0"/>
              <a:t>(</a:t>
            </a:r>
            <a:r>
              <a:rPr lang="tr-TR" dirty="0" err="1" smtClean="0"/>
              <a:t>GömK</a:t>
            </a:r>
            <a:r>
              <a:rPr lang="tr-TR" dirty="0" smtClean="0"/>
              <a:t>.) 1516 yılından kalmadır. Bu kitap da aynı şekilde bir dua ve yakarış kitabıdır. </a:t>
            </a:r>
          </a:p>
          <a:p>
            <a:pPr marL="0" indent="0" algn="just">
              <a:buNone/>
            </a:pPr>
            <a:r>
              <a:rPr lang="tr-TR" i="1" dirty="0" err="1" smtClean="0"/>
              <a:t>Keszthelyi</a:t>
            </a:r>
            <a:r>
              <a:rPr lang="tr-TR" i="1" dirty="0" smtClean="0"/>
              <a:t> K</a:t>
            </a:r>
            <a:r>
              <a:rPr lang="hu-HU" i="1" dirty="0" smtClean="0"/>
              <a:t>ó</a:t>
            </a:r>
            <a:r>
              <a:rPr lang="tr-TR" i="1" dirty="0" err="1" smtClean="0"/>
              <a:t>dex</a:t>
            </a:r>
            <a:r>
              <a:rPr lang="tr-TR" i="1" dirty="0" smtClean="0"/>
              <a:t> </a:t>
            </a:r>
            <a:r>
              <a:rPr lang="tr-TR" dirty="0" smtClean="0"/>
              <a:t>(</a:t>
            </a:r>
            <a:r>
              <a:rPr lang="tr-TR" dirty="0" err="1" smtClean="0"/>
              <a:t>KeszthK</a:t>
            </a:r>
            <a:r>
              <a:rPr lang="tr-TR" dirty="0" smtClean="0"/>
              <a:t>.) 1522’de hazırlanan bu kitap ilahilerden ve dualardan oluşmaktadır.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58846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095211"/>
          </a:xfrm>
        </p:spPr>
        <p:txBody>
          <a:bodyPr/>
          <a:lstStyle/>
          <a:p>
            <a:pPr marL="0" indent="0" algn="just">
              <a:buNone/>
            </a:pPr>
            <a:r>
              <a:rPr lang="tr-TR" i="1" dirty="0" err="1"/>
              <a:t>Érdy</a:t>
            </a:r>
            <a:r>
              <a:rPr lang="tr-TR" i="1" dirty="0"/>
              <a:t>-K</a:t>
            </a:r>
            <a:r>
              <a:rPr lang="hu-HU" i="1" dirty="0"/>
              <a:t>ó</a:t>
            </a:r>
            <a:r>
              <a:rPr lang="tr-TR" i="1" dirty="0" err="1"/>
              <a:t>dex</a:t>
            </a:r>
            <a:r>
              <a:rPr lang="tr-TR" i="1" dirty="0"/>
              <a:t> </a:t>
            </a:r>
            <a:r>
              <a:rPr lang="tr-TR" dirty="0"/>
              <a:t>(</a:t>
            </a:r>
            <a:r>
              <a:rPr lang="hu-HU" dirty="0"/>
              <a:t>É</a:t>
            </a:r>
            <a:r>
              <a:rPr lang="tr-TR" dirty="0" err="1"/>
              <a:t>rdyK</a:t>
            </a:r>
            <a:r>
              <a:rPr lang="tr-TR" dirty="0"/>
              <a:t>.) 1524 ve 1527 yılları arasında hazırlanmıştır. Bu efsane koleksiyonu en hacimli Macar </a:t>
            </a:r>
            <a:r>
              <a:rPr lang="tr-TR" dirty="0" err="1"/>
              <a:t>kodexidir</a:t>
            </a:r>
            <a:r>
              <a:rPr lang="tr-TR" dirty="0"/>
              <a:t>. </a:t>
            </a:r>
          </a:p>
          <a:p>
            <a:pPr marL="0" indent="0" algn="just">
              <a:buNone/>
            </a:pPr>
            <a:r>
              <a:rPr lang="tr-TR" i="1" dirty="0" err="1"/>
              <a:t>Kulcs</a:t>
            </a:r>
            <a:r>
              <a:rPr lang="hu-HU" i="1" dirty="0"/>
              <a:t>á</a:t>
            </a:r>
            <a:r>
              <a:rPr lang="tr-TR" i="1" dirty="0"/>
              <a:t>r-K</a:t>
            </a:r>
            <a:r>
              <a:rPr lang="hu-HU" i="1" dirty="0"/>
              <a:t>ó</a:t>
            </a:r>
            <a:r>
              <a:rPr lang="tr-TR" i="1" dirty="0" err="1"/>
              <a:t>dex</a:t>
            </a:r>
            <a:r>
              <a:rPr lang="tr-TR" i="1" dirty="0"/>
              <a:t> </a:t>
            </a:r>
            <a:r>
              <a:rPr lang="tr-TR" dirty="0"/>
              <a:t>(</a:t>
            </a:r>
            <a:r>
              <a:rPr lang="tr-TR" dirty="0" err="1"/>
              <a:t>KulcsK</a:t>
            </a:r>
            <a:r>
              <a:rPr lang="tr-TR" dirty="0"/>
              <a:t>.), 1539 yılında yazılmıştır. İlahilerden ve dualardan oluşmaktadır.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39230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/>
              <a:t>Kaynak: </a:t>
            </a:r>
            <a:r>
              <a:rPr lang="hu-HU" dirty="0"/>
              <a:t>Bárczi G., Benkő L., Berrár J., (1967), </a:t>
            </a:r>
            <a:r>
              <a:rPr lang="hu-HU" b="1" dirty="0"/>
              <a:t>A magyar nyelvtörténete</a:t>
            </a:r>
            <a:r>
              <a:rPr lang="hu-HU" dirty="0"/>
              <a:t>, Budapest: Nemzeti </a:t>
            </a:r>
            <a:r>
              <a:rPr lang="hu-HU" dirty="0" smtClean="0"/>
              <a:t>Tankön</a:t>
            </a:r>
            <a:r>
              <a:rPr lang="tr-TR" smtClean="0"/>
              <a:t>y</a:t>
            </a:r>
            <a:r>
              <a:rPr lang="hu-HU" smtClean="0"/>
              <a:t>vkiadó</a:t>
            </a:r>
            <a:r>
              <a:rPr lang="hu-HU" dirty="0"/>
              <a:t>. 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06989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354</Words>
  <Application>Microsoft Office PowerPoint</Application>
  <PresentationFormat>Geniş ekran</PresentationFormat>
  <Paragraphs>11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7</cp:revision>
  <dcterms:created xsi:type="dcterms:W3CDTF">2020-05-01T12:59:46Z</dcterms:created>
  <dcterms:modified xsi:type="dcterms:W3CDTF">2020-05-12T04:20:02Z</dcterms:modified>
</cp:coreProperties>
</file>