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917221-2AAC-4F8B-B17D-B8461237F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72C6B52-9013-42D9-B0CB-6B1727E9A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6BAD4C-1AC0-466D-8FF4-BF07CE952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0CECD3-A4EE-4153-96C2-2874D0ACC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7758C4-7235-4166-9763-B5118EA48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705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0650B1-4A86-40E0-B43D-5C60AC360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C168788-CF72-49C1-87D8-0134455E5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DD0EA91-5C36-40AF-AA2E-CC58F2C12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157E8A-7E03-451F-87B4-8DE1E424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786D03-E609-4CB6-8B28-C0EC6717E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73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2827933-00DC-4201-AC10-97EAB55DB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50F9B8A-3025-48DD-BBA5-E5260229A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0A0474-C500-4A40-99FC-3B7721BAB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9C630D-2953-449E-899E-05B69893A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30CC8E-C59A-4274-A957-D3BBB6B5F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76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7AD157-949D-4D72-A38C-44D3D444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CF01C8-CBC2-4811-8337-341586DDA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603963-9462-49D1-967E-5CA825B6E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D2A0E2-6673-4268-B768-9F7714F3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ABB66-B060-480C-B761-F9E4E2CD4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68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44D1DB-5343-41D5-AD03-1AB521AC5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088BFF2-28EE-4954-8B03-E9041ED1E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28CB2DB-B8B1-4F36-9E0D-8DF591F0D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CD41D7-70CE-4AB7-BD3F-4CDA4BB0C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6EF661-E274-40DD-917F-91898B906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69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1D0115-7DCC-4BB3-9A75-9A04683CB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E15972-E829-4283-95BE-E42A40C1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610480D-3E2C-4E81-AD35-F7C6FFEDE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19FF2A-51D8-4EBD-8D5A-74194D6FC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DFFABA-AB72-46DA-BA99-8958B20AA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07E2BA0-03A4-491E-AF3E-006A9F819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35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7AF06F-6CD8-4C28-A71F-3422F18FA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20D4729-B80D-4022-ABAC-5FC5DEE63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66EFD08-A2CD-492F-B89C-6ABD12677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4C006D-6D05-455D-8CEF-D8593E3DA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0D44A94-680F-4FDB-8674-14137D71A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3FFA8A3-3F90-409C-9E41-1B89A9F9B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41C045C-2DEE-4AEE-AA62-4594D81D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9D978D3-9750-4CBC-8F4C-413480A16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4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C70E9-8CC8-4D2E-B034-9D3EC15A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C8C2D54-C84E-46D8-B7A3-FAA4BEBF0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3624F4E-3BF1-4181-BEFD-5FE54B0BC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139D26B-BD2C-49EC-A63E-6A548B733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4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5DD3764-1B08-4474-8468-CE563F650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CD2613B-0120-4C6D-80E6-1C315E8F1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CA95875-92E6-41A6-945E-98549CA1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369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0229B6-E2CC-414F-848D-2C364C8F0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9AC3EF-4683-4E3E-9ADE-FB04F5E58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A4676A-B6D6-4BDA-9851-72E36747D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DEF227-8382-4BB0-BE12-C7E0D8686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6F6FDF-61F3-4CA5-BCD8-B89297911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48B0AF9-E9A4-4C7F-9891-E4D7815EB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3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4E3BFE-5A59-4AC8-9E67-2411D5054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4FD62D4-816A-4B8D-A5CD-D7631FCC9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6214246-43A1-40D2-922C-19E10D77D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E196880-A828-4DC0-8BE6-887F1B601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9E02DE5-8E13-40C3-9DA2-E72B1BCC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CD6CCF-FFDA-44A2-B78A-4A5750416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44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4CBD40E-C159-432E-98AB-8CAE8A40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D946B18-7D50-4A2A-95EE-F7D1DD09D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50B57A-7047-4E36-B720-483FB540C3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E7109-9F6E-4624-B299-E62B1CE6E767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049B3F-E5E2-4098-927F-1C9B0168E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4EDD27-D048-4F71-BA88-BBAEE241D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FD03C-D470-4A06-AE89-BB99F4045C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9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5EAE061-4AFE-4B3A-8FA1-FC5953E7E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0398FB-7D27-4C59-A68B-663AE7A37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0F49E53-97B6-454A-9342-3F01CE006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520" y="2744662"/>
            <a:ext cx="6589707" cy="2387600"/>
          </a:xfrm>
        </p:spPr>
        <p:txBody>
          <a:bodyPr>
            <a:normAutofit/>
          </a:bodyPr>
          <a:lstStyle/>
          <a:p>
            <a:pPr algn="r"/>
            <a:r>
              <a:rPr lang="tr-TR" sz="5100" b="1" dirty="0"/>
              <a:t>Bilimsel Süreç Becerileri</a:t>
            </a:r>
            <a:br>
              <a:rPr lang="tr-TR" sz="5100" b="1" dirty="0"/>
            </a:br>
            <a:r>
              <a:rPr lang="tr-TR" sz="5100" b="1" dirty="0"/>
              <a:t>BÜTÜNLEŞTİRİLMİŞ BECERİLER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DEE8134-8942-423C-9EAA-0110FCA11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746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tr-TR" altLang="zh-CN">
                <a:latin typeface="Arial" charset="0"/>
                <a:cs typeface="Arial" charset="0"/>
              </a:rPr>
              <a:t>Bütünleştirilmiş Beceriler</a:t>
            </a:r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84A4BF2-E3B2-4AE6-A11D-DDE152DB3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Değişkenleri tanımlama ve kontrol etme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Hipotez kurma ve test etme 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Verileri kaydetme ve yorumlama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Deney yapma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Model oluşturma </a:t>
            </a:r>
            <a:endParaRPr lang="tr-TR" dirty="0">
              <a:latin typeface="Arial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tr-TR" b="1" dirty="0"/>
              <a:t>Değişkenleri Tanımlama ve Kontrol Etme</a:t>
            </a:r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05A080-D5BA-4F99-8E74-2D7066608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1333" y="1040309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4961" y="1984443"/>
            <a:ext cx="6073881" cy="4192520"/>
          </a:xfrm>
        </p:spPr>
        <p:txBody>
          <a:bodyPr>
            <a:noAutofit/>
          </a:bodyPr>
          <a:lstStyle/>
          <a:p>
            <a:r>
              <a:rPr lang="tr-TR"/>
              <a:t>Bağımsız Değişken: Bağımlı değişken üzerinde etki etmesi beklenen ve araştırmacının isteğine göre değiştirilebilen değişken türüdür.</a:t>
            </a:r>
          </a:p>
          <a:p>
            <a:r>
              <a:rPr lang="tr-TR"/>
              <a:t>Bağımlı Değişken: Bağımsız değişken veya değişkenlerin etkilediği değişkendir.</a:t>
            </a:r>
          </a:p>
          <a:p>
            <a:r>
              <a:rPr lang="tr-TR"/>
              <a:t>Kontrol Değişkeni: Bağımlı değişken üzerine etki etmesi istenmeyen araştırma sürecinde değişimi engellenerek sabit tutulan değişkendir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40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tr-TR" b="1">
                <a:solidFill>
                  <a:srgbClr val="FFFFFF"/>
                </a:solidFill>
              </a:rPr>
              <a:t>Hipotez Kurma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6556" y="1669027"/>
            <a:ext cx="5257799" cy="4889350"/>
          </a:xfrm>
        </p:spPr>
        <p:txBody>
          <a:bodyPr anchor="t">
            <a:normAutofit/>
          </a:bodyPr>
          <a:lstStyle/>
          <a:p>
            <a:r>
              <a:rPr lang="tr-TR" dirty="0"/>
              <a:t>Hipotezler, araştırma sürecinde elde edilen verilerin yorumlanmasında ihtiyaç duyulan ilave verilerin neler olduğu hakkında ve hangi veriler üzerine odaklanılması gerektiği konusunda bilim adamlarına rehberlik ederler. </a:t>
            </a:r>
          </a:p>
          <a:p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pPr marL="692150" lvl="1" indent="-347663"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zh-CN" sz="4000" dirty="0">
                <a:solidFill>
                  <a:srgbClr val="FFFFFF"/>
                </a:solidFill>
                <a:latin typeface="+mn-lt"/>
                <a:ea typeface="Arial" charset="0"/>
                <a:cs typeface="Arial" charset="0"/>
              </a:rPr>
              <a:t>Verileri kaydetme ve yorumlama</a:t>
            </a:r>
            <a:br>
              <a:rPr lang="tr-TR" altLang="zh-CN" sz="4000" dirty="0">
                <a:solidFill>
                  <a:srgbClr val="FFFFFF"/>
                </a:solidFill>
                <a:latin typeface="+mn-lt"/>
                <a:ea typeface="Arial" charset="0"/>
                <a:cs typeface="Arial" charset="0"/>
              </a:rPr>
            </a:br>
            <a:endParaRPr lang="en-US" sz="4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6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tr-TR" dirty="0"/>
              <a:t>Hipotezler doğrultusunda toplanan verilerin bilgisayar ve hesap makinesi gibi araçlarla görsel formlara (grafik, tablo) dönüştürülmesi verileri yorumlamayı kolaylaştırır. </a:t>
            </a:r>
          </a:p>
          <a:p>
            <a:r>
              <a:rPr lang="tr-TR" dirty="0"/>
              <a:t>Karar alma süreci ise temel anlamda araştırmada kurulan hipotezlere bağlıdır.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9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82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Autofit/>
          </a:bodyPr>
          <a:lstStyle/>
          <a:p>
            <a:pPr marL="692150" lvl="1" indent="-347663"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zh-CN" sz="4800" dirty="0">
                <a:latin typeface="+mn-lt"/>
                <a:ea typeface="Arial" charset="0"/>
                <a:cs typeface="Arial" charset="0"/>
              </a:rPr>
              <a:t>Deney yapma</a:t>
            </a:r>
            <a:br>
              <a:rPr lang="tr-TR" altLang="zh-CN" sz="4800" dirty="0">
                <a:latin typeface="+mn-lt"/>
                <a:ea typeface="Arial" charset="0"/>
                <a:cs typeface="Arial" charset="0"/>
              </a:rPr>
            </a:br>
            <a:endParaRPr lang="en-US" sz="4800" dirty="0">
              <a:latin typeface="+mn-lt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FA693E56-31D0-4ADA-BBBB-BA2A08763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3182" y="955437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tr-TR">
                <a:cs typeface="Times New Roman" charset="0"/>
              </a:rPr>
              <a:t>Deney</a:t>
            </a:r>
            <a:r>
              <a:rPr lang="tr-TR"/>
              <a:t>i tasarlayıp uygulayarak, gözlem yapma, </a:t>
            </a:r>
            <a:r>
              <a:rPr lang="tr-TR">
                <a:cs typeface="Times New Roman" charset="0"/>
              </a:rPr>
              <a:t>değişkenleri değiştirme ve kontrol etme</a:t>
            </a:r>
            <a:r>
              <a:rPr lang="tr-TR"/>
              <a:t>,</a:t>
            </a:r>
            <a:r>
              <a:rPr lang="tr-TR">
                <a:cs typeface="Times New Roman" charset="0"/>
              </a:rPr>
              <a:t> </a:t>
            </a:r>
            <a:r>
              <a:rPr lang="tr-TR"/>
              <a:t>verileri elde etme </a:t>
            </a:r>
            <a:r>
              <a:rPr lang="tr-TR">
                <a:cs typeface="Times New Roman" charset="0"/>
              </a:rPr>
              <a:t>sürecidir</a:t>
            </a:r>
            <a:r>
              <a:rPr lang="tr-TR" dirty="0"/>
              <a:t>.</a:t>
            </a:r>
          </a:p>
          <a:p>
            <a:r>
              <a:rPr lang="tr-TR" dirty="0"/>
              <a:t>Öğrencilerin bütün bilimsel süreç becerilerini uygulamalarını gerektiren deney tasarlama ve yapma, araştırma sürecinin en geniş bölümünü oluşturur.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992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tr-TR" b="1">
                <a:cs typeface="Times New Roman" charset="0"/>
              </a:rPr>
              <a:t>MODEL OLUŞTURMA</a:t>
            </a:r>
            <a:br>
              <a:rPr lang="tr-TR" b="1"/>
            </a:br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tr-TR" dirty="0">
                <a:cs typeface="Times New Roman" charset="0"/>
              </a:rPr>
              <a:t>Bu süreç, bilgileri ya da verileri grafik</a:t>
            </a:r>
            <a:r>
              <a:rPr lang="tr-TR" dirty="0"/>
              <a:t>,</a:t>
            </a:r>
            <a:r>
              <a:rPr lang="tr-TR" dirty="0">
                <a:cs typeface="Times New Roman" charset="0"/>
              </a:rPr>
              <a:t> şekil veya çoklu </a:t>
            </a:r>
            <a:r>
              <a:rPr lang="tr-TR" dirty="0"/>
              <a:t>görsel </a:t>
            </a:r>
            <a:r>
              <a:rPr lang="tr-TR" dirty="0">
                <a:cs typeface="Times New Roman" charset="0"/>
              </a:rPr>
              <a:t>sunumlar yoluyla göstermeyi içerir. Aynı olay için bile bir modelin oluşturulabildiği çeşitli yollar vardır. Bir buz küpünün erimesi grafikle, şekille, üç boyutlu </a:t>
            </a:r>
            <a:r>
              <a:rPr lang="tr-TR" dirty="0"/>
              <a:t>modelle</a:t>
            </a:r>
            <a:r>
              <a:rPr lang="tr-TR" dirty="0">
                <a:cs typeface="Times New Roman" charset="0"/>
              </a:rPr>
              <a:t>, görüntü kaydıyla, çizelgeyle, fotoğrafla veya çizimle gösterilebilir</a:t>
            </a:r>
            <a:r>
              <a:rPr lang="tr-TR" dirty="0"/>
              <a:t> .</a:t>
            </a:r>
          </a:p>
          <a:p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E408B2E-4B29-416B-A027-6D59F4A10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23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941" y="1123527"/>
            <a:ext cx="8488113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9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Bilimsel Süreç Becerileri BÜTÜNLEŞTİRİLMİŞ BECERİLER</vt:lpstr>
      <vt:lpstr>Bütünleştirilmiş Beceriler</vt:lpstr>
      <vt:lpstr>Değişkenleri Tanımlama ve Kontrol Etme</vt:lpstr>
      <vt:lpstr>Hipotez Kurma</vt:lpstr>
      <vt:lpstr>Verileri kaydetme ve yorumlama </vt:lpstr>
      <vt:lpstr>Deney yapma </vt:lpstr>
      <vt:lpstr>MODEL OLUŞTURMA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Süreç Becerileri BÜTÜNLEŞTİRİLMİŞ BECERİLER</dc:title>
  <dc:creator>Eren CEYLAN</dc:creator>
  <cp:lastModifiedBy>Eren CEYLAN</cp:lastModifiedBy>
  <cp:revision>1</cp:revision>
  <dcterms:created xsi:type="dcterms:W3CDTF">2020-04-06T19:16:05Z</dcterms:created>
  <dcterms:modified xsi:type="dcterms:W3CDTF">2020-04-06T19:17:03Z</dcterms:modified>
</cp:coreProperties>
</file>