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1" r:id="rId5"/>
    <p:sldId id="260"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A2CDD5D-E959-4921-9397-786B763E25B6}">
          <p14:sldIdLst>
            <p14:sldId id="256"/>
            <p14:sldId id="257"/>
            <p14:sldId id="258"/>
            <p14:sldId id="261"/>
            <p14:sldId id="260"/>
            <p14:sldId id="2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6.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Din</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11.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11. ve 12. haftalar, din antropolojisi alt disiplinine giriş için ayrıldı. İlk hafta literatürde öne çıkan din tiplerine yer verilecek. Ayrıca, din ile toplumsal ilişkilenmeye dönük belli kavramlar ortaya atılacak. İkinci hafta ise büyü, bilim ve din konusundaki temel argümanlar eşliğinde din antropolojisinin bilgi ürettiği temel bir konuya giriş yapılacak. Ayrıca günümüz topluluklarının bu anlama biçimlerini ayrıştırma temayülüne karşı toplumsal pratikte bunların </a:t>
            </a:r>
            <a:r>
              <a:rPr lang="tr-TR" sz="2400" dirty="0" err="1">
                <a:latin typeface="Bell MT" pitchFamily="18" charset="0"/>
              </a:rPr>
              <a:t>içiçe</a:t>
            </a:r>
            <a:r>
              <a:rPr lang="tr-TR" sz="2400" dirty="0">
                <a:latin typeface="Bell MT" pitchFamily="18" charset="0"/>
              </a:rPr>
              <a:t> geçmişliğine dair bir argüman formüle edilecek.</a:t>
            </a:r>
          </a:p>
          <a:p>
            <a:pPr>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11.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19. yüzyılın «ilkel» topluluk </a:t>
            </a:r>
            <a:r>
              <a:rPr lang="tr-TR" sz="2400" dirty="0" err="1">
                <a:latin typeface="Bell MT" pitchFamily="18" charset="0"/>
              </a:rPr>
              <a:t>izlekli</a:t>
            </a:r>
            <a:r>
              <a:rPr lang="tr-TR" sz="2400" dirty="0">
                <a:latin typeface="Bell MT" pitchFamily="18" charset="0"/>
              </a:rPr>
              <a:t> din düşüncesi birkaç dinsel inanış türünü ön plana çıkartmıştı. Animizm, ilkellerin insanların ve doğanın ruhlarına dönük bir vurguya sahip olmalarına ve bu doğrultudaki belirsizliklerden dinsel bir inanç üretmelerine karşılık geliyordu.</a:t>
            </a:r>
          </a:p>
          <a:p>
            <a:r>
              <a:rPr lang="tr-TR" sz="2400" dirty="0" err="1">
                <a:latin typeface="Bell MT" pitchFamily="18" charset="0"/>
              </a:rPr>
              <a:t>Manateizm</a:t>
            </a:r>
            <a:r>
              <a:rPr lang="tr-TR" sz="2400" dirty="0">
                <a:latin typeface="Bell MT" pitchFamily="18" charset="0"/>
              </a:rPr>
              <a:t> ise, doğada gizil güçlerin egemenliğine vurgu yapıyordu. Dinsel inanç bu güçlerle ilişkilenmek ve bunları toplumsal çıkar için mobilize edebilmek üzerine kurgulanmıştı.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11.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Totemizm, topluluğun kendi fetişleri ve totemi etrafında karmaşık bir sınıflama kurmasını sağlıyordu. Topluluk, kendisini kozmolojik olarak diğer topluluklardan ayıran ve doğada kendilerine bir yer biçen kozmolojik bir dizgeyi totemleri vasıtasıyla yaratıyorlardı.</a:t>
            </a:r>
          </a:p>
          <a:p>
            <a:r>
              <a:rPr lang="tr-TR" sz="2400" dirty="0">
                <a:latin typeface="Bell MT" pitchFamily="18" charset="0"/>
              </a:rPr>
              <a:t>Bu dinsel tipler bir yana, bugün din antropolojisi içerisinde dinin işlevlerine dair sorgulamalar üç işlevi ön plana çıkartıyor: Açıklama, gerçekleştirme ve destekleme.</a:t>
            </a:r>
          </a:p>
          <a:p>
            <a:r>
              <a:rPr lang="tr-TR" sz="2400" dirty="0">
                <a:latin typeface="Bell MT" pitchFamily="18" charset="0"/>
              </a:rPr>
              <a:t>Her biri dinin özel bir anlama ve bilme biçimi olduğunun altını çizen bu özelliklerle, bugün dini herhangi başka bir bilme biçiminin altında veya üstünde konumlandırmıyoruz.</a:t>
            </a:r>
          </a:p>
        </p:txBody>
      </p:sp>
    </p:spTree>
    <p:extLst>
      <p:ext uri="{BB962C8B-B14F-4D97-AF65-F5344CB8AC3E}">
        <p14:creationId xmlns:p14="http://schemas.microsoft.com/office/powerpoint/2010/main" val="121428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11.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On birinci hafta </a:t>
            </a:r>
            <a:r>
              <a:rPr lang="tr-TR" sz="2400" dirty="0" err="1">
                <a:latin typeface="Bell MT" pitchFamily="18" charset="0"/>
              </a:rPr>
              <a:t>Malinowski’nin</a:t>
            </a:r>
            <a:r>
              <a:rPr lang="tr-TR" sz="2400" dirty="0">
                <a:latin typeface="Bell MT" pitchFamily="18" charset="0"/>
              </a:rPr>
              <a:t> </a:t>
            </a:r>
            <a:r>
              <a:rPr lang="tr-TR" sz="2400" dirty="0" err="1">
                <a:latin typeface="Bell MT" pitchFamily="18" charset="0"/>
              </a:rPr>
              <a:t>etnografisinin</a:t>
            </a:r>
            <a:r>
              <a:rPr lang="tr-TR" sz="2400" dirty="0">
                <a:latin typeface="Bell MT" pitchFamily="18" charset="0"/>
              </a:rPr>
              <a:t> Erotik Düşler ve Fanteziler bölümünü okuyoruz.</a:t>
            </a:r>
          </a:p>
          <a:p>
            <a:r>
              <a:rPr lang="tr-TR" sz="2400" dirty="0">
                <a:latin typeface="Bell MT" pitchFamily="18" charset="0"/>
              </a:rPr>
              <a:t>Bu bölümde </a:t>
            </a:r>
            <a:r>
              <a:rPr lang="tr-TR" sz="2400" dirty="0" err="1">
                <a:latin typeface="Bell MT" pitchFamily="18" charset="0"/>
              </a:rPr>
              <a:t>Malinowski</a:t>
            </a:r>
            <a:r>
              <a:rPr lang="tr-TR" sz="2400" dirty="0">
                <a:latin typeface="Bell MT" pitchFamily="18" charset="0"/>
              </a:rPr>
              <a:t>, büyü ile rüyanın birbirlerine kanıt olarak görüldükleri bir inanç dizgesini ele alıyor.</a:t>
            </a:r>
          </a:p>
        </p:txBody>
      </p:sp>
    </p:spTree>
    <p:extLst>
      <p:ext uri="{BB962C8B-B14F-4D97-AF65-F5344CB8AC3E}">
        <p14:creationId xmlns:p14="http://schemas.microsoft.com/office/powerpoint/2010/main" val="610406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11.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r>
              <a:rPr lang="tr-TR" sz="2400" dirty="0">
                <a:latin typeface="Bell MT" pitchFamily="18" charset="0"/>
              </a:rPr>
              <a:t>:</a:t>
            </a:r>
          </a:p>
          <a:p>
            <a:r>
              <a:rPr lang="tr-TR" sz="2400" dirty="0" err="1">
                <a:latin typeface="Bell MT" pitchFamily="18" charset="0"/>
              </a:rPr>
              <a:t>Bronislaw</a:t>
            </a:r>
            <a:r>
              <a:rPr lang="tr-TR" sz="2400" dirty="0">
                <a:latin typeface="Bell MT" pitchFamily="18" charset="0"/>
              </a:rPr>
              <a:t> </a:t>
            </a:r>
            <a:r>
              <a:rPr lang="tr-TR" sz="2400" dirty="0" err="1">
                <a:latin typeface="Bell MT" pitchFamily="18" charset="0"/>
              </a:rPr>
              <a:t>Malinowski</a:t>
            </a:r>
            <a:r>
              <a:rPr lang="tr-TR" sz="2400" dirty="0">
                <a:latin typeface="Bell MT" pitchFamily="18" charset="0"/>
              </a:rPr>
              <a:t>. </a:t>
            </a:r>
            <a:r>
              <a:rPr lang="tr-TR" sz="2400" i="1" dirty="0">
                <a:latin typeface="Bell MT" pitchFamily="18" charset="0"/>
              </a:rPr>
              <a:t>Vahşilerin Cinsel Yaşamı. </a:t>
            </a:r>
            <a:r>
              <a:rPr lang="tr-TR" sz="2400" dirty="0">
                <a:latin typeface="Bell MT" pitchFamily="18" charset="0"/>
              </a:rPr>
              <a:t>İstanbul: </a:t>
            </a:r>
            <a:r>
              <a:rPr lang="tr-TR" sz="2400" dirty="0" err="1">
                <a:latin typeface="Bell MT" pitchFamily="18" charset="0"/>
              </a:rPr>
              <a:t>Kabalcı</a:t>
            </a:r>
            <a:r>
              <a:rPr lang="tr-TR" sz="2400" dirty="0">
                <a:latin typeface="Bell MT" pitchFamily="18" charset="0"/>
              </a:rPr>
              <a:t> Yayınları. (Erotik Düşler ve Fanteziler bölümü)</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TotalTime>
  <Words>304</Words>
  <Application>Microsoft Office PowerPoint</Application>
  <PresentationFormat>On-screen Show (4:3)</PresentationFormat>
  <Paragraphs>18</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Aldhabi</vt:lpstr>
      <vt:lpstr>Andalus</vt:lpstr>
      <vt:lpstr>Arial</vt:lpstr>
      <vt:lpstr>Bell MT</vt:lpstr>
      <vt:lpstr>Calibri</vt:lpstr>
      <vt:lpstr>Ofis Teması</vt:lpstr>
      <vt:lpstr>6. konu</vt:lpstr>
      <vt:lpstr>11. hafta</vt:lpstr>
      <vt:lpstr>11. hafta</vt:lpstr>
      <vt:lpstr>11. hafta</vt:lpstr>
      <vt:lpstr>11. hafta</vt:lpstr>
      <vt:lpstr>11.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52</cp:revision>
  <dcterms:created xsi:type="dcterms:W3CDTF">2018-05-08T13:48:36Z</dcterms:created>
  <dcterms:modified xsi:type="dcterms:W3CDTF">2018-12-23T13:10:11Z</dcterms:modified>
</cp:coreProperties>
</file>