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2" r:id="rId2"/>
    <p:sldId id="256" r:id="rId3"/>
    <p:sldId id="259" r:id="rId4"/>
    <p:sldId id="258" r:id="rId5"/>
    <p:sldId id="261" r:id="rId6"/>
    <p:sldId id="260" r:id="rId7"/>
    <p:sldId id="262" r:id="rId8"/>
    <p:sldId id="263" r:id="rId9"/>
    <p:sldId id="257" r:id="rId10"/>
    <p:sldId id="265" r:id="rId11"/>
    <p:sldId id="264" r:id="rId12"/>
    <p:sldId id="266" r:id="rId13"/>
    <p:sldId id="267" r:id="rId14"/>
    <p:sldId id="268" r:id="rId15"/>
    <p:sldId id="269" r:id="rId16"/>
    <p:sldId id="270" r:id="rId17"/>
    <p:sldId id="271"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3FEAF3E7-AF2C-4BCA-84DC-495A3A5B495E}" type="datetimeFigureOut">
              <a:rPr lang="tr-TR" smtClean="0"/>
              <a:pPr/>
              <a:t>20.02.2017</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FEAC726E-BDF5-4DE0-A6A2-47E3AA18C487}"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FEAF3E7-AF2C-4BCA-84DC-495A3A5B495E}" type="datetimeFigureOut">
              <a:rPr lang="tr-TR" smtClean="0"/>
              <a:pPr/>
              <a:t>20.02.2017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EAC726E-BDF5-4DE0-A6A2-47E3AA18C48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FEAF3E7-AF2C-4BCA-84DC-495A3A5B495E}" type="datetimeFigureOut">
              <a:rPr lang="tr-TR" smtClean="0"/>
              <a:pPr/>
              <a:t>20.02.2017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EAC726E-BDF5-4DE0-A6A2-47E3AA18C48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3FEAF3E7-AF2C-4BCA-84DC-495A3A5B495E}" type="datetimeFigureOut">
              <a:rPr lang="tr-TR" smtClean="0"/>
              <a:pPr/>
              <a:t>20.02.2017</a:t>
            </a:fld>
            <a:endParaRPr lang="tr-TR"/>
          </a:p>
        </p:txBody>
      </p:sp>
      <p:sp>
        <p:nvSpPr>
          <p:cNvPr id="9" name="8 Slayt Numarası Yer Tutucusu"/>
          <p:cNvSpPr>
            <a:spLocks noGrp="1"/>
          </p:cNvSpPr>
          <p:nvPr>
            <p:ph type="sldNum" sz="quarter" idx="15"/>
          </p:nvPr>
        </p:nvSpPr>
        <p:spPr/>
        <p:txBody>
          <a:bodyPr rtlCol="0"/>
          <a:lstStyle/>
          <a:p>
            <a:fld id="{FEAC726E-BDF5-4DE0-A6A2-47E3AA18C487}"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3FEAF3E7-AF2C-4BCA-84DC-495A3A5B495E}" type="datetimeFigureOut">
              <a:rPr lang="tr-TR" smtClean="0"/>
              <a:pPr/>
              <a:t>20.02.2017</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FEAC726E-BDF5-4DE0-A6A2-47E3AA18C48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3FEAF3E7-AF2C-4BCA-84DC-495A3A5B495E}" type="datetimeFigureOut">
              <a:rPr lang="tr-TR" smtClean="0"/>
              <a:pPr/>
              <a:t>20.02.2017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EAC726E-BDF5-4DE0-A6A2-47E3AA18C487}"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3FEAF3E7-AF2C-4BCA-84DC-495A3A5B495E}" type="datetimeFigureOut">
              <a:rPr lang="tr-TR" smtClean="0"/>
              <a:pPr/>
              <a:t>20.02.2017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EAC726E-BDF5-4DE0-A6A2-47E3AA18C487}"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3FEAF3E7-AF2C-4BCA-84DC-495A3A5B495E}" type="datetimeFigureOut">
              <a:rPr lang="tr-TR" smtClean="0"/>
              <a:pPr/>
              <a:t>20.02.2017</a:t>
            </a:fld>
            <a:endParaRPr lang="tr-TR"/>
          </a:p>
        </p:txBody>
      </p:sp>
      <p:sp>
        <p:nvSpPr>
          <p:cNvPr id="7" name="6 Slayt Numarası Yer Tutucusu"/>
          <p:cNvSpPr>
            <a:spLocks noGrp="1"/>
          </p:cNvSpPr>
          <p:nvPr>
            <p:ph type="sldNum" sz="quarter" idx="11"/>
          </p:nvPr>
        </p:nvSpPr>
        <p:spPr/>
        <p:txBody>
          <a:bodyPr rtlCol="0"/>
          <a:lstStyle/>
          <a:p>
            <a:fld id="{FEAC726E-BDF5-4DE0-A6A2-47E3AA18C487}"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FEAF3E7-AF2C-4BCA-84DC-495A3A5B495E}" type="datetimeFigureOut">
              <a:rPr lang="tr-TR" smtClean="0"/>
              <a:pPr/>
              <a:t>20.02.2017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EAC726E-BDF5-4DE0-A6A2-47E3AA18C48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3FEAF3E7-AF2C-4BCA-84DC-495A3A5B495E}" type="datetimeFigureOut">
              <a:rPr lang="tr-TR" smtClean="0"/>
              <a:pPr/>
              <a:t>20.02.2017</a:t>
            </a:fld>
            <a:endParaRPr lang="tr-TR"/>
          </a:p>
        </p:txBody>
      </p:sp>
      <p:sp>
        <p:nvSpPr>
          <p:cNvPr id="22" name="21 Slayt Numarası Yer Tutucusu"/>
          <p:cNvSpPr>
            <a:spLocks noGrp="1"/>
          </p:cNvSpPr>
          <p:nvPr>
            <p:ph type="sldNum" sz="quarter" idx="15"/>
          </p:nvPr>
        </p:nvSpPr>
        <p:spPr/>
        <p:txBody>
          <a:bodyPr rtlCol="0"/>
          <a:lstStyle/>
          <a:p>
            <a:fld id="{FEAC726E-BDF5-4DE0-A6A2-47E3AA18C487}"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3FEAF3E7-AF2C-4BCA-84DC-495A3A5B495E}" type="datetimeFigureOut">
              <a:rPr lang="tr-TR" smtClean="0"/>
              <a:pPr/>
              <a:t>20.02.2017</a:t>
            </a:fld>
            <a:endParaRPr lang="tr-TR"/>
          </a:p>
        </p:txBody>
      </p:sp>
      <p:sp>
        <p:nvSpPr>
          <p:cNvPr id="18" name="17 Slayt Numarası Yer Tutucusu"/>
          <p:cNvSpPr>
            <a:spLocks noGrp="1"/>
          </p:cNvSpPr>
          <p:nvPr>
            <p:ph type="sldNum" sz="quarter" idx="11"/>
          </p:nvPr>
        </p:nvSpPr>
        <p:spPr/>
        <p:txBody>
          <a:bodyPr rtlCol="0"/>
          <a:lstStyle/>
          <a:p>
            <a:fld id="{FEAC726E-BDF5-4DE0-A6A2-47E3AA18C487}"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3FEAF3E7-AF2C-4BCA-84DC-495A3A5B495E}" type="datetimeFigureOut">
              <a:rPr lang="tr-TR" smtClean="0"/>
              <a:pPr/>
              <a:t>20.02.2017</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EAC726E-BDF5-4DE0-A6A2-47E3AA18C487}"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3946450"/>
          </a:xfrm>
        </p:spPr>
        <p:txBody>
          <a:bodyPr>
            <a:noAutofit/>
          </a:bodyPr>
          <a:lstStyle/>
          <a:p>
            <a:r>
              <a:rPr lang="tr-TR" sz="4000" dirty="0" smtClean="0"/>
              <a:t>Beden Eğitimi Ve Sporda Yöntem Yaklaşım Ve Modeller</a:t>
            </a:r>
            <a:endParaRPr lang="tr-TR" sz="4000" dirty="0"/>
          </a:p>
        </p:txBody>
      </p:sp>
      <p:sp>
        <p:nvSpPr>
          <p:cNvPr id="3" name="2 İçerik Yer Tutucusu"/>
          <p:cNvSpPr>
            <a:spLocks noGrp="1"/>
          </p:cNvSpPr>
          <p:nvPr>
            <p:ph sz="quarter" idx="1"/>
          </p:nvPr>
        </p:nvSpPr>
        <p:spPr/>
        <p:txBody>
          <a:bodyPr/>
          <a:lstStyle/>
          <a:p>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Öğrencinin Tasarımı-Bireysel Programlama</a:t>
            </a:r>
            <a:endParaRPr lang="tr-TR" dirty="0"/>
          </a:p>
        </p:txBody>
      </p:sp>
      <p:sp>
        <p:nvSpPr>
          <p:cNvPr id="3" name="2 İçerik Yer Tutucusu"/>
          <p:cNvSpPr>
            <a:spLocks noGrp="1"/>
          </p:cNvSpPr>
          <p:nvPr>
            <p:ph sz="quarter" idx="1"/>
          </p:nvPr>
        </p:nvSpPr>
        <p:spPr/>
        <p:txBody>
          <a:bodyPr>
            <a:normAutofit fontScale="92500"/>
          </a:bodyPr>
          <a:lstStyle/>
          <a:p>
            <a:r>
              <a:rPr lang="tr-TR" dirty="0" smtClean="0"/>
              <a:t>Öğrenci buluş sınırının ötesinde yer alan başka bir aşamayı ortaya koyar.</a:t>
            </a:r>
          </a:p>
          <a:p>
            <a:r>
              <a:rPr lang="tr-TR" dirty="0" smtClean="0"/>
              <a:t>Genel konu ve başlığı öğretmen karar verirken öğrenci bu başlık çerçevesinde sorular ve çözümlerle ilgili  karar verir.Hazırlık uygulama ve sonuç bölümleri öğrenciye aittir.</a:t>
            </a:r>
          </a:p>
          <a:p>
            <a:r>
              <a:rPr lang="tr-TR" dirty="0" smtClean="0"/>
              <a:t>Bu öğrencinin bulduğu ve düzenlediği bireysel programı oluşturur.</a:t>
            </a:r>
          </a:p>
          <a:p>
            <a:r>
              <a:rPr lang="tr-TR" dirty="0" smtClean="0"/>
              <a:t>Konu alanı belirlenir, öğrenci rolünü ve ne umduğunu iyi anlamalıdır.Öğrencinin hazır olması önemlidir</a:t>
            </a:r>
          </a:p>
          <a:p>
            <a:r>
              <a:rPr lang="tr-TR" dirty="0" smtClean="0"/>
              <a:t>Öğretmenin rehberliği önemlidir, öğrenciye ise özgürlük sağlar. Top oyunları, kaya tırmanışı, jimnastik, kuvvet gelişimi..vb..</a:t>
            </a:r>
          </a:p>
          <a:p>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Öğrencinin Başlatması-Göstermesi</a:t>
            </a:r>
            <a:endParaRPr lang="tr-TR" dirty="0"/>
          </a:p>
        </p:txBody>
      </p:sp>
      <p:sp>
        <p:nvSpPr>
          <p:cNvPr id="3" name="2 İçerik Yer Tutucusu"/>
          <p:cNvSpPr>
            <a:spLocks noGrp="1"/>
          </p:cNvSpPr>
          <p:nvPr>
            <p:ph sz="quarter" idx="1"/>
          </p:nvPr>
        </p:nvSpPr>
        <p:spPr/>
        <p:txBody>
          <a:bodyPr>
            <a:normAutofit/>
          </a:bodyPr>
          <a:lstStyle/>
          <a:p>
            <a:r>
              <a:rPr lang="tr-TR" dirty="0" smtClean="0"/>
              <a:t>Öğrenci kendi gelişimi için ilerlemeye, araştırmaya ve bir program düzenleyip onu uygulamaya hazır olup olmadığını bilir.</a:t>
            </a:r>
          </a:p>
          <a:p>
            <a:r>
              <a:rPr lang="tr-TR" dirty="0" smtClean="0"/>
              <a:t>Öğrenci öğretme-öğrenme etkinliklerini başlatmak ve yönetmek için üst düzeyde sorumluluk alır. </a:t>
            </a:r>
          </a:p>
          <a:p>
            <a:r>
              <a:rPr lang="tr-TR" dirty="0" smtClean="0"/>
              <a:t>Öğrencinin kendini gösterdiği bu etkinlikte  ilk defa etkinliği kendisi başlatır.</a:t>
            </a:r>
          </a:p>
          <a:p>
            <a:r>
              <a:rPr lang="tr-TR" dirty="0" smtClean="0"/>
              <a:t>Öğretmen destek görevi görür, seyreder ve yardımcı olur.</a:t>
            </a:r>
          </a:p>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Çoklu Zeka Kuramı</a:t>
            </a:r>
            <a:endParaRPr lang="tr-TR" dirty="0"/>
          </a:p>
        </p:txBody>
      </p:sp>
      <p:sp>
        <p:nvSpPr>
          <p:cNvPr id="3" name="2 İçerik Yer Tutucusu"/>
          <p:cNvSpPr>
            <a:spLocks noGrp="1"/>
          </p:cNvSpPr>
          <p:nvPr>
            <p:ph sz="quarter" idx="1"/>
          </p:nvPr>
        </p:nvSpPr>
        <p:spPr/>
        <p:txBody>
          <a:bodyPr>
            <a:normAutofit/>
          </a:bodyPr>
          <a:lstStyle/>
          <a:p>
            <a:r>
              <a:rPr lang="tr-TR" dirty="0" smtClean="0"/>
              <a:t> </a:t>
            </a:r>
            <a:r>
              <a:rPr lang="tr-TR" dirty="0" err="1" smtClean="0"/>
              <a:t>Howard</a:t>
            </a:r>
            <a:r>
              <a:rPr lang="tr-TR" dirty="0" smtClean="0"/>
              <a:t> </a:t>
            </a:r>
            <a:r>
              <a:rPr lang="tr-TR" dirty="0" err="1" smtClean="0"/>
              <a:t>Gardner</a:t>
            </a:r>
            <a:r>
              <a:rPr lang="tr-TR" dirty="0" smtClean="0"/>
              <a:t> tarafından ortaya atılan 8 farklı zeka alanı ile kuram,  bir kişinin bir veya birden fazla kültürde değer bulan bir ürün ortaya koyabilme kapasitesi, gerçek hayatta karşılaştığı problemlere etkili ve verimli çözümler üretebilme becerisi olarak tanımlanır.</a:t>
            </a:r>
          </a:p>
          <a:p>
            <a:r>
              <a:rPr lang="tr-TR" dirty="0" smtClean="0"/>
              <a:t>Çoklu zeka alanları:Sözel-dilsel, mantıksal-matematiksel, Görsel-uzamsal, müziksel-ritmik,bedensel-</a:t>
            </a:r>
            <a:r>
              <a:rPr lang="tr-TR" dirty="0" err="1" smtClean="0"/>
              <a:t>kinestetik</a:t>
            </a:r>
            <a:r>
              <a:rPr lang="tr-TR" dirty="0" smtClean="0"/>
              <a:t>,sosyal zeka,içsel zeka ve doğa zekası olmak </a:t>
            </a:r>
            <a:r>
              <a:rPr lang="tr-TR" dirty="0" smtClean="0"/>
              <a:t>üzere </a:t>
            </a:r>
            <a:r>
              <a:rPr lang="tr-TR" dirty="0" smtClean="0"/>
              <a:t>zeka alanını kapsar</a:t>
            </a:r>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Kendi Kendine Öğrenme</a:t>
            </a:r>
            <a:endParaRPr lang="tr-TR" dirty="0"/>
          </a:p>
        </p:txBody>
      </p:sp>
      <p:sp>
        <p:nvSpPr>
          <p:cNvPr id="3" name="2 İçerik Yer Tutucusu"/>
          <p:cNvSpPr>
            <a:spLocks noGrp="1"/>
          </p:cNvSpPr>
          <p:nvPr>
            <p:ph sz="quarter" idx="1"/>
          </p:nvPr>
        </p:nvSpPr>
        <p:spPr/>
        <p:txBody>
          <a:bodyPr>
            <a:normAutofit/>
          </a:bodyPr>
          <a:lstStyle/>
          <a:p>
            <a:r>
              <a:rPr lang="tr-TR" dirty="0" smtClean="0"/>
              <a:t>Öğrenci hazırlık uygulama ve sonuç aşamalarında bağımsız çalışır</a:t>
            </a:r>
          </a:p>
          <a:p>
            <a:r>
              <a:rPr lang="tr-TR" dirty="0" smtClean="0"/>
              <a:t>Bireyin kendini eğitmekle uğraştığı durumlarda gerçekleşir.</a:t>
            </a:r>
          </a:p>
          <a:p>
            <a:r>
              <a:rPr lang="tr-TR" dirty="0" smtClean="0"/>
              <a:t>Dışarıdan seyirci yada gözlem yapan birine ihtiyaç yoktur.</a:t>
            </a:r>
          </a:p>
          <a:p>
            <a:r>
              <a:rPr lang="tr-TR" dirty="0" smtClean="0"/>
              <a:t>Bireyin öğretme-öğrenme kapasitesi ile sınırlıdır </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Taktiksel Oyun Yaklaşımı</a:t>
            </a:r>
            <a:endParaRPr lang="tr-TR" dirty="0"/>
          </a:p>
        </p:txBody>
      </p:sp>
      <p:sp>
        <p:nvSpPr>
          <p:cNvPr id="3" name="2 İçerik Yer Tutucusu"/>
          <p:cNvSpPr>
            <a:spLocks noGrp="1"/>
          </p:cNvSpPr>
          <p:nvPr>
            <p:ph sz="quarter" idx="1"/>
          </p:nvPr>
        </p:nvSpPr>
        <p:spPr/>
        <p:txBody>
          <a:bodyPr>
            <a:normAutofit/>
          </a:bodyPr>
          <a:lstStyle/>
          <a:p>
            <a:r>
              <a:rPr lang="tr-TR" dirty="0" smtClean="0"/>
              <a:t>Bu yaklaşım, öğrencinin gelişimine ve oyun anlayışına odaklanan bir yaklaşımdır.</a:t>
            </a:r>
          </a:p>
          <a:p>
            <a:r>
              <a:rPr lang="tr-TR" dirty="0" smtClean="0"/>
              <a:t>Amaç bilginin yapılandırılmasıdır.</a:t>
            </a:r>
          </a:p>
          <a:p>
            <a:r>
              <a:rPr lang="tr-TR" dirty="0" smtClean="0"/>
              <a:t>Oyun oynama becerisinin derinlemesine gelişmesi ve anlaşılması  ve bunun sportif becerilere transfer edilmesi açısından önemlidir</a:t>
            </a:r>
          </a:p>
          <a:p>
            <a:r>
              <a:rPr lang="tr-TR" dirty="0" smtClean="0"/>
              <a:t>Taktiksel problemi ortaya koyacak uyarlanmış oyun seçilerek öğrencinin çalışmaya katılması sağlanır.</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Sosyal Sorumluluk Modeli</a:t>
            </a:r>
            <a:endParaRPr lang="tr-TR" dirty="0"/>
          </a:p>
        </p:txBody>
      </p:sp>
      <p:sp>
        <p:nvSpPr>
          <p:cNvPr id="3" name="2 İçerik Yer Tutucusu"/>
          <p:cNvSpPr>
            <a:spLocks noGrp="1"/>
          </p:cNvSpPr>
          <p:nvPr>
            <p:ph sz="quarter" idx="1"/>
          </p:nvPr>
        </p:nvSpPr>
        <p:spPr/>
        <p:txBody>
          <a:bodyPr>
            <a:normAutofit/>
          </a:bodyPr>
          <a:lstStyle/>
          <a:p>
            <a:r>
              <a:rPr lang="tr-TR" dirty="0" smtClean="0"/>
              <a:t>Bireyde bütünsel gelişimin sağlanabilmesi için kişisel ve sosyal değerlerin kazanılması gerekir</a:t>
            </a:r>
          </a:p>
          <a:p>
            <a:r>
              <a:rPr lang="tr-TR" dirty="0" smtClean="0"/>
              <a:t>Amaç:Bireyin, kendileri ve diğerleri için sorumluluk almalarını öğrenmeleri için fırsat sunmaktır.</a:t>
            </a:r>
          </a:p>
          <a:p>
            <a:r>
              <a:rPr lang="tr-TR" dirty="0" smtClean="0"/>
              <a:t>Model, bireysel ve sosyal gelişime yüksek düzeyde katkı sağlar.</a:t>
            </a:r>
          </a:p>
          <a:p>
            <a:r>
              <a:rPr lang="tr-TR" dirty="0" smtClean="0"/>
              <a:t>Beden eğitimi ve spor dersindeki fiziksel  etkinlikler ve spor ortamlarında hazırlık, destek, çaba ve paylaşım başarının anahtarıdır.  </a:t>
            </a:r>
          </a:p>
          <a:p>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Akran Eğitim Modeli</a:t>
            </a:r>
            <a:endParaRPr lang="tr-TR" dirty="0"/>
          </a:p>
        </p:txBody>
      </p:sp>
      <p:sp>
        <p:nvSpPr>
          <p:cNvPr id="3" name="2 İçerik Yer Tutucusu"/>
          <p:cNvSpPr>
            <a:spLocks noGrp="1"/>
          </p:cNvSpPr>
          <p:nvPr>
            <p:ph sz="quarter" idx="1"/>
          </p:nvPr>
        </p:nvSpPr>
        <p:spPr/>
        <p:txBody>
          <a:bodyPr>
            <a:normAutofit fontScale="85000" lnSpcReduction="10000"/>
          </a:bodyPr>
          <a:lstStyle/>
          <a:p>
            <a:r>
              <a:rPr lang="tr-TR" dirty="0" smtClean="0"/>
              <a:t>Akran öğretimi öğrencilerin birbirine yardım ettikleri ve öğreterek öğrendikleri bir öğretim yöntemidir.</a:t>
            </a:r>
          </a:p>
          <a:p>
            <a:r>
              <a:rPr lang="tr-TR" dirty="0" smtClean="0"/>
              <a:t>akran</a:t>
            </a:r>
            <a:r>
              <a:rPr lang="tr-TR" dirty="0"/>
              <a:t>; yaş, cinsiyet, eğitim, statü vb. açılardan aynı sosyal gruba dâhil insanları anlatmak için </a:t>
            </a:r>
            <a:r>
              <a:rPr lang="tr-TR" dirty="0" smtClean="0"/>
              <a:t>kullanılmaktadır. Akran </a:t>
            </a:r>
            <a:r>
              <a:rPr lang="tr-TR" dirty="0"/>
              <a:t>eğitimi, ortaklaşa ve işbirlikçi öğretim ve öğrenme stratejisini tanımlayan bir terimdir. Öğrenciler aktif ve eşit statüye sahip, birbirlerini yönlendirmekte, uygulamalarda paylaşım yapmakta, tartışma ve geri bildirim sürecine aktif şekilde katılmaktadırlar</a:t>
            </a:r>
            <a:r>
              <a:rPr lang="tr-TR" dirty="0" smtClean="0"/>
              <a:t>.</a:t>
            </a:r>
          </a:p>
          <a:p>
            <a:r>
              <a:rPr lang="tr-TR" dirty="0" smtClean="0"/>
              <a:t>Akran eğitiminde, akranların birbirlerine ödül veya ceza vermeye yönelik pozisyonlarının olmaması, benzer dil kullanıyor olmaları, birbirlerini etkilemeleri uygun bir öğrenme ortamının oluşmasını sağlamaktadır.</a:t>
            </a:r>
          </a:p>
          <a:p>
            <a:r>
              <a:rPr lang="tr-TR" dirty="0"/>
              <a:t>Akran eğitiminin olabilmesi için, katılımcılar arasında bilgi farkı olmalıdır. Böylelikle bir taraf diğerine eğitici olarak yaklaşabilir.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Spor Eğitim Modeli</a:t>
            </a:r>
            <a:endParaRPr lang="tr-TR" dirty="0"/>
          </a:p>
        </p:txBody>
      </p:sp>
      <p:sp>
        <p:nvSpPr>
          <p:cNvPr id="3" name="2 İçerik Yer Tutucusu"/>
          <p:cNvSpPr>
            <a:spLocks noGrp="1"/>
          </p:cNvSpPr>
          <p:nvPr>
            <p:ph sz="quarter" idx="1"/>
          </p:nvPr>
        </p:nvSpPr>
        <p:spPr/>
        <p:txBody>
          <a:bodyPr/>
          <a:lstStyle/>
          <a:p>
            <a:r>
              <a:rPr lang="tr-TR" dirty="0" smtClean="0"/>
              <a:t>Spor eğitim modelinin temel hedefi;çocukların gelişim düzeylerine uygun olan ve tamamının katılımını sağlayan özgün spor deneyimi sağlamaktır. </a:t>
            </a:r>
          </a:p>
          <a:p>
            <a:r>
              <a:rPr lang="tr-TR" dirty="0" smtClean="0"/>
              <a:t>Bu doğrultuda model;sezonlar takım üyeliği, resmi müsabakalar,kayıt tutma, festival ve sonuç etkinliği olmak üzere 6 boyut üzerine kurulmuştur.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764705"/>
            <a:ext cx="7772400" cy="1800199"/>
          </a:xfrm>
        </p:spPr>
        <p:txBody>
          <a:bodyPr/>
          <a:lstStyle/>
          <a:p>
            <a:r>
              <a:rPr lang="tr-TR" dirty="0" smtClean="0"/>
              <a:t>Komut Yöntemi </a:t>
            </a:r>
            <a:endParaRPr lang="tr-TR" dirty="0"/>
          </a:p>
        </p:txBody>
      </p:sp>
      <p:sp>
        <p:nvSpPr>
          <p:cNvPr id="3" name="2 Alt Başlık"/>
          <p:cNvSpPr>
            <a:spLocks noGrp="1"/>
          </p:cNvSpPr>
          <p:nvPr>
            <p:ph type="subTitle" idx="1"/>
          </p:nvPr>
        </p:nvSpPr>
        <p:spPr>
          <a:xfrm>
            <a:off x="1371600" y="2492896"/>
            <a:ext cx="6400800" cy="3888432"/>
          </a:xfrm>
        </p:spPr>
        <p:txBody>
          <a:bodyPr>
            <a:normAutofit/>
          </a:bodyPr>
          <a:lstStyle/>
          <a:p>
            <a:pPr algn="l"/>
            <a:r>
              <a:rPr lang="tr-TR" dirty="0" smtClean="0"/>
              <a:t>Öğretmen  bilgi ve becerisini hazır olarak öğrencilere aktarır, beceri hakkında açıklamalar yapar, hareketi gösterir ve  ilgili komutları öğrencilere</a:t>
            </a:r>
          </a:p>
          <a:p>
            <a:pPr algn="l"/>
            <a:r>
              <a:rPr lang="tr-TR" dirty="0" smtClean="0"/>
              <a:t>söyler. </a:t>
            </a:r>
          </a:p>
          <a:p>
            <a:pPr algn="l"/>
            <a:r>
              <a:rPr lang="tr-TR" dirty="0" smtClean="0"/>
              <a:t>Bu yöntemde hareket tek standart’a sahiptir  ve sürekli tekrarlarla öğrenir. Bireysel farklılıklar göz ardı edilir. Sık tekrarlarla sınıfın birlikteliği sağlanır. </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Alıştırma Yöntemi</a:t>
            </a:r>
            <a:endParaRPr lang="tr-TR" dirty="0"/>
          </a:p>
        </p:txBody>
      </p:sp>
      <p:sp>
        <p:nvSpPr>
          <p:cNvPr id="3" name="2 İçerik Yer Tutucusu"/>
          <p:cNvSpPr>
            <a:spLocks noGrp="1"/>
          </p:cNvSpPr>
          <p:nvPr>
            <p:ph sz="quarter" idx="1"/>
          </p:nvPr>
        </p:nvSpPr>
        <p:spPr/>
        <p:txBody>
          <a:bodyPr>
            <a:normAutofit/>
          </a:bodyPr>
          <a:lstStyle/>
          <a:p>
            <a:pPr>
              <a:lnSpc>
                <a:spcPct val="90000"/>
              </a:lnSpc>
            </a:pPr>
            <a:r>
              <a:rPr lang="tr-TR" dirty="0" smtClean="0"/>
              <a:t>Öğrencilere mümkün olduğu kadar çok alıştırma yapma olanağı vermek</a:t>
            </a:r>
          </a:p>
          <a:p>
            <a:pPr>
              <a:lnSpc>
                <a:spcPct val="90000"/>
              </a:lnSpc>
            </a:pPr>
            <a:r>
              <a:rPr lang="tr-TR" dirty="0" smtClean="0"/>
              <a:t>Uygulama evresinde öğrenciye devredilen dokuz karar var ve uygulama esnasında öğrencilere hangi kararların aktarıldığı mutlaka bildirilmeli </a:t>
            </a:r>
          </a:p>
          <a:p>
            <a:pPr>
              <a:lnSpc>
                <a:spcPct val="90000"/>
              </a:lnSpc>
            </a:pPr>
            <a:r>
              <a:rPr lang="tr-TR" dirty="0" smtClean="0"/>
              <a:t>Öğrenci alıştırmayı bağımsız, tek başına çalışarak yapar.</a:t>
            </a:r>
          </a:p>
          <a:p>
            <a:pPr>
              <a:lnSpc>
                <a:spcPct val="90000"/>
              </a:lnSpc>
            </a:pPr>
            <a:r>
              <a:rPr lang="tr-TR" dirty="0" smtClean="0"/>
              <a:t>Öğretmen öğrenci ile birebir ilgilenir, özel ve kişisel dönüt verir.</a:t>
            </a:r>
          </a:p>
          <a:p>
            <a:pPr>
              <a:lnSpc>
                <a:spcPct val="90000"/>
              </a:lnSpc>
            </a:pPr>
            <a:r>
              <a:rPr lang="tr-TR" dirty="0" smtClean="0"/>
              <a:t>Alıştırmada konu alanı ve görevlere ilişkin amaçların düzenlenmesi önemlidir.</a:t>
            </a:r>
          </a:p>
          <a:p>
            <a:pPr>
              <a:lnSpc>
                <a:spcPct val="90000"/>
              </a:lnSpc>
              <a:buNone/>
            </a:pP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Eşli Çalışma Yöntemi</a:t>
            </a:r>
            <a:endParaRPr lang="tr-TR" dirty="0"/>
          </a:p>
        </p:txBody>
      </p:sp>
      <p:sp>
        <p:nvSpPr>
          <p:cNvPr id="3" name="2 İçerik Yer Tutucusu"/>
          <p:cNvSpPr>
            <a:spLocks noGrp="1"/>
          </p:cNvSpPr>
          <p:nvPr>
            <p:ph sz="quarter" idx="1"/>
          </p:nvPr>
        </p:nvSpPr>
        <p:spPr/>
        <p:txBody>
          <a:bodyPr>
            <a:normAutofit/>
          </a:bodyPr>
          <a:lstStyle/>
          <a:p>
            <a:r>
              <a:rPr lang="tr-TR" dirty="0" smtClean="0"/>
              <a:t>Öğrenciler eşleştirilerek çalışırlar. Çalışmalarda her eş bir görev üstlenir.Eşlerden birisi istenen hareketi yapar ve hareketle ilgili kararları verirken diğeri ise yapılan hareketi izleyerek öğretmenin verdiği ölçütlere göre eşinin performansı hakkında bilgi verir.</a:t>
            </a:r>
          </a:p>
          <a:p>
            <a:r>
              <a:rPr lang="tr-TR" dirty="0" smtClean="0"/>
              <a:t> Uygulama sırasında eşlerin görevi sürekli değişir. Eşler arasında toplumsal ilişkiler ve anında dönüt sağlama koşulları eşli çalışmanın iki önemli koşuludur.  </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Kendini Değerlendirme</a:t>
            </a:r>
            <a:endParaRPr lang="tr-TR" dirty="0"/>
          </a:p>
        </p:txBody>
      </p:sp>
      <p:sp>
        <p:nvSpPr>
          <p:cNvPr id="3" name="2 İçerik Yer Tutucusu"/>
          <p:cNvSpPr>
            <a:spLocks noGrp="1"/>
          </p:cNvSpPr>
          <p:nvPr>
            <p:ph sz="quarter" idx="1"/>
          </p:nvPr>
        </p:nvSpPr>
        <p:spPr/>
        <p:txBody>
          <a:bodyPr>
            <a:normAutofit/>
          </a:bodyPr>
          <a:lstStyle/>
          <a:p>
            <a:r>
              <a:rPr lang="tr-TR" dirty="0" smtClean="0"/>
              <a:t>Öğrencilerin öğretmenin belirlediği ölçüte göre yaptıkları hareketleri değerlendirerek kendi performansları hakkında karar verme ve sorumluluk bilincini kazanmaları esastır.</a:t>
            </a:r>
          </a:p>
          <a:p>
            <a:r>
              <a:rPr lang="tr-TR" dirty="0" smtClean="0"/>
              <a:t>Ayrıca, öğrencinin kendi performansı ile belirlenen performans arasındaki farkı görmesi önemlidir.</a:t>
            </a:r>
          </a:p>
          <a:p>
            <a:r>
              <a:rPr lang="tr-TR" dirty="0" smtClean="0"/>
              <a:t>Öğrenci bağımsız çalışır, katılımcı ve yaratıcıdır.</a:t>
            </a:r>
          </a:p>
          <a:p>
            <a:r>
              <a:rPr lang="tr-TR" dirty="0" smtClean="0"/>
              <a:t> Hedef oyunları: dart, bowling, </a:t>
            </a:r>
            <a:r>
              <a:rPr lang="tr-TR" dirty="0" err="1" smtClean="0"/>
              <a:t>bocce</a:t>
            </a:r>
            <a:r>
              <a:rPr lang="tr-TR" dirty="0" smtClean="0"/>
              <a:t>, ok atma vb.. İp atlama </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Katılım Yöntemi</a:t>
            </a:r>
            <a:endParaRPr lang="tr-TR" dirty="0"/>
          </a:p>
        </p:txBody>
      </p:sp>
      <p:sp>
        <p:nvSpPr>
          <p:cNvPr id="3" name="2 İçerik Yer Tutucusu"/>
          <p:cNvSpPr>
            <a:spLocks noGrp="1"/>
          </p:cNvSpPr>
          <p:nvPr>
            <p:ph sz="quarter" idx="1"/>
          </p:nvPr>
        </p:nvSpPr>
        <p:spPr/>
        <p:txBody>
          <a:bodyPr>
            <a:normAutofit/>
          </a:bodyPr>
          <a:lstStyle/>
          <a:p>
            <a:r>
              <a:rPr lang="tr-TR" dirty="0" smtClean="0"/>
              <a:t>Katılım yönteminde öğrenciler daha önce belli ölçülere bağlı kalarak etkinlikte bulunmadıklarından etkinliğe katılmaktan zevk alırlar. </a:t>
            </a:r>
          </a:p>
          <a:p>
            <a:r>
              <a:rPr lang="tr-TR" dirty="0" smtClean="0"/>
              <a:t>Her öğrenciye eşit olanaklar tanındığından bireysel farklılıklar önem taşımaz </a:t>
            </a:r>
          </a:p>
          <a:p>
            <a:r>
              <a:rPr lang="tr-TR" dirty="0" smtClean="0"/>
              <a:t>Önemli olan öğrencilerin etkinliğe katılımlarıdır.</a:t>
            </a:r>
          </a:p>
          <a:p>
            <a:r>
              <a:rPr lang="tr-TR" dirty="0" smtClean="0"/>
              <a:t>Bir beceriyi çalıştıkça gittikçe hedef yükseltebilir, kapasitelerini arttırabilirler.</a:t>
            </a:r>
          </a:p>
          <a:p>
            <a:r>
              <a:rPr lang="tr-TR" dirty="0" smtClean="0"/>
              <a:t>Önemli olan kendilerine uygun hedef seçebilmeleridir.  </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Yönlendirilmiş Buluş Yöntemi</a:t>
            </a:r>
            <a:endParaRPr lang="tr-TR" dirty="0"/>
          </a:p>
        </p:txBody>
      </p:sp>
      <p:sp>
        <p:nvSpPr>
          <p:cNvPr id="3" name="2 İçerik Yer Tutucusu"/>
          <p:cNvSpPr>
            <a:spLocks noGrp="1"/>
          </p:cNvSpPr>
          <p:nvPr>
            <p:ph sz="quarter" idx="1"/>
          </p:nvPr>
        </p:nvSpPr>
        <p:spPr/>
        <p:txBody>
          <a:bodyPr>
            <a:normAutofit lnSpcReduction="10000"/>
          </a:bodyPr>
          <a:lstStyle/>
          <a:p>
            <a:pPr algn="just">
              <a:lnSpc>
                <a:spcPct val="90000"/>
              </a:lnSpc>
            </a:pPr>
            <a:r>
              <a:rPr lang="tr-TR" dirty="0" smtClean="0"/>
              <a:t>Bu yöntemle öğrencilere çevrelerini keşfedebilme, problemleri çözebilme, değişen koşullara karşı esnek olabilme ve uyum gösterebilme gibi hedeflere ulaşmaya çalışılır</a:t>
            </a:r>
          </a:p>
          <a:p>
            <a:pPr algn="just">
              <a:lnSpc>
                <a:spcPct val="90000"/>
              </a:lnSpc>
            </a:pPr>
            <a:r>
              <a:rPr lang="tr-TR" dirty="0" smtClean="0"/>
              <a:t>Öğretmen öğrencilere hazırladığı sıralı sorularla çözüme doğru adım adım yönlendirir.</a:t>
            </a:r>
          </a:p>
          <a:p>
            <a:pPr algn="just">
              <a:lnSpc>
                <a:spcPct val="90000"/>
              </a:lnSpc>
            </a:pPr>
            <a:r>
              <a:rPr lang="tr-TR" dirty="0" smtClean="0"/>
              <a:t>Öğrencinin bulduğu yanıt ile öğretmen tarafından sunulan uyarıcı (yönlendirici soru) arasında ilişki geliştirmek.</a:t>
            </a:r>
          </a:p>
          <a:p>
            <a:pPr algn="just">
              <a:lnSpc>
                <a:spcPct val="90000"/>
              </a:lnSpc>
            </a:pPr>
            <a:r>
              <a:rPr lang="tr-TR" dirty="0" smtClean="0"/>
              <a:t>Mantıksal olarak bir olgunun bulunmasına yol açan sıralı buluş becerileri geliştirmek.</a:t>
            </a:r>
          </a:p>
          <a:p>
            <a:pPr algn="just">
              <a:lnSpc>
                <a:spcPct val="90000"/>
              </a:lnSpc>
            </a:pPr>
            <a:r>
              <a:rPr lang="tr-TR" dirty="0" smtClean="0"/>
              <a:t>Hem öğretmende hem de öğrencide buluş işlemi için gerekli sabrı geliştirmek bu yöntemin hedefleridir.</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Problem Çözme yöntemi</a:t>
            </a:r>
            <a:endParaRPr lang="tr-TR" dirty="0"/>
          </a:p>
        </p:txBody>
      </p:sp>
      <p:sp>
        <p:nvSpPr>
          <p:cNvPr id="3" name="2 İçerik Yer Tutucusu"/>
          <p:cNvSpPr>
            <a:spLocks noGrp="1"/>
          </p:cNvSpPr>
          <p:nvPr>
            <p:ph sz="quarter" idx="1"/>
          </p:nvPr>
        </p:nvSpPr>
        <p:spPr/>
        <p:txBody>
          <a:bodyPr>
            <a:normAutofit/>
          </a:bodyPr>
          <a:lstStyle/>
          <a:p>
            <a:r>
              <a:rPr lang="tr-TR" dirty="0" smtClean="0"/>
              <a:t>Üst düzey bir zihinsel etkinlikleri kazanılmasında öne sürülen bir tekniktir.</a:t>
            </a:r>
          </a:p>
          <a:p>
            <a:r>
              <a:rPr lang="tr-TR" dirty="0" smtClean="0"/>
              <a:t>Cevabı bir yada birden fazla olan çözümler üretebilmektir.</a:t>
            </a:r>
          </a:p>
          <a:p>
            <a:r>
              <a:rPr lang="tr-TR" dirty="0" smtClean="0"/>
              <a:t>Yaratıcı düşünen, eleştiren, sentez edebilen, karşılaştığı çeşitli problemleri çözebilen kişileri yetiştirmek hedeftir.</a:t>
            </a:r>
          </a:p>
          <a:p>
            <a:r>
              <a:rPr lang="tr-TR" dirty="0" smtClean="0"/>
              <a:t>Bilişsel, devinişsel ve duyuşsal gelişim üst seviyededir.</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İşbirliğiyle Öğrenme Yaklaşımı</a:t>
            </a:r>
            <a:endParaRPr lang="tr-TR" dirty="0"/>
          </a:p>
        </p:txBody>
      </p:sp>
      <p:sp>
        <p:nvSpPr>
          <p:cNvPr id="3" name="2 İçerik Yer Tutucusu"/>
          <p:cNvSpPr>
            <a:spLocks noGrp="1"/>
          </p:cNvSpPr>
          <p:nvPr>
            <p:ph sz="quarter" idx="1"/>
          </p:nvPr>
        </p:nvSpPr>
        <p:spPr/>
        <p:txBody>
          <a:bodyPr>
            <a:normAutofit/>
          </a:bodyPr>
          <a:lstStyle/>
          <a:p>
            <a:r>
              <a:rPr lang="tr-TR" dirty="0" smtClean="0"/>
              <a:t>Düşün, eşleş, paylaş ve uygula temeline dayanan, işbirliğine ve birlikte öğrenmeye dayalı bir yaklaşımdır.  </a:t>
            </a:r>
          </a:p>
          <a:p>
            <a:r>
              <a:rPr lang="tr-TR" dirty="0" smtClean="0"/>
              <a:t>Öğrenciler bir hedefi başarmak için birlikte çalışırlar, ortak amaç yardımlaşmaktır.</a:t>
            </a:r>
          </a:p>
          <a:p>
            <a:r>
              <a:rPr lang="tr-TR" dirty="0" smtClean="0"/>
              <a:t>Bireysel puanların toplam grup puanlarına etkilediği etkinlikler örnek olarak gösterilebilir (Piramit oyunu).</a:t>
            </a:r>
          </a:p>
          <a:p>
            <a:r>
              <a:rPr lang="tr-TR" dirty="0" smtClean="0"/>
              <a:t>Aynı tarafta olma duygusu tadarlar.</a:t>
            </a:r>
          </a:p>
          <a:p>
            <a:r>
              <a:rPr lang="tr-TR" dirty="0" smtClean="0"/>
              <a:t>İşbirliğiyle sıcaklık, sorumluluk, dikkat, öğretme eğilimi, gülümseme ve dinleme gibi davranışlar gelişir.</a:t>
            </a:r>
          </a:p>
          <a:p>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286</TotalTime>
  <Words>869</Words>
  <Application>Microsoft Office PowerPoint</Application>
  <PresentationFormat>Ekran Gösterisi (4:3)</PresentationFormat>
  <Paragraphs>79</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Cumba</vt:lpstr>
      <vt:lpstr>Beden Eğitimi Ve Sporda Yöntem Yaklaşım Ve Modeller</vt:lpstr>
      <vt:lpstr>Komut Yöntemi </vt:lpstr>
      <vt:lpstr>Alıştırma Yöntemi</vt:lpstr>
      <vt:lpstr>Eşli Çalışma Yöntemi</vt:lpstr>
      <vt:lpstr>Kendini Değerlendirme</vt:lpstr>
      <vt:lpstr>Katılım Yöntemi</vt:lpstr>
      <vt:lpstr>Yönlendirilmiş Buluş Yöntemi</vt:lpstr>
      <vt:lpstr>Problem Çözme yöntemi</vt:lpstr>
      <vt:lpstr>İşbirliğiyle Öğrenme Yaklaşımı</vt:lpstr>
      <vt:lpstr>Öğrencinin Tasarımı-Bireysel Programlama</vt:lpstr>
      <vt:lpstr>Öğrencinin Başlatması-Göstermesi</vt:lpstr>
      <vt:lpstr>Çoklu Zeka Kuramı</vt:lpstr>
      <vt:lpstr>Kendi Kendine Öğrenme</vt:lpstr>
      <vt:lpstr>Taktiksel Oyun Yaklaşımı</vt:lpstr>
      <vt:lpstr>Sosyal Sorumluluk Modeli</vt:lpstr>
      <vt:lpstr>Akran Eğitim Modeli</vt:lpstr>
      <vt:lpstr>Spor Eğitim Modeli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ng</dc:creator>
  <cp:lastModifiedBy>ng</cp:lastModifiedBy>
  <cp:revision>33</cp:revision>
  <dcterms:created xsi:type="dcterms:W3CDTF">2015-03-13T12:03:11Z</dcterms:created>
  <dcterms:modified xsi:type="dcterms:W3CDTF">2017-02-20T08:45:31Z</dcterms:modified>
</cp:coreProperties>
</file>