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D8EC0-E187-4AD1-B336-E4A508B4EF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96590F-E883-4AE3-98F3-CA48B20F23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2C7000-7A1C-4EA0-8885-C87D1D8D8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38FD-4E8C-4BA2-82AA-6E7329FB73D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07C1F-4A7A-44BF-9B5C-D10FE0D9E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D2860-91FB-4353-AA3D-866CB2496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19FB-EAD6-49EE-ADD1-AF0C72AA3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286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8CDAD-9625-41DD-A560-305424B28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2EDE4B-97D6-40C3-BAD4-1C7F7FF790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E8BD1-8338-4D82-B957-46CAC885C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38FD-4E8C-4BA2-82AA-6E7329FB73D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CC152-E7D3-44FC-A09C-ECB6DAD0E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E76C89-FD41-46EF-B167-9AB21804E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19FB-EAD6-49EE-ADD1-AF0C72AA3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4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9D2BA2-80BB-4C46-BA00-FBBE860F4D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807A91-E2C6-4C8A-8DF5-339A566C65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8EFC2-D698-4F42-9461-130D23169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38FD-4E8C-4BA2-82AA-6E7329FB73D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AD82B-3257-49BC-B10F-197C8A77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66070-8937-4F97-A3F7-900C81D21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19FB-EAD6-49EE-ADD1-AF0C72AA3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12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59B8D-F75A-42B4-A361-9B529E29E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2A42F-492D-4281-876C-41279A382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F5982-5B14-4A67-8AA1-8DF4A22BE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38FD-4E8C-4BA2-82AA-6E7329FB73D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070FF-47C0-47E6-B901-F4556A11F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A5831-B653-4D24-976D-318DCF9F3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19FB-EAD6-49EE-ADD1-AF0C72AA3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40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91A3D-0518-479B-B62A-6F326916C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A14333-F632-4F4E-910D-D1AD2700C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FA019-3411-4CC6-8443-297A5DADE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38FD-4E8C-4BA2-82AA-6E7329FB73D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76C87-DA08-4D6F-849E-39C0866FE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E6E86-3AFC-4AA6-848D-641FBE51F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19FB-EAD6-49EE-ADD1-AF0C72AA3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508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9B060-F357-4A75-8029-985107056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4D8E0-D194-4AD4-A844-54AAF85EE9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1ACB7B-04D3-4B4A-98E4-CA1EF4DD7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992634-D7C1-4472-A392-10C082F72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38FD-4E8C-4BA2-82AA-6E7329FB73D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E844A-0CA7-41FA-A289-82A4879CE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04C409-FEBF-4D8E-BE94-6B224AE11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19FB-EAD6-49EE-ADD1-AF0C72AA3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98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40B0B-AEA7-4C5F-BC4C-5B6588EF4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10AB70-3D1C-4454-9C02-78FD7B4A0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BAEA36-63F0-4285-B15D-49CD87E222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98437D-A93A-4D42-920A-95093E1D2C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6B1890-8638-4D53-97AE-D4A3359D1E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5569BE-DF7D-4780-B71E-666A28DFF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38FD-4E8C-4BA2-82AA-6E7329FB73D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A41259-D2D5-4E3A-91AD-273AE50F6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A831D3-46FC-4C85-AEE1-97D1BF2FB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19FB-EAD6-49EE-ADD1-AF0C72AA3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21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34311-C2B6-43EC-9523-57218E526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69F17-824C-4ABB-8EAF-8D6E16FF8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38FD-4E8C-4BA2-82AA-6E7329FB73D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113138-4506-4C96-BFFA-EC7D80B9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9F7662-5E36-4E18-8DF1-DB2C9EC9C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19FB-EAD6-49EE-ADD1-AF0C72AA3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478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0515DD-106C-4C70-8B3D-102398976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38FD-4E8C-4BA2-82AA-6E7329FB73D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D65E9E-0D06-4158-9E51-2F92A1067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A3C77-8713-41AB-9B68-5284C1BE5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19FB-EAD6-49EE-ADD1-AF0C72AA3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82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A5593-3C86-4072-8B80-B38537355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F9FE0-BE17-4EBC-8AE6-CBFAB9FDF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29E493-A751-4064-83EB-3E793E377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9A450-8BF9-43EF-ABE7-788F7BF4B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38FD-4E8C-4BA2-82AA-6E7329FB73D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5A680B-78DB-4A9E-AE3B-A60A1B723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BC8C3B-265D-40D6-8DDA-B7B24CC1E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19FB-EAD6-49EE-ADD1-AF0C72AA3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35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F19A2-DB27-4EAF-B5C3-30292BBA5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1717CB-EEBF-4B09-BE39-0DB3D09115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1755F-B34A-4628-9011-1CA173035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A32-0CD6-445D-8461-F0286396B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38FD-4E8C-4BA2-82AA-6E7329FB73D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66FAE5-8167-4FB2-9EF2-4E7757C4C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840485-5BA8-4ED4-9491-5520596A6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19FB-EAD6-49EE-ADD1-AF0C72AA3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44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610BEF-8583-40F9-BDE0-2E31B2112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E168C0-82A0-4713-9BA0-16FECE984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731D4-E49B-48CC-B1B3-669A474F1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638FD-4E8C-4BA2-82AA-6E7329FB73D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64AEE-6ED0-4AE4-971A-774DBA943B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28CF9-DCEB-40CC-9AE5-BC0CDF41DF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E19FB-EAD6-49EE-ADD1-AF0C72AA3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999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3F8CA-AC3E-45A9-A38D-216D78B656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Elections and Electoral Systems</a:t>
            </a:r>
            <a:br>
              <a:rPr lang="en-US" sz="2800" dirty="0"/>
            </a:br>
            <a:r>
              <a:rPr lang="en-US" sz="2800" dirty="0"/>
              <a:t>Organizations Below and Above the Nation-State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CAC1B3-EFDA-492A-866B-4CECCBD0DE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125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DB4C6-E4DF-4577-8010-B7E231280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E746B-DF97-460C-B9DD-7FFDECA0C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/>
              <a:t>The wave of Democratization that swept  the industrialized world in the 19</a:t>
            </a:r>
            <a:r>
              <a:rPr lang="en-US" sz="2000" baseline="30000" dirty="0"/>
              <a:t>th</a:t>
            </a:r>
            <a:r>
              <a:rPr lang="en-US" sz="2000" dirty="0"/>
              <a:t>  and 20</a:t>
            </a:r>
            <a:r>
              <a:rPr lang="en-US" sz="2000" baseline="30000" dirty="0"/>
              <a:t>th</a:t>
            </a:r>
            <a:r>
              <a:rPr lang="en-US" sz="2000" dirty="0"/>
              <a:t> centuries has been inextricably related to elections and the principle of representation. </a:t>
            </a:r>
          </a:p>
          <a:p>
            <a:pPr algn="just"/>
            <a:r>
              <a:rPr lang="en-US" sz="2000" dirty="0"/>
              <a:t>If elections are to be held in a fair and competitive way, there must be procedural safeguard to prevent </a:t>
            </a:r>
            <a:r>
              <a:rPr lang="en-US" sz="2000" b="1" dirty="0"/>
              <a:t>election ringing </a:t>
            </a:r>
          </a:p>
          <a:p>
            <a:pPr algn="just"/>
            <a:r>
              <a:rPr lang="en-US" sz="2000" dirty="0"/>
              <a:t>The most important means of securing free electoral choice is the </a:t>
            </a:r>
            <a:r>
              <a:rPr lang="en-US" sz="2000" b="1" dirty="0"/>
              <a:t>secret ballot, </a:t>
            </a:r>
            <a:r>
              <a:rPr lang="en-US" sz="2000" dirty="0"/>
              <a:t>which rules out bribery and intimidation of voters</a:t>
            </a:r>
          </a:p>
          <a:p>
            <a:pPr algn="just"/>
            <a:r>
              <a:rPr lang="en-US" sz="2000" dirty="0"/>
              <a:t>Secondly, </a:t>
            </a:r>
            <a:r>
              <a:rPr lang="en-US" sz="2000" b="1" dirty="0"/>
              <a:t>electoral districts </a:t>
            </a:r>
            <a:r>
              <a:rPr lang="en-US" sz="2000" dirty="0"/>
              <a:t>must be divided in an equitable fashion </a:t>
            </a:r>
          </a:p>
          <a:p>
            <a:pPr algn="just"/>
            <a:r>
              <a:rPr lang="en-US" sz="2000" dirty="0"/>
              <a:t>Electoral fairness also depends on the </a:t>
            </a:r>
            <a:r>
              <a:rPr lang="en-US" sz="2000" b="1" dirty="0"/>
              <a:t>electoral system </a:t>
            </a:r>
            <a:r>
              <a:rPr lang="en-US" sz="2000" dirty="0"/>
              <a:t>and how it reflects the preferences of the </a:t>
            </a:r>
            <a:r>
              <a:rPr lang="en-US" sz="2000" b="1" dirty="0"/>
              <a:t>electorate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3732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E4ACF-F09B-4E81-A2E0-B01BEEC37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522AF-DA7C-452F-A76E-D30E7ECE0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Electoral systems can be categorized depending on whether they follow the majority principle or that of proportional representation in translating votes into seats in an electoral body</a:t>
            </a:r>
          </a:p>
          <a:p>
            <a:r>
              <a:rPr lang="en-US" sz="2400" dirty="0"/>
              <a:t>In majoritarian systems major parties are allocated a higher proportion of seats  than the proportion of votes they gained in the election</a:t>
            </a:r>
          </a:p>
          <a:p>
            <a:r>
              <a:rPr lang="en-US" sz="2400" dirty="0"/>
              <a:t>Majoritarian systems make </a:t>
            </a:r>
            <a:r>
              <a:rPr lang="en-US" sz="2400" dirty="0" err="1"/>
              <a:t>sibgle</a:t>
            </a:r>
            <a:r>
              <a:rPr lang="en-US" sz="2400" dirty="0"/>
              <a:t> party government more likely, but tend to underrepresent third and fourth parties</a:t>
            </a:r>
          </a:p>
          <a:p>
            <a:r>
              <a:rPr lang="en-US" sz="2400" dirty="0"/>
              <a:t>The majoritarian variation is the simple </a:t>
            </a:r>
            <a:r>
              <a:rPr lang="en-US" sz="2400" b="1" dirty="0"/>
              <a:t>plurality system </a:t>
            </a:r>
            <a:r>
              <a:rPr lang="en-US" sz="2400" dirty="0"/>
              <a:t>or </a:t>
            </a:r>
            <a:r>
              <a:rPr lang="en-US" sz="2400" b="1" dirty="0"/>
              <a:t>first-past-the-post system, </a:t>
            </a:r>
            <a:r>
              <a:rPr lang="en-US" sz="2400" dirty="0"/>
              <a:t>widely used in Anglo Saxon countries</a:t>
            </a:r>
          </a:p>
          <a:p>
            <a:r>
              <a:rPr lang="en-US" sz="2400" dirty="0"/>
              <a:t>The </a:t>
            </a:r>
            <a:r>
              <a:rPr lang="en-US" sz="2400" b="1" dirty="0"/>
              <a:t>party list system </a:t>
            </a:r>
            <a:r>
              <a:rPr lang="en-US" sz="2400" dirty="0"/>
              <a:t>is used in countries throughout Europe including Belgium, Luxemburg and Switzerland</a:t>
            </a:r>
          </a:p>
        </p:txBody>
      </p:sp>
    </p:spTree>
    <p:extLst>
      <p:ext uri="{BB962C8B-B14F-4D97-AF65-F5344CB8AC3E}">
        <p14:creationId xmlns:p14="http://schemas.microsoft.com/office/powerpoint/2010/main" val="889271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BFB85-78E5-44D3-993C-0719B5B1D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A8333-18E7-4BD0-BCAB-17890EF70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A party that wins an election can claim that it has a popular </a:t>
            </a:r>
            <a:r>
              <a:rPr lang="en-US" sz="2400" b="1" dirty="0"/>
              <a:t>mandate</a:t>
            </a:r>
            <a:r>
              <a:rPr lang="en-US" sz="2400" dirty="0"/>
              <a:t> to implement the policies it set out in the elections </a:t>
            </a:r>
            <a:r>
              <a:rPr lang="en-US" sz="2400" b="1" dirty="0"/>
              <a:t>manifesto</a:t>
            </a:r>
          </a:p>
          <a:p>
            <a:pPr algn="just"/>
            <a:r>
              <a:rPr lang="en-US" sz="2400" dirty="0"/>
              <a:t>A manifesto cannot cover all contingencies that may arise in international or domestic politics; neither is a mandate </a:t>
            </a:r>
            <a:r>
              <a:rPr lang="en-US" sz="2400" b="1" dirty="0"/>
              <a:t>a carte blanche </a:t>
            </a:r>
            <a:r>
              <a:rPr lang="en-US" sz="2400" dirty="0"/>
              <a:t>for a government to act as it pleases</a:t>
            </a:r>
          </a:p>
          <a:p>
            <a:pPr algn="just"/>
            <a:r>
              <a:rPr lang="en-US" sz="2400" dirty="0"/>
              <a:t>Voters may approve of certain policies but disagree with others, and they have no means of inflicting punishment on offending politicians until the next election</a:t>
            </a:r>
          </a:p>
          <a:p>
            <a:pPr algn="just"/>
            <a:r>
              <a:rPr lang="en-US" sz="2400" dirty="0"/>
              <a:t>To offset this weakness in representative government, some countries utilize initiatives referendums and the right of recall; these devices give voters some control  over politicians between elections</a:t>
            </a:r>
          </a:p>
        </p:txBody>
      </p:sp>
    </p:spTree>
    <p:extLst>
      <p:ext uri="{BB962C8B-B14F-4D97-AF65-F5344CB8AC3E}">
        <p14:creationId xmlns:p14="http://schemas.microsoft.com/office/powerpoint/2010/main" val="3568983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3D42A-5BE5-43A6-8141-697188929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8188C-C551-450E-B064-F3926A174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2400" dirty="0"/>
              <a:t>No government can ever assume complete responsibility for policy making and administration; some authority has therefore to be delegated to structures at sub-national level.</a:t>
            </a:r>
          </a:p>
          <a:p>
            <a:pPr algn="just"/>
            <a:r>
              <a:rPr lang="en-US" sz="2400" dirty="0"/>
              <a:t>The balance between centralization and decentralization in a central governing dilemma for the modern state.</a:t>
            </a:r>
          </a:p>
          <a:p>
            <a:pPr algn="just"/>
            <a:r>
              <a:rPr lang="en-US" sz="2400" dirty="0"/>
              <a:t>Also there is a trend towards greater centralization in cotemporary societies as a result of an increase in the functions of the state. On the other hand, centrifugal pressures on the nation-state have increased as a result of nationalist and regional claims.</a:t>
            </a:r>
          </a:p>
          <a:p>
            <a:pPr algn="just"/>
            <a:r>
              <a:rPr lang="en-US" sz="2400" dirty="0"/>
              <a:t>In a unitary system power is </a:t>
            </a:r>
            <a:r>
              <a:rPr lang="en-US" sz="2400" dirty="0" err="1"/>
              <a:t>cenralized</a:t>
            </a:r>
            <a:r>
              <a:rPr lang="en-US" sz="2400" dirty="0"/>
              <a:t> in the national government. Peripheral or local institutions exist at the pleasure of the central government and are subordinated to it</a:t>
            </a:r>
          </a:p>
          <a:p>
            <a:pPr algn="just"/>
            <a:r>
              <a:rPr lang="en-US" sz="2400" dirty="0"/>
              <a:t>   Unitary states can achieve a degree of decentralization through </a:t>
            </a:r>
            <a:r>
              <a:rPr lang="en-US" sz="2400" b="1" dirty="0"/>
              <a:t>local government </a:t>
            </a:r>
            <a:r>
              <a:rPr lang="en-US" sz="2400" dirty="0"/>
              <a:t>and </a:t>
            </a:r>
            <a:r>
              <a:rPr lang="en-US" sz="2400" b="1" dirty="0"/>
              <a:t>devolution</a:t>
            </a:r>
          </a:p>
        </p:txBody>
      </p:sp>
    </p:spTree>
    <p:extLst>
      <p:ext uri="{BB962C8B-B14F-4D97-AF65-F5344CB8AC3E}">
        <p14:creationId xmlns:p14="http://schemas.microsoft.com/office/powerpoint/2010/main" val="2751371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EBD8E-3AFE-45F3-8BEA-8F13EC7FA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C0D25-8D89-456A-BC16-46DB2BB10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Devolution, in its administrative form, is called </a:t>
            </a:r>
            <a:r>
              <a:rPr lang="en-US" sz="2400" b="1" dirty="0"/>
              <a:t>administrative </a:t>
            </a:r>
            <a:r>
              <a:rPr lang="en-US" sz="2400" b="1" dirty="0" err="1"/>
              <a:t>deconcentration</a:t>
            </a:r>
            <a:endParaRPr lang="en-US" sz="2400" b="1" dirty="0"/>
          </a:p>
          <a:p>
            <a:pPr algn="just"/>
            <a:r>
              <a:rPr lang="en-US" sz="2400" dirty="0"/>
              <a:t>In its legislative form, it is sometimes called </a:t>
            </a:r>
            <a:r>
              <a:rPr lang="en-US" sz="2400" b="1" dirty="0"/>
              <a:t>‘home rule’</a:t>
            </a:r>
          </a:p>
          <a:p>
            <a:pPr algn="just"/>
            <a:r>
              <a:rPr lang="en-US" sz="2400" dirty="0"/>
              <a:t>The trend towards regionalism in some western European countries is an attempt by central governments and the </a:t>
            </a:r>
            <a:r>
              <a:rPr lang="en-US" sz="2400" dirty="0" err="1"/>
              <a:t>constinent</a:t>
            </a:r>
            <a:r>
              <a:rPr lang="en-US" sz="2400" dirty="0"/>
              <a:t> units. The term federation  derives from the Latin </a:t>
            </a:r>
            <a:r>
              <a:rPr lang="en-US" sz="2400" dirty="0" err="1"/>
              <a:t>foebius</a:t>
            </a:r>
            <a:r>
              <a:rPr lang="en-US" sz="2400" dirty="0"/>
              <a:t>, meaning pact or covenant; federal systems are based on the idea of a permanent </a:t>
            </a:r>
            <a:r>
              <a:rPr lang="en-US" sz="2400" dirty="0" err="1"/>
              <a:t>covnant</a:t>
            </a:r>
            <a:r>
              <a:rPr lang="en-US" sz="2400" dirty="0"/>
              <a:t> between political bodies that creates a new political body without </a:t>
            </a:r>
            <a:r>
              <a:rPr lang="en-US" sz="2400" dirty="0" err="1"/>
              <a:t>aboloishimg</a:t>
            </a:r>
            <a:r>
              <a:rPr lang="en-US" sz="2400" dirty="0"/>
              <a:t> the constituent units</a:t>
            </a:r>
          </a:p>
          <a:p>
            <a:pPr algn="just"/>
            <a:r>
              <a:rPr lang="en-US" sz="2400" dirty="0"/>
              <a:t>Each country has different names for the constituent units; they  are called states in the United States, provinces in Canada, and cantons in Switzerland</a:t>
            </a:r>
          </a:p>
          <a:p>
            <a:pPr algn="just"/>
            <a:r>
              <a:rPr lang="en-US" sz="2400" dirty="0"/>
              <a:t>Federalism originated in the United States where the concepts of </a:t>
            </a:r>
            <a:r>
              <a:rPr lang="en-US" sz="2400" b="1" dirty="0"/>
              <a:t>dual federalism </a:t>
            </a:r>
            <a:r>
              <a:rPr lang="en-US" sz="2400" dirty="0"/>
              <a:t>and </a:t>
            </a:r>
            <a:r>
              <a:rPr lang="en-US" sz="2400" b="1" dirty="0"/>
              <a:t>cooperative federalism </a:t>
            </a:r>
            <a:r>
              <a:rPr lang="en-US" sz="2400" dirty="0"/>
              <a:t>also appeared first</a:t>
            </a:r>
          </a:p>
        </p:txBody>
      </p:sp>
    </p:spTree>
    <p:extLst>
      <p:ext uri="{BB962C8B-B14F-4D97-AF65-F5344CB8AC3E}">
        <p14:creationId xmlns:p14="http://schemas.microsoft.com/office/powerpoint/2010/main" val="2845622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2719F-5657-4828-AED1-AD30CE61A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0D898-A718-4169-A1A3-2193F6301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Federal and unitary systems are forms territorial organization within states .</a:t>
            </a:r>
          </a:p>
          <a:p>
            <a:pPr algn="just"/>
            <a:r>
              <a:rPr lang="en-US" sz="2400" dirty="0"/>
              <a:t>Confederation or confederacy, is a union of states which retain their independence and right of secession</a:t>
            </a:r>
          </a:p>
          <a:p>
            <a:pPr algn="just"/>
            <a:r>
              <a:rPr lang="en-US" sz="2400" dirty="0"/>
              <a:t>Intergovernmentalism allows states to form alliances while remaining independent through unanimous decision-making or the right to exercise  the veto</a:t>
            </a:r>
          </a:p>
          <a:p>
            <a:pPr algn="just"/>
            <a:r>
              <a:rPr lang="en-US" sz="2400" dirty="0" err="1"/>
              <a:t>Suprannationalism</a:t>
            </a:r>
            <a:r>
              <a:rPr lang="en-US" sz="2400" dirty="0"/>
              <a:t> is the formula which describes relations between member-states of the European Union, where states gradually transfer only a few powers to the central authority in specific </a:t>
            </a:r>
            <a:r>
              <a:rPr lang="en-US" sz="2400"/>
              <a:t>policy areas.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4860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B0853-533F-4154-86B0-B6130B875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Illustration or Explanation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99CBE-04F0-4B63-B4A8-D7284474B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For example</a:t>
            </a:r>
          </a:p>
          <a:p>
            <a:r>
              <a:rPr lang="en-US" dirty="0"/>
              <a:t>For Instance</a:t>
            </a:r>
          </a:p>
          <a:p>
            <a:r>
              <a:rPr lang="en-US" dirty="0"/>
              <a:t>Such as</a:t>
            </a:r>
          </a:p>
          <a:p>
            <a:r>
              <a:rPr lang="en-US" dirty="0"/>
              <a:t>Like</a:t>
            </a:r>
          </a:p>
          <a:p>
            <a:r>
              <a:rPr lang="en-US" dirty="0"/>
              <a:t>Especially</a:t>
            </a:r>
          </a:p>
          <a:p>
            <a:r>
              <a:rPr lang="en-US" dirty="0"/>
              <a:t>In particular</a:t>
            </a:r>
          </a:p>
          <a:p>
            <a:r>
              <a:rPr lang="en-US" dirty="0"/>
              <a:t>…is a case in point</a:t>
            </a:r>
          </a:p>
          <a:p>
            <a:r>
              <a:rPr lang="en-US" dirty="0"/>
              <a:t>That is</a:t>
            </a:r>
          </a:p>
          <a:p>
            <a:r>
              <a:rPr lang="en-US" dirty="0"/>
              <a:t>To put in </a:t>
            </a:r>
            <a:r>
              <a:rPr lang="en-US"/>
              <a:t>another way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674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682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Elections and Electoral Systems Organizations Below and Above the Nation-State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Illustration or Explanation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Elections and Electoral Systems Orgabizations Below and Above the Nation-State</dc:title>
  <dc:creator>christos</dc:creator>
  <cp:lastModifiedBy>christos</cp:lastModifiedBy>
  <cp:revision>13</cp:revision>
  <dcterms:created xsi:type="dcterms:W3CDTF">2021-09-08T23:52:27Z</dcterms:created>
  <dcterms:modified xsi:type="dcterms:W3CDTF">2021-09-10T06:28:18Z</dcterms:modified>
</cp:coreProperties>
</file>