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5"/>
  </p:notesMasterIdLst>
  <p:sldIdLst>
    <p:sldId id="1082" r:id="rId4"/>
    <p:sldId id="1106" r:id="rId5"/>
    <p:sldId id="1108" r:id="rId6"/>
    <p:sldId id="1110" r:id="rId7"/>
    <p:sldId id="1109" r:id="rId8"/>
    <p:sldId id="1113" r:id="rId9"/>
    <p:sldId id="1112" r:id="rId10"/>
    <p:sldId id="1107" r:id="rId11"/>
    <p:sldId id="1097" r:id="rId12"/>
    <p:sldId id="1092" r:id="rId13"/>
    <p:sldId id="1093" r:id="rId14"/>
    <p:sldId id="1094" r:id="rId15"/>
    <p:sldId id="1095" r:id="rId16"/>
    <p:sldId id="1096" r:id="rId17"/>
    <p:sldId id="1098" r:id="rId18"/>
    <p:sldId id="1099" r:id="rId19"/>
    <p:sldId id="1100" r:id="rId20"/>
    <p:sldId id="1101" r:id="rId21"/>
    <p:sldId id="1102" r:id="rId22"/>
    <p:sldId id="1103" r:id="rId23"/>
    <p:sldId id="1104" r:id="rId2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p:scale>
          <a:sx n="115" d="100"/>
          <a:sy n="115" d="100"/>
        </p:scale>
        <p:origin x="-1524"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4/11/2020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4/11/2020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4/11/2020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4/11/2020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4/11/2020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4/11/2020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4/11/2020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4/11/2020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4/11/2020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4/11/2020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31216806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4/11/2020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257611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4/11/2020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4/11/2020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4/11/2020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4/11/2020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4/11/2020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8" r:id="rId4"/>
    <p:sldLayoutId id="2147483699"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448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Toplu Yapı ve Taşınmaz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a:t>
            </a:r>
            <a:r>
              <a:rPr lang="tr-TR" sz="1600" b="1" smtClean="0">
                <a:effectLst/>
                <a:latin typeface="Arial" panose="020B0604020202020204" pitchFamily="34" charset="0"/>
                <a:ea typeface="Times New Roman" panose="02020603050405020304" pitchFamily="18" charset="0"/>
                <a:cs typeface="Arial" panose="020B0604020202020204" pitchFamily="34" charset="0"/>
              </a:rPr>
              <a:t>H.Murat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Çekici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716280" y="1478281"/>
            <a:ext cx="7772400" cy="4154984"/>
          </a:xfrm>
          <a:prstGeom prst="rect">
            <a:avLst/>
          </a:prstGeom>
        </p:spPr>
        <p:txBody>
          <a:bodyPr wrap="square">
            <a:spAutoFit/>
          </a:bodyPr>
          <a:lstStyle/>
          <a:p>
            <a:pPr algn="ctr"/>
            <a:r>
              <a:rPr lang="tr-TR" sz="2200" b="1" dirty="0" smtClean="0"/>
              <a:t>TMS 40 Yatırım Amaçlı Gayrimenkuller Standardı</a:t>
            </a:r>
          </a:p>
          <a:p>
            <a:endParaRPr lang="tr-TR" sz="2200" dirty="0" smtClean="0"/>
          </a:p>
          <a:p>
            <a:pPr>
              <a:buFont typeface="Arial" pitchFamily="34" charset="0"/>
              <a:buChar char="•"/>
            </a:pPr>
            <a:r>
              <a:rPr lang="tr-TR" sz="2200" dirty="0" smtClean="0"/>
              <a:t> TMS 40 Yatırım Amaçlı Gayrimenkuller Standardı 31.12.2005 tarihinden sonra başlayan hesap dönemlerinde uygulanmak üzere, 17.03.2006 tarih ve 26111 sayılı Resmi Gazete’de yayınlanarak yürürlüğe girmiştir. </a:t>
            </a:r>
          </a:p>
          <a:p>
            <a:endParaRPr lang="tr-TR" sz="2200" dirty="0" smtClean="0"/>
          </a:p>
          <a:p>
            <a:pPr>
              <a:buFont typeface="Arial" pitchFamily="34" charset="0"/>
              <a:buChar char="•"/>
            </a:pPr>
            <a:r>
              <a:rPr lang="tr-TR" sz="2200" dirty="0" smtClean="0"/>
              <a:t> Daha sonra Uluslararası Finansal Raporlama Standartlarında meydana gelen değişiklikler paralelinde tebliğler aracılığıyla güncellenmiştir. Standardın amacı; yatırım amaçlı gayrimenkullerin muhasebeleştirilmesi ve yapılması gereken açıklamalara ilişkin esasları belirlemektir.</a:t>
            </a:r>
            <a:endParaRPr lang="tr-TR"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701040" y="1493520"/>
            <a:ext cx="7665720" cy="3785652"/>
          </a:xfrm>
          <a:prstGeom prst="rect">
            <a:avLst/>
          </a:prstGeom>
        </p:spPr>
        <p:txBody>
          <a:bodyPr wrap="square">
            <a:spAutoFit/>
          </a:bodyPr>
          <a:lstStyle/>
          <a:p>
            <a:pPr>
              <a:buFont typeface="Arial" pitchFamily="34" charset="0"/>
              <a:buChar char="•"/>
            </a:pPr>
            <a:r>
              <a:rPr lang="tr-TR" sz="2000" dirty="0" smtClean="0"/>
              <a:t> Standartta üzerinde durulan iki tane önemli kavram bulunmaktadır. Bunlar; yatırım amaçlı gayrimenkul ve sahibi tarafından kullanılan gayrimenkuldür. Yatırım amaçlı gayrimenkul; kira geliri veya değer artış kazancı ya da her ikisini birden elde etmek amacıyla (sahibi veya finansal kiralama sözleşmesine göre kiracı tarafından) elde tutulan gayrimenkullerdir. </a:t>
            </a:r>
          </a:p>
          <a:p>
            <a:endParaRPr lang="tr-TR" sz="2000" dirty="0" smtClean="0"/>
          </a:p>
          <a:p>
            <a:pPr>
              <a:buFont typeface="Arial" pitchFamily="34" charset="0"/>
              <a:buChar char="•"/>
            </a:pPr>
            <a:r>
              <a:rPr lang="tr-TR" sz="2000" dirty="0" smtClean="0"/>
              <a:t> Gayrimenkulden kastedilen; arsa, bina ya da binanın bir kısmı veya her ikisidir. Sahibi tarafından kullanılan gayrimenkul ise; mal veya hizmet üretimi veya tedariki ya da idari amaçla kullanılmak üzere (sahibi veya finansal kiralama sözleşmesine göre kiracı tarafından) elde tutulan gayrimenkullerdir.</a:t>
            </a:r>
            <a:endParaRPr lang="tr-TR"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sz="2000"/>
          </a:p>
        </p:txBody>
      </p:sp>
      <p:sp>
        <p:nvSpPr>
          <p:cNvPr id="3" name="2 Dikdörtgen"/>
          <p:cNvSpPr/>
          <p:nvPr/>
        </p:nvSpPr>
        <p:spPr>
          <a:xfrm>
            <a:off x="792480" y="1645920"/>
            <a:ext cx="7620000" cy="4154984"/>
          </a:xfrm>
          <a:prstGeom prst="rect">
            <a:avLst/>
          </a:prstGeom>
        </p:spPr>
        <p:txBody>
          <a:bodyPr wrap="square">
            <a:spAutoFit/>
          </a:bodyPr>
          <a:lstStyle/>
          <a:p>
            <a:pPr>
              <a:buFont typeface="Arial" pitchFamily="34" charset="0"/>
              <a:buChar char="•"/>
            </a:pPr>
            <a:r>
              <a:rPr lang="tr-TR" sz="2200" dirty="0" smtClean="0"/>
              <a:t> TMS 40 standardının kapsamı, yatırım amaçlı gayrimenkullerin muhasebeleştirilmesi, ölçülmesi ve açıklamasından oluşmaktadır. </a:t>
            </a:r>
          </a:p>
          <a:p>
            <a:endParaRPr lang="tr-TR" sz="2200" dirty="0" smtClean="0"/>
          </a:p>
          <a:p>
            <a:pPr>
              <a:buFont typeface="Arial" pitchFamily="34" charset="0"/>
              <a:buChar char="•"/>
            </a:pPr>
            <a:r>
              <a:rPr lang="tr-TR" sz="2200" dirty="0" smtClean="0"/>
              <a:t> Finansal kiralama işlemi çerçevesinde bir kiracının finansal tablolarında muhasebeleştirilen yatırım amaçlı gayrimenkul hakları ile kiraya verenin finansal tablolarında faaliyet kiralaması çerçevesinde kiracıya sağlanan yatırım amaçlı gayrimenkullerin ölçülmesine ilişkin hükümler de TMS 40’ın kapsamını oluşturmaktadır. Ancak, aşağıdaki hususlar standardın kapsamında değildir (TMS 40, md.3-4):</a:t>
            </a:r>
          </a:p>
          <a:p>
            <a:pPr>
              <a:buFont typeface="Arial" pitchFamily="34" charset="0"/>
              <a:buChar char="•"/>
            </a:pPr>
            <a:endParaRPr lang="tr-TR" sz="2200" dirty="0" smtClean="0"/>
          </a:p>
          <a:p>
            <a:endParaRPr lang="tr-TR"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792480" y="1554480"/>
            <a:ext cx="7589520" cy="3293209"/>
          </a:xfrm>
          <a:prstGeom prst="rect">
            <a:avLst/>
          </a:prstGeom>
        </p:spPr>
        <p:txBody>
          <a:bodyPr wrap="square">
            <a:spAutoFit/>
          </a:bodyPr>
          <a:lstStyle/>
          <a:p>
            <a:pPr>
              <a:buFontTx/>
              <a:buChar char="-"/>
            </a:pPr>
            <a:r>
              <a:rPr lang="tr-TR" sz="2600" dirty="0" smtClean="0"/>
              <a:t> Yatırım amaçlı gayrimenkullerden elde edilen kiralama gelirlerinin muhasebeleştirilmesi,</a:t>
            </a:r>
          </a:p>
          <a:p>
            <a:pPr>
              <a:buFontTx/>
              <a:buChar char="-"/>
            </a:pPr>
            <a:endParaRPr lang="tr-TR" sz="2600" dirty="0" smtClean="0"/>
          </a:p>
          <a:p>
            <a:pPr>
              <a:buFontTx/>
              <a:buChar char="-"/>
            </a:pPr>
            <a:r>
              <a:rPr lang="tr-TR" sz="2600" dirty="0" smtClean="0"/>
              <a:t>Faaliyet kiralaması çerçevesinde edinilen gayrimenkul hakkının, kiracının finansal tablolarında ölçülmesi,</a:t>
            </a:r>
          </a:p>
          <a:p>
            <a:pPr>
              <a:buFontTx/>
              <a:buChar char="-"/>
            </a:pPr>
            <a:endParaRPr lang="tr-TR" sz="2600" dirty="0" smtClean="0"/>
          </a:p>
          <a:p>
            <a:pPr>
              <a:buFontTx/>
              <a:buChar char="-"/>
            </a:pPr>
            <a:r>
              <a:rPr lang="tr-TR" sz="2600" dirty="0" smtClean="0"/>
              <a:t> Finansal kiralamaya konu net yatırımın, kiraya verenin finansal tablolarında ölçülmesi,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777240" y="1783080"/>
            <a:ext cx="7345680" cy="3416320"/>
          </a:xfrm>
          <a:prstGeom prst="rect">
            <a:avLst/>
          </a:prstGeom>
        </p:spPr>
        <p:txBody>
          <a:bodyPr wrap="square">
            <a:spAutoFit/>
          </a:bodyPr>
          <a:lstStyle/>
          <a:p>
            <a:pPr>
              <a:buFontTx/>
              <a:buChar char="-"/>
            </a:pPr>
            <a:r>
              <a:rPr lang="tr-TR" sz="2400" dirty="0" smtClean="0"/>
              <a:t> Satış ve geri kiralama işlemlerinin muhasebeleştirilmesi,</a:t>
            </a:r>
          </a:p>
          <a:p>
            <a:pPr>
              <a:buFontTx/>
              <a:buChar char="-"/>
            </a:pPr>
            <a:endParaRPr lang="tr-TR" sz="2400" dirty="0" smtClean="0"/>
          </a:p>
          <a:p>
            <a:pPr>
              <a:buFontTx/>
              <a:buChar char="-"/>
            </a:pPr>
            <a:r>
              <a:rPr lang="tr-TR" sz="2400" dirty="0" smtClean="0"/>
              <a:t> Finansal kiralama ve faaliyet kiralamasına ilişkin olarak kamuoyuna yapılacak açıklama, </a:t>
            </a:r>
          </a:p>
          <a:p>
            <a:pPr>
              <a:buFontTx/>
              <a:buChar char="-"/>
            </a:pPr>
            <a:endParaRPr lang="tr-TR" sz="2400" dirty="0" smtClean="0"/>
          </a:p>
          <a:p>
            <a:pPr>
              <a:buFontTx/>
              <a:buChar char="-"/>
            </a:pPr>
            <a:r>
              <a:rPr lang="tr-TR" sz="2400" dirty="0" smtClean="0"/>
              <a:t> Tarımsal faaliyetlere ilişkin canlı varlıklar, </a:t>
            </a:r>
          </a:p>
          <a:p>
            <a:pPr>
              <a:buFontTx/>
              <a:buChar char="-"/>
            </a:pPr>
            <a:endParaRPr lang="tr-TR" sz="2400" dirty="0" smtClean="0"/>
          </a:p>
          <a:p>
            <a:pPr>
              <a:buFontTx/>
              <a:buChar char="-"/>
            </a:pPr>
            <a:r>
              <a:rPr lang="tr-TR" sz="2400" dirty="0" smtClean="0"/>
              <a:t> Petrol, doğalgaz ve benzeri geri kazanılması mümkün olmayan kaynaklara ait maden hak ve rezervleri.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548640" y="1402080"/>
            <a:ext cx="8077200" cy="3916680"/>
          </a:xfrm>
          <a:prstGeom prst="rect">
            <a:avLst/>
          </a:prstGeom>
        </p:spPr>
        <p:txBody>
          <a:bodyPr wrap="square">
            <a:spAutoFit/>
          </a:bodyPr>
          <a:lstStyle/>
          <a:p>
            <a:pPr algn="ctr"/>
            <a:r>
              <a:rPr lang="tr-TR" sz="2000" b="1" dirty="0" smtClean="0"/>
              <a:t>Yatırım Amaçlı Gayrimenkullerin Özellikleri</a:t>
            </a:r>
          </a:p>
          <a:p>
            <a:r>
              <a:rPr lang="tr-TR" sz="2000" dirty="0" smtClean="0"/>
              <a:t> </a:t>
            </a:r>
          </a:p>
          <a:p>
            <a:r>
              <a:rPr lang="tr-TR" sz="2000" dirty="0" smtClean="0"/>
              <a:t>1. Yatırım amaçlı gayrimenkuller, kira geliri veya sermaye kazancı ya da her ikisini birden elde etmek amacıyla elde tutulmaktadırlar. </a:t>
            </a:r>
          </a:p>
          <a:p>
            <a:endParaRPr lang="tr-TR" sz="2000" dirty="0" smtClean="0"/>
          </a:p>
          <a:p>
            <a:r>
              <a:rPr lang="tr-TR" sz="2000" dirty="0" smtClean="0"/>
              <a:t>2. Yatırım amaçlı bir gayrimenkul işletmenin sahip olduğu diğer varlıklardan büyük ölçüde bağımsız olarak nakit akış sağlamaktadır. İşletmenin sahibi tarafından kullanılan gayrimenkuller, işletmeye dolaylı yoldan nakit girişi sağlarken, yatırım amaçlı gayrimenkuller doğrudan nakit girişi sağlamaktadır. Örneğin; bir binanın kiraya verilmesi işletmeye doğrudan nakit girişi sağlamaktayken, yönetim ofisi olarak kullanılan bina, işletmeye dolaylı yoldan nakit girişi sağlar.</a:t>
            </a:r>
            <a:endParaRPr lang="tr-TR"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731520" y="1386840"/>
            <a:ext cx="7696200" cy="3785652"/>
          </a:xfrm>
          <a:prstGeom prst="rect">
            <a:avLst/>
          </a:prstGeom>
        </p:spPr>
        <p:txBody>
          <a:bodyPr wrap="square">
            <a:spAutoFit/>
          </a:bodyPr>
          <a:lstStyle/>
          <a:p>
            <a:r>
              <a:rPr lang="tr-TR" sz="2000" dirty="0" smtClean="0"/>
              <a:t>3. Gelecekte nasıl kullanılacağına karar verilmemiş gayrimenkuller, yatırım amaçlı gayrimenkul kabul edilir. Yani, işletme gayrimenkulü gelecekte kullanma veya sermaye kazancı elde etme konusunda karar vermemişse, söz konusu gayrimenkul yatırım amaçlı gayrimenkul kabul edilir. </a:t>
            </a:r>
          </a:p>
          <a:p>
            <a:endParaRPr lang="tr-TR" sz="2000" dirty="0" smtClean="0"/>
          </a:p>
          <a:p>
            <a:r>
              <a:rPr lang="tr-TR" sz="2000" dirty="0" smtClean="0"/>
              <a:t>4. İşletmenin sahip olduğu veya finansal kiralama işlemi çerçevesinde elde tuttuğu ve bir veya daha fazla faaliyet kiralamasına konu edilen binalar, yatırım amaçlı gayrimenkuldür.</a:t>
            </a:r>
          </a:p>
          <a:p>
            <a:endParaRPr lang="tr-TR" sz="2000" dirty="0" smtClean="0"/>
          </a:p>
          <a:p>
            <a:r>
              <a:rPr lang="tr-TR" sz="2000" dirty="0" smtClean="0"/>
              <a:t>5. Bir veya daha fazla faaliyet kiralaması çerçevesinde kiralanmak üzere elde tutulan boş binalar, yatırım amaçlı gayrimenkul kabul edilmektedir.</a:t>
            </a:r>
            <a:endParaRPr lang="tr-TR"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716280" y="1798320"/>
            <a:ext cx="7452360" cy="3170099"/>
          </a:xfrm>
          <a:prstGeom prst="rect">
            <a:avLst/>
          </a:prstGeom>
        </p:spPr>
        <p:txBody>
          <a:bodyPr wrap="square">
            <a:spAutoFit/>
          </a:bodyPr>
          <a:lstStyle/>
          <a:p>
            <a:r>
              <a:rPr lang="tr-TR" sz="2000" dirty="0" smtClean="0"/>
              <a:t>6. Gelecekte yatırım amaçlı gayrimenkul olarak kullanılmak için inşa edilmekte veya geliştirilmekte olan gayrimenkuller, yatırım amaçlı gayrimenkul sınıfında değerlendirilir. </a:t>
            </a:r>
          </a:p>
          <a:p>
            <a:endParaRPr lang="tr-TR" sz="2000" dirty="0" smtClean="0"/>
          </a:p>
          <a:p>
            <a:r>
              <a:rPr lang="tr-TR" sz="2000" dirty="0" smtClean="0"/>
              <a:t>7. Satılmak amacıyla elde tutulan veya satış amacıyla inşa veya geliştirilmekte olan gayrimenkuller, yatırım amaçlı gayrimenkul tanımına girmemektedir. </a:t>
            </a:r>
          </a:p>
          <a:p>
            <a:endParaRPr lang="tr-TR" sz="2000" dirty="0" smtClean="0"/>
          </a:p>
          <a:p>
            <a:r>
              <a:rPr lang="tr-TR" sz="2000" dirty="0" smtClean="0"/>
              <a:t>8. Üçüncü kişiler adına inşa edilmekte veya geliştirilmekte olan gayrimenkuller, yatırım amaçlı gayrimenkul olarak değerlendirilmez.</a:t>
            </a:r>
            <a:endParaRPr lang="tr-TR"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838200" y="1783080"/>
            <a:ext cx="7498080" cy="3170099"/>
          </a:xfrm>
          <a:prstGeom prst="rect">
            <a:avLst/>
          </a:prstGeom>
        </p:spPr>
        <p:txBody>
          <a:bodyPr wrap="square">
            <a:spAutoFit/>
          </a:bodyPr>
          <a:lstStyle/>
          <a:p>
            <a:r>
              <a:rPr lang="tr-TR" sz="2000" dirty="0" smtClean="0"/>
              <a:t>9. Gelecekte işletmenin sahibi tarafından kullanılmak, ya da geliştirildikten sonra sahibi tarafından kullanılmak, amacıyla elde tutulan, çalışanların ikamet ettiği gayrimenkuller (çalışanların piyasa rayicine uygun kira ödeyip ödemediğine bakılmaksızın) ile sahibi tarafından kullanılmakta olup elden çıkarılmayı bekleyen gayrimenkuller, yatırım amaçlı gayrimenkul tanımına girmemektedir. </a:t>
            </a:r>
          </a:p>
          <a:p>
            <a:endParaRPr lang="tr-TR" sz="2000" dirty="0" smtClean="0"/>
          </a:p>
          <a:p>
            <a:r>
              <a:rPr lang="tr-TR" sz="2000" dirty="0" smtClean="0"/>
              <a:t>10. Başka bir işletmeye finansal kiralama işlemi çerçevesinde kiralanan gayrimenkuller yatırım amaçlı gayrimenkul sayılmazlar. </a:t>
            </a:r>
          </a:p>
          <a:p>
            <a:endParaRPr lang="tr-TR" sz="20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929640" y="1720840"/>
            <a:ext cx="7086600" cy="4093428"/>
          </a:xfrm>
          <a:prstGeom prst="rect">
            <a:avLst/>
          </a:prstGeom>
        </p:spPr>
        <p:txBody>
          <a:bodyPr wrap="square">
            <a:spAutoFit/>
          </a:bodyPr>
          <a:lstStyle/>
          <a:p>
            <a:r>
              <a:rPr lang="tr-TR" sz="2000" dirty="0" smtClean="0"/>
              <a:t>11. Gayrimenkullerin bir bölümü kira geliri veya sermaye kazancı sağlamak amacıyla elde tutulurken, diğer bölümleri mal veya hizmet üretim ve tedariki veya idari amaçlar için elde tutulabilir. </a:t>
            </a:r>
          </a:p>
          <a:p>
            <a:endParaRPr lang="tr-TR" sz="2000" dirty="0" smtClean="0"/>
          </a:p>
          <a:p>
            <a:r>
              <a:rPr lang="tr-TR" sz="2000" dirty="0" smtClean="0"/>
              <a:t>Söz konusu bu bölümlerin birbirinden bağımsız olarak satılmaları mümkünse, işletme anılan bölümleri her birini ayrı olarak muhasebeleştirir. </a:t>
            </a:r>
          </a:p>
          <a:p>
            <a:endParaRPr lang="tr-TR" sz="2000" dirty="0" smtClean="0"/>
          </a:p>
          <a:p>
            <a:r>
              <a:rPr lang="tr-TR" sz="2000" dirty="0" smtClean="0"/>
              <a:t>Eğer mümkün değilse, ilgili gayrimenkul, sadece önemsiz bir bölümü mal veya hizmet üretimi veya tedariki ya da idari amaçlar için kullanıldığı takdirde yatırım amaçlı gayrimenkul kabul edilir.</a:t>
            </a:r>
          </a:p>
          <a:p>
            <a:endParaRPr lang="tr-TR" sz="2000" dirty="0" smtClean="0"/>
          </a:p>
          <a:p>
            <a:endParaRPr lang="tr-T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48640" y="3786188"/>
            <a:ext cx="8304415" cy="1254594"/>
          </a:xfrm>
        </p:spPr>
        <p:txBody>
          <a:bodyPr/>
          <a:lstStyle/>
          <a:p>
            <a:pPr marL="0" indent="0">
              <a:buNone/>
            </a:pPr>
            <a:r>
              <a:rPr lang="tr-TR" sz="2800" b="1" dirty="0" smtClean="0">
                <a:latin typeface="Times New Roman" panose="02020603050405020304" pitchFamily="18" charset="0"/>
                <a:cs typeface="Times New Roman" panose="02020603050405020304" pitchFamily="18" charset="0"/>
              </a:rPr>
              <a:t>1- </a:t>
            </a:r>
            <a:r>
              <a:rPr lang="tr-TR" sz="2800" b="1" dirty="0"/>
              <a:t>GAYRİMENKULLERİN YATIRIMLARININ SINIFLANDIRILMASI VE YÖNETİM MODELLERİ</a:t>
            </a:r>
          </a:p>
          <a:p>
            <a:pPr marL="0" indent="0">
              <a:buNone/>
            </a:pPr>
            <a:endParaRPr lang="tr-TR" sz="2800" dirty="0"/>
          </a:p>
        </p:txBody>
      </p:sp>
    </p:spTree>
    <p:extLst>
      <p:ext uri="{BB962C8B-B14F-4D97-AF65-F5344CB8AC3E}">
        <p14:creationId xmlns:p14="http://schemas.microsoft.com/office/powerpoint/2010/main" val="4495837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868680" y="1706880"/>
            <a:ext cx="7162800" cy="3477875"/>
          </a:xfrm>
          <a:prstGeom prst="rect">
            <a:avLst/>
          </a:prstGeom>
        </p:spPr>
        <p:txBody>
          <a:bodyPr wrap="square">
            <a:spAutoFit/>
          </a:bodyPr>
          <a:lstStyle/>
          <a:p>
            <a:r>
              <a:rPr lang="tr-TR" sz="2000" dirty="0" smtClean="0"/>
              <a:t>12. İşletmeler, sahibi bulunduğu gayrimenkullerin kullanıcılarına birtakım yardımcı hizmetler sunabilmektedir. </a:t>
            </a:r>
          </a:p>
          <a:p>
            <a:endParaRPr lang="tr-TR" sz="2000" dirty="0" smtClean="0"/>
          </a:p>
          <a:p>
            <a:r>
              <a:rPr lang="tr-TR" sz="2000" dirty="0" smtClean="0"/>
              <a:t>Eğer sunulan yardımcı hizmetler, toplam anlaşmanın önemsiz bir kısmını oluşturuyorsa, söz konusu gayrimenkuller, yatırım amaçlı gayrimenkuldür. </a:t>
            </a:r>
          </a:p>
          <a:p>
            <a:endParaRPr lang="tr-TR" sz="2000" dirty="0" smtClean="0"/>
          </a:p>
          <a:p>
            <a:r>
              <a:rPr lang="tr-TR" sz="2000" dirty="0" smtClean="0"/>
              <a:t>Bir ofis binası sahibinin, söz konusu binanın kullanıcılarına güvenlik ve bakım hizmetleri sunması buna örnek olarak gösterilebilir. Bunun yanında sunulan yardımcı hizmetler önemli boyutta ise söz konusu gayrimenkul sahibi tarafından kullanılan gayrimenkuldür.</a:t>
            </a:r>
            <a:endParaRPr lang="tr-TR"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883920" y="1752600"/>
            <a:ext cx="6964680" cy="3046988"/>
          </a:xfrm>
          <a:prstGeom prst="rect">
            <a:avLst/>
          </a:prstGeom>
        </p:spPr>
        <p:txBody>
          <a:bodyPr wrap="square">
            <a:spAutoFit/>
          </a:bodyPr>
          <a:lstStyle/>
          <a:p>
            <a:r>
              <a:rPr lang="tr-TR" sz="2400" dirty="0" smtClean="0"/>
              <a:t>13. İşletmelerin ana veya bağlı ortaklıklarına kiralanan ve bunlar tarafından kullanılan gayrimenkulleri olabilmektedir. </a:t>
            </a:r>
          </a:p>
          <a:p>
            <a:endParaRPr lang="tr-TR" sz="2400" dirty="0" smtClean="0"/>
          </a:p>
          <a:p>
            <a:r>
              <a:rPr lang="tr-TR" sz="2400" dirty="0" smtClean="0"/>
              <a:t>Söz konusu gayrimenkuller, konsolide finansal tablolarda sahibi tarafından kullanılan gayrimenkul ve kiraya veren işletme tarafından bireysel finansal tablolarda yatırım amaçlı gayrimenkul olarak gösterilir. </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r>
              <a:rPr lang="tr-TR" sz="2400" dirty="0" smtClean="0">
                <a:solidFill>
                  <a:srgbClr val="5B9BD5">
                    <a:lumMod val="75000"/>
                  </a:srgbClr>
                </a:solidFill>
                <a:latin typeface="Times New Roman" panose="02020603050405020304" pitchFamily="18" charset="0"/>
                <a:cs typeface="Times New Roman" panose="02020603050405020304" pitchFamily="18" charset="0"/>
              </a:rPr>
              <a:t>GAYRİMENKUL ÇEŞİTLERİ</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300294"/>
            <a:ext cx="8064273" cy="4446165"/>
          </a:xfrm>
        </p:spPr>
        <p:txBody>
          <a:bodyPr/>
          <a:lstStyle/>
          <a:p>
            <a:pPr marL="0" indent="0" algn="just">
              <a:lnSpc>
                <a:spcPct val="100000"/>
              </a:lnSpc>
              <a:spcBef>
                <a:spcPts val="0"/>
              </a:spcBef>
              <a:buNone/>
            </a:pPr>
            <a:r>
              <a:rPr lang="tr-TR" b="1" dirty="0" smtClean="0"/>
              <a:t>Kullanım Amaçlarına göre;</a:t>
            </a:r>
          </a:p>
          <a:p>
            <a:pPr marL="0" indent="0" algn="just">
              <a:lnSpc>
                <a:spcPct val="100000"/>
              </a:lnSpc>
              <a:spcBef>
                <a:spcPts val="0"/>
              </a:spcBef>
              <a:buNone/>
            </a:pPr>
            <a:endParaRPr lang="tr-TR" dirty="0" smtClean="0"/>
          </a:p>
          <a:p>
            <a:pPr marL="0" indent="0">
              <a:buNone/>
            </a:pPr>
            <a:r>
              <a:rPr lang="tr-TR" dirty="0"/>
              <a:t>-Konut </a:t>
            </a:r>
            <a:r>
              <a:rPr lang="tr-TR" dirty="0" smtClean="0"/>
              <a:t>Amaçlı, </a:t>
            </a:r>
            <a:r>
              <a:rPr lang="tr-TR" dirty="0"/>
              <a:t>Konutlar, siteler, Residence</a:t>
            </a:r>
          </a:p>
          <a:p>
            <a:pPr marL="0" indent="0">
              <a:buNone/>
            </a:pPr>
            <a:r>
              <a:rPr lang="tr-TR" dirty="0" smtClean="0"/>
              <a:t>-</a:t>
            </a:r>
            <a:r>
              <a:rPr lang="tr-TR" dirty="0"/>
              <a:t>Ticari </a:t>
            </a:r>
            <a:r>
              <a:rPr lang="tr-TR" dirty="0" smtClean="0"/>
              <a:t>Amaçlı, </a:t>
            </a:r>
            <a:r>
              <a:rPr lang="tr-TR" dirty="0"/>
              <a:t>AVM, Ofis, Mağaza, Otopark vb.</a:t>
            </a:r>
          </a:p>
          <a:p>
            <a:pPr marL="0" indent="0">
              <a:buNone/>
            </a:pPr>
            <a:r>
              <a:rPr lang="tr-TR" dirty="0" smtClean="0"/>
              <a:t>-</a:t>
            </a:r>
            <a:r>
              <a:rPr lang="tr-TR" dirty="0"/>
              <a:t>Endüstriyel </a:t>
            </a:r>
            <a:r>
              <a:rPr lang="tr-TR" dirty="0" smtClean="0"/>
              <a:t>Amaçlı,Fabrikalar</a:t>
            </a:r>
            <a:r>
              <a:rPr lang="tr-TR" dirty="0"/>
              <a:t>, sanayii bölgeleri, petrol Rafineri</a:t>
            </a:r>
          </a:p>
          <a:p>
            <a:pPr marL="0" indent="0">
              <a:buNone/>
            </a:pPr>
            <a:r>
              <a:rPr lang="tr-TR" dirty="0" smtClean="0"/>
              <a:t>-</a:t>
            </a:r>
            <a:r>
              <a:rPr lang="tr-TR" dirty="0"/>
              <a:t>Tarımsal </a:t>
            </a:r>
            <a:r>
              <a:rPr lang="tr-TR" dirty="0" smtClean="0"/>
              <a:t>Amaçlı, </a:t>
            </a:r>
            <a:r>
              <a:rPr lang="tr-TR" dirty="0"/>
              <a:t>Bağ, </a:t>
            </a:r>
            <a:r>
              <a:rPr lang="tr-TR" dirty="0" smtClean="0"/>
              <a:t>bahçe,tarla</a:t>
            </a:r>
            <a:endParaRPr lang="tr-TR" dirty="0"/>
          </a:p>
          <a:p>
            <a:pPr marL="0" indent="0">
              <a:buNone/>
            </a:pPr>
            <a:r>
              <a:rPr lang="tr-TR" dirty="0" smtClean="0"/>
              <a:t>-</a:t>
            </a:r>
            <a:r>
              <a:rPr lang="tr-TR" dirty="0"/>
              <a:t>Özel </a:t>
            </a:r>
            <a:r>
              <a:rPr lang="tr-TR" dirty="0" smtClean="0"/>
              <a:t>Amaçlı, Otel</a:t>
            </a:r>
            <a:r>
              <a:rPr lang="tr-TR" dirty="0"/>
              <a:t>, eğlence merkezi, Kamu Binaları, Eğitim kurumları</a:t>
            </a:r>
          </a:p>
          <a:p>
            <a:pPr marL="0" indent="0">
              <a:buNone/>
            </a:pPr>
            <a:r>
              <a:rPr lang="tr-TR" dirty="0" smtClean="0"/>
              <a:t>-Arsa/Arazi, sınırları </a:t>
            </a:r>
            <a:r>
              <a:rPr lang="tr-TR" dirty="0"/>
              <a:t>belirlenmiş toprak parçaları.</a:t>
            </a:r>
          </a:p>
        </p:txBody>
      </p:sp>
    </p:spTree>
    <p:extLst>
      <p:ext uri="{BB962C8B-B14F-4D97-AF65-F5344CB8AC3E}">
        <p14:creationId xmlns:p14="http://schemas.microsoft.com/office/powerpoint/2010/main" val="4159844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r>
              <a:rPr lang="tr-TR" sz="2400" dirty="0" smtClean="0">
                <a:solidFill>
                  <a:srgbClr val="5B9BD5">
                    <a:lumMod val="75000"/>
                  </a:srgbClr>
                </a:solidFill>
                <a:latin typeface="Times New Roman" panose="02020603050405020304" pitchFamily="18" charset="0"/>
                <a:cs typeface="Times New Roman" panose="02020603050405020304" pitchFamily="18" charset="0"/>
              </a:rPr>
              <a:t>GAYRİMENKUL ÇEŞİTLERİ</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300294"/>
            <a:ext cx="8064273" cy="4446165"/>
          </a:xfrm>
        </p:spPr>
        <p:txBody>
          <a:bodyPr/>
          <a:lstStyle/>
          <a:p>
            <a:pPr marL="0" indent="0">
              <a:buNone/>
            </a:pPr>
            <a:r>
              <a:rPr lang="tr-TR" b="1" dirty="0" smtClean="0"/>
              <a:t>Mülkiyet yapısına göre;</a:t>
            </a:r>
            <a:endParaRPr lang="tr-TR" dirty="0"/>
          </a:p>
          <a:p>
            <a:pPr marL="0" indent="0">
              <a:buNone/>
            </a:pPr>
            <a:r>
              <a:rPr lang="tr-TR" dirty="0" smtClean="0"/>
              <a:t>-</a:t>
            </a:r>
            <a:r>
              <a:rPr lang="tr-TR" dirty="0"/>
              <a:t>Kamu</a:t>
            </a:r>
          </a:p>
          <a:p>
            <a:pPr marL="0" indent="0">
              <a:buNone/>
            </a:pPr>
            <a:r>
              <a:rPr lang="tr-TR" dirty="0" smtClean="0"/>
              <a:t>-</a:t>
            </a:r>
            <a:r>
              <a:rPr lang="tr-TR" dirty="0"/>
              <a:t>Özel</a:t>
            </a:r>
          </a:p>
          <a:p>
            <a:pPr marL="0" indent="0">
              <a:buNone/>
            </a:pPr>
            <a:r>
              <a:rPr lang="tr-TR" dirty="0"/>
              <a:t>	</a:t>
            </a:r>
            <a:r>
              <a:rPr lang="tr-TR" dirty="0" smtClean="0"/>
              <a:t>Gerçek </a:t>
            </a:r>
            <a:r>
              <a:rPr lang="tr-TR" dirty="0"/>
              <a:t>kişi</a:t>
            </a:r>
          </a:p>
          <a:p>
            <a:pPr marL="0" indent="0">
              <a:buNone/>
            </a:pPr>
            <a:r>
              <a:rPr lang="tr-TR" dirty="0"/>
              <a:t>	</a:t>
            </a:r>
            <a:r>
              <a:rPr lang="tr-TR" dirty="0" smtClean="0"/>
              <a:t>Tüzel </a:t>
            </a:r>
            <a:r>
              <a:rPr lang="tr-TR" dirty="0"/>
              <a:t>kişi</a:t>
            </a:r>
          </a:p>
          <a:p>
            <a:pPr marL="0" indent="0" algn="just">
              <a:lnSpc>
                <a:spcPct val="100000"/>
              </a:lnSpc>
              <a:spcBef>
                <a:spcPts val="0"/>
              </a:spcBef>
              <a:buNone/>
            </a:pPr>
            <a:endParaRPr lang="tr-TR" dirty="0" smtClean="0"/>
          </a:p>
        </p:txBody>
      </p:sp>
    </p:spTree>
    <p:extLst>
      <p:ext uri="{BB962C8B-B14F-4D97-AF65-F5344CB8AC3E}">
        <p14:creationId xmlns:p14="http://schemas.microsoft.com/office/powerpoint/2010/main" val="31612402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2633" y="294627"/>
            <a:ext cx="7481454" cy="513080"/>
          </a:xfrm>
        </p:spPr>
        <p:txBody>
          <a:bodyPr/>
          <a:lstStyle/>
          <a:p>
            <a:pPr algn="ctr"/>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r>
              <a:rPr lang="tr-TR" sz="2000" dirty="0" smtClean="0">
                <a:solidFill>
                  <a:srgbClr val="5B9BD5">
                    <a:lumMod val="75000"/>
                  </a:srgbClr>
                </a:solidFill>
                <a:latin typeface="Times New Roman" panose="02020603050405020304" pitchFamily="18" charset="0"/>
                <a:cs typeface="Times New Roman" panose="02020603050405020304" pitchFamily="18" charset="0"/>
              </a:rPr>
              <a:t>GAYRİMENKUL ÇEŞİTLERİ</a:t>
            </a:r>
            <a:endParaRPr lang="tr-TR" sz="20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idx="1"/>
          </p:nvPr>
        </p:nvSpPr>
        <p:spPr>
          <a:xfrm>
            <a:off x="681644" y="1357781"/>
            <a:ext cx="7922029" cy="4394625"/>
          </a:xfrm>
        </p:spPr>
        <p:txBody>
          <a:bodyPr/>
          <a:lstStyle/>
          <a:p>
            <a:pPr marL="0" indent="0">
              <a:buNone/>
            </a:pPr>
            <a:r>
              <a:rPr lang="tr-TR" b="1" dirty="0"/>
              <a:t>Yatırım cinslerine göre</a:t>
            </a:r>
            <a:r>
              <a:rPr lang="tr-TR" b="1" dirty="0" smtClean="0"/>
              <a:t>;</a:t>
            </a:r>
          </a:p>
          <a:p>
            <a:endParaRPr lang="tr-TR" dirty="0"/>
          </a:p>
          <a:p>
            <a:pPr marL="0" indent="0">
              <a:buNone/>
            </a:pPr>
            <a:r>
              <a:rPr lang="tr-TR" dirty="0" smtClean="0"/>
              <a:t>-</a:t>
            </a:r>
            <a:r>
              <a:rPr lang="tr-TR" dirty="0"/>
              <a:t>Konut</a:t>
            </a:r>
          </a:p>
          <a:p>
            <a:pPr marL="0" indent="0">
              <a:buNone/>
            </a:pPr>
            <a:r>
              <a:rPr lang="tr-TR" dirty="0" smtClean="0"/>
              <a:t>-</a:t>
            </a:r>
            <a:r>
              <a:rPr lang="tr-TR" dirty="0"/>
              <a:t>AVM</a:t>
            </a:r>
          </a:p>
          <a:p>
            <a:pPr marL="0" indent="0">
              <a:buNone/>
            </a:pPr>
            <a:r>
              <a:rPr lang="tr-TR" dirty="0" smtClean="0"/>
              <a:t>-</a:t>
            </a:r>
            <a:r>
              <a:rPr lang="tr-TR" dirty="0"/>
              <a:t>Ofis</a:t>
            </a:r>
          </a:p>
          <a:p>
            <a:pPr marL="0" indent="0">
              <a:buNone/>
            </a:pPr>
            <a:r>
              <a:rPr lang="tr-TR" dirty="0" smtClean="0"/>
              <a:t>-</a:t>
            </a:r>
            <a:r>
              <a:rPr lang="tr-TR" dirty="0"/>
              <a:t>Lojistik</a:t>
            </a:r>
          </a:p>
          <a:p>
            <a:pPr marL="0" indent="0">
              <a:buNone/>
            </a:pPr>
            <a:r>
              <a:rPr lang="tr-TR" dirty="0" smtClean="0"/>
              <a:t>-</a:t>
            </a:r>
            <a:r>
              <a:rPr lang="tr-TR" dirty="0"/>
              <a:t>Otel</a:t>
            </a:r>
          </a:p>
          <a:p>
            <a:pPr marL="0" indent="0">
              <a:buNone/>
            </a:pPr>
            <a:r>
              <a:rPr lang="tr-TR" dirty="0" smtClean="0"/>
              <a:t>-</a:t>
            </a:r>
            <a:r>
              <a:rPr lang="tr-TR" dirty="0"/>
              <a:t>Öğrenci Yurtları</a:t>
            </a:r>
          </a:p>
          <a:p>
            <a:pPr marL="0" indent="0">
              <a:buNone/>
            </a:pPr>
            <a:r>
              <a:rPr lang="tr-TR" dirty="0" smtClean="0"/>
              <a:t>-</a:t>
            </a:r>
            <a:r>
              <a:rPr lang="tr-TR" dirty="0"/>
              <a:t>Yaşlı Bakım evleri</a:t>
            </a:r>
          </a:p>
          <a:p>
            <a:pPr marL="0" indent="0">
              <a:buNone/>
            </a:pPr>
            <a:r>
              <a:rPr lang="tr-TR" dirty="0" smtClean="0"/>
              <a:t>-</a:t>
            </a:r>
            <a:r>
              <a:rPr lang="tr-TR" dirty="0"/>
              <a:t>Cadde mağazacılığı</a:t>
            </a:r>
          </a:p>
          <a:p>
            <a:endParaRPr lang="tr-TR" dirty="0"/>
          </a:p>
        </p:txBody>
      </p:sp>
    </p:spTree>
    <p:extLst>
      <p:ext uri="{BB962C8B-B14F-4D97-AF65-F5344CB8AC3E}">
        <p14:creationId xmlns:p14="http://schemas.microsoft.com/office/powerpoint/2010/main" val="2219298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600" dirty="0">
                <a:solidFill>
                  <a:srgbClr val="5B9BD5">
                    <a:lumMod val="75000"/>
                  </a:srgbClr>
                </a:solidFill>
                <a:latin typeface="Times New Roman" panose="02020603050405020304" pitchFamily="18" charset="0"/>
                <a:cs typeface="Times New Roman" panose="02020603050405020304" pitchFamily="18" charset="0"/>
              </a:rPr>
              <a:t> </a:t>
            </a:r>
            <a:r>
              <a:rPr lang="tr-TR" dirty="0">
                <a:solidFill>
                  <a:srgbClr val="5B9BD5">
                    <a:lumMod val="75000"/>
                  </a:srgbClr>
                </a:solidFill>
                <a:latin typeface="Times New Roman" panose="02020603050405020304" pitchFamily="18" charset="0"/>
                <a:cs typeface="Times New Roman" panose="02020603050405020304" pitchFamily="18" charset="0"/>
              </a:rPr>
              <a:t>GAYRİMENKUL ÇEŞİTLERİ</a:t>
            </a:r>
            <a:endParaRPr lang="tr-TR" dirty="0"/>
          </a:p>
        </p:txBody>
      </p:sp>
      <p:sp>
        <p:nvSpPr>
          <p:cNvPr id="3" name="Text Placeholder 2"/>
          <p:cNvSpPr>
            <a:spLocks noGrp="1"/>
          </p:cNvSpPr>
          <p:nvPr>
            <p:ph type="body" idx="1"/>
          </p:nvPr>
        </p:nvSpPr>
        <p:spPr>
          <a:xfrm>
            <a:off x="457200" y="1357781"/>
            <a:ext cx="8104908" cy="4344749"/>
          </a:xfrm>
        </p:spPr>
        <p:txBody>
          <a:bodyPr/>
          <a:lstStyle/>
          <a:p>
            <a:pPr marL="0" indent="0">
              <a:buNone/>
            </a:pPr>
            <a:r>
              <a:rPr lang="tr-TR" dirty="0" smtClean="0"/>
              <a:t>-</a:t>
            </a:r>
            <a:r>
              <a:rPr lang="tr-TR" dirty="0"/>
              <a:t>Okul</a:t>
            </a:r>
          </a:p>
          <a:p>
            <a:pPr marL="0" indent="0">
              <a:buNone/>
            </a:pPr>
            <a:r>
              <a:rPr lang="tr-TR" dirty="0" smtClean="0"/>
              <a:t>-Spor </a:t>
            </a:r>
            <a:r>
              <a:rPr lang="tr-TR" dirty="0"/>
              <a:t>Merkezleri</a:t>
            </a:r>
          </a:p>
          <a:p>
            <a:pPr marL="0" indent="0">
              <a:buNone/>
            </a:pPr>
            <a:r>
              <a:rPr lang="tr-TR" dirty="0" smtClean="0"/>
              <a:t>-Data </a:t>
            </a:r>
            <a:r>
              <a:rPr lang="tr-TR" dirty="0"/>
              <a:t>Center</a:t>
            </a:r>
          </a:p>
          <a:p>
            <a:pPr marL="0" indent="0">
              <a:buNone/>
            </a:pPr>
            <a:r>
              <a:rPr lang="tr-TR" dirty="0" smtClean="0"/>
              <a:t>-Hapishane</a:t>
            </a:r>
            <a:endParaRPr lang="tr-TR" dirty="0"/>
          </a:p>
          <a:p>
            <a:pPr marL="0" indent="0">
              <a:buNone/>
            </a:pPr>
            <a:r>
              <a:rPr lang="tr-TR" dirty="0" smtClean="0"/>
              <a:t>-Havaalanı-Liman-Gar</a:t>
            </a:r>
            <a:endParaRPr lang="tr-TR" dirty="0"/>
          </a:p>
          <a:p>
            <a:pPr marL="0" indent="0">
              <a:buNone/>
            </a:pPr>
            <a:r>
              <a:rPr lang="tr-TR" dirty="0" smtClean="0"/>
              <a:t>-Otoyol-Köprü</a:t>
            </a:r>
            <a:endParaRPr lang="tr-TR" dirty="0"/>
          </a:p>
          <a:p>
            <a:pPr marL="0" indent="0">
              <a:buNone/>
            </a:pPr>
            <a:r>
              <a:rPr lang="tr-TR" dirty="0" smtClean="0"/>
              <a:t>-Özel </a:t>
            </a:r>
            <a:r>
              <a:rPr lang="tr-TR" dirty="0"/>
              <a:t>amaçlı geliştirme ve yatırımlar( Örn.World Disney)</a:t>
            </a:r>
          </a:p>
          <a:p>
            <a:pPr marL="0" indent="0">
              <a:buNone/>
            </a:pPr>
            <a:r>
              <a:rPr lang="tr-TR" dirty="0" smtClean="0"/>
              <a:t>-Geleneksel </a:t>
            </a:r>
            <a:r>
              <a:rPr lang="tr-TR" dirty="0"/>
              <a:t>olmayan yatırımlar(Yüksek gerilim hatları, mezarlık vb)</a:t>
            </a:r>
          </a:p>
          <a:p>
            <a:endParaRPr lang="tr-TR" dirty="0"/>
          </a:p>
        </p:txBody>
      </p:sp>
      <p:sp>
        <p:nvSpPr>
          <p:cNvPr id="4" name="Footer Placeholder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64948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2633" y="294627"/>
            <a:ext cx="7481454" cy="513080"/>
          </a:xfrm>
        </p:spPr>
        <p:txBody>
          <a:bodyPr/>
          <a:lstStyle/>
          <a:p>
            <a:pPr algn="ctr"/>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r>
              <a:rPr lang="tr-TR" sz="2000" dirty="0" smtClean="0">
                <a:solidFill>
                  <a:srgbClr val="5B9BD5">
                    <a:lumMod val="75000"/>
                  </a:srgbClr>
                </a:solidFill>
                <a:latin typeface="Times New Roman" panose="02020603050405020304" pitchFamily="18" charset="0"/>
                <a:cs typeface="Times New Roman" panose="02020603050405020304" pitchFamily="18" charset="0"/>
              </a:rPr>
              <a:t>ULUSLARARASI  MUHASEBE STANDARTLARINA GÖRE GAYRİMENKUL SINIFLAMASI</a:t>
            </a:r>
            <a:endParaRPr lang="tr-TR" sz="20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300294"/>
            <a:ext cx="8064273" cy="4446165"/>
          </a:xfrm>
        </p:spPr>
        <p:txBody>
          <a:bodyPr/>
          <a:lstStyle/>
          <a:p>
            <a:r>
              <a:rPr lang="tr-TR" dirty="0" smtClean="0"/>
              <a:t>Gayrimenkuller</a:t>
            </a:r>
            <a:r>
              <a:rPr lang="tr-TR" dirty="0"/>
              <a:t>, edinilme amacına bakılmaksızın, maddi duran varlıklar içerisinde sınıflanarak maliyet bedeli üzerinden değerlemeye tabi tutulmaktadır.</a:t>
            </a:r>
          </a:p>
          <a:p>
            <a:endParaRPr lang="tr-TR" dirty="0"/>
          </a:p>
          <a:p>
            <a:r>
              <a:rPr lang="tr-TR" dirty="0"/>
              <a:t> Uluslararası Muhasebe Standartları kimi zaman ülkelerin yerel muhasebe uygulamaları ile paralellik gösterirken kimi zaman da ülkelerin genel kabul görmüş muhasebe ilkelerine ve politikalarına yeni bir boyut kazandırmıştır</a:t>
            </a:r>
            <a:r>
              <a:rPr lang="tr-TR" dirty="0" smtClean="0"/>
              <a:t>.</a:t>
            </a:r>
          </a:p>
          <a:p>
            <a:endParaRPr lang="tr-TR" dirty="0"/>
          </a:p>
          <a:p>
            <a:pPr marL="0" indent="0" algn="just">
              <a:lnSpc>
                <a:spcPct val="100000"/>
              </a:lnSpc>
              <a:spcBef>
                <a:spcPts val="0"/>
              </a:spcBef>
              <a:buNone/>
            </a:pPr>
            <a:endParaRPr lang="tr-TR" dirty="0" smtClean="0"/>
          </a:p>
        </p:txBody>
      </p:sp>
    </p:spTree>
    <p:extLst>
      <p:ext uri="{BB962C8B-B14F-4D97-AF65-F5344CB8AC3E}">
        <p14:creationId xmlns:p14="http://schemas.microsoft.com/office/powerpoint/2010/main" val="10297371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640080" y="1432560"/>
            <a:ext cx="7909560" cy="4093428"/>
          </a:xfrm>
          <a:prstGeom prst="rect">
            <a:avLst/>
          </a:prstGeom>
        </p:spPr>
        <p:txBody>
          <a:bodyPr wrap="square">
            <a:spAutoFit/>
          </a:bodyPr>
          <a:lstStyle/>
          <a:p>
            <a:r>
              <a:rPr lang="tr-TR" sz="2600" dirty="0" smtClean="0"/>
              <a:t>Gayrimenkulleri, Türkiye Muhasebe Standartları çerçevesinde beş sınıfa ayırmak mümkündür. Bunlar; </a:t>
            </a:r>
          </a:p>
          <a:p>
            <a:pPr marL="342900" indent="-342900">
              <a:buAutoNum type="arabicPeriod"/>
            </a:pPr>
            <a:r>
              <a:rPr lang="tr-TR" sz="2600" dirty="0" smtClean="0"/>
              <a:t>Satış için inşa edilen veya elde bulundurulan gayrimenkuller (TMS 2 Stoklar Standardı), </a:t>
            </a:r>
          </a:p>
          <a:p>
            <a:pPr marL="342900" indent="-342900">
              <a:buAutoNum type="arabicPeriod"/>
            </a:pPr>
            <a:r>
              <a:rPr lang="tr-TR" sz="2600" dirty="0" smtClean="0"/>
              <a:t>Kullanılmak amacıyla elde bulundurulan gayrimenkuller (TMS 16 Maddi Duran Varlıklar Standardı), </a:t>
            </a:r>
          </a:p>
          <a:p>
            <a:pPr marL="342900" indent="-342900">
              <a:buAutoNum type="arabicPeriod"/>
            </a:pPr>
            <a:r>
              <a:rPr lang="tr-TR" sz="2600" dirty="0" smtClean="0"/>
              <a:t>Üçüncü kişiler adına inşa edilmekte veya geliştirilmekte olan gayrimenkuller (TMS 11 İnşaat Sözleşmeleri Standardı), </a:t>
            </a:r>
          </a:p>
        </p:txBody>
      </p:sp>
    </p:spTree>
    <p:extLst>
      <p:ext uri="{BB962C8B-B14F-4D97-AF65-F5344CB8AC3E}">
        <p14:creationId xmlns:p14="http://schemas.microsoft.com/office/powerpoint/2010/main" val="2191175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2 Dikdörtgen"/>
          <p:cNvSpPr/>
          <p:nvPr/>
        </p:nvSpPr>
        <p:spPr>
          <a:xfrm>
            <a:off x="701040" y="1920240"/>
            <a:ext cx="7741920" cy="3046988"/>
          </a:xfrm>
          <a:prstGeom prst="rect">
            <a:avLst/>
          </a:prstGeom>
        </p:spPr>
        <p:txBody>
          <a:bodyPr wrap="square">
            <a:spAutoFit/>
          </a:bodyPr>
          <a:lstStyle/>
          <a:p>
            <a:pPr marL="342900" indent="-342900"/>
            <a:r>
              <a:rPr lang="tr-TR" sz="2400" dirty="0" smtClean="0"/>
              <a:t>4. Satış amacıyla elde tutulmasına karar verilen maddi duran varlık niteliğindeki gayrimenkuller (TFRS 5 Satış Amaçlı Elde Tutulan Duran Varlıklar ve Durdurulan Faaliyetler Standardı),</a:t>
            </a:r>
          </a:p>
          <a:p>
            <a:pPr marL="342900" indent="-342900">
              <a:buAutoNum type="arabicPeriod"/>
            </a:pPr>
            <a:endParaRPr lang="tr-TR" sz="2400" dirty="0" smtClean="0"/>
          </a:p>
          <a:p>
            <a:pPr marL="342900" indent="-342900"/>
            <a:r>
              <a:rPr lang="tr-TR" sz="2400" dirty="0" smtClean="0"/>
              <a:t>5. Yatırım amaçlı (kira geliri, değer artış kazancı gibi) gayrimenkuller (TMS 40 Yatırım Amaçlı Gayrimenkuller Standardı). </a:t>
            </a:r>
            <a:endParaRPr lang="tr-TR"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12861</TotalTime>
  <Words>1121</Words>
  <Application>Microsoft Office PowerPoint</Application>
  <PresentationFormat>On-screen Show (4:3)</PresentationFormat>
  <Paragraphs>105</Paragraphs>
  <Slides>21</Slides>
  <Notes>0</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ekonomi</vt:lpstr>
      <vt:lpstr>1_Rics</vt:lpstr>
      <vt:lpstr>h.t.</vt:lpstr>
      <vt:lpstr>PowerPoint Presentation</vt:lpstr>
      <vt:lpstr>PowerPoint Presentation</vt:lpstr>
      <vt:lpstr>  GAYRİMENKUL ÇEŞİTLERİ</vt:lpstr>
      <vt:lpstr>  GAYRİMENKUL ÇEŞİTLERİ</vt:lpstr>
      <vt:lpstr> GAYRİMENKUL ÇEŞİTLERİ</vt:lpstr>
      <vt:lpstr> GAYRİMENKUL ÇEŞİTLERİ</vt:lpstr>
      <vt:lpstr> ULUSLARARASI  MUHASEBE STANDARTLARINA GÖRE GAYRİMENKUL SINIFLAMASI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824</cp:revision>
  <cp:lastPrinted>2016-10-24T07:53:35Z</cp:lastPrinted>
  <dcterms:created xsi:type="dcterms:W3CDTF">2016-09-18T09:35:24Z</dcterms:created>
  <dcterms:modified xsi:type="dcterms:W3CDTF">2020-04-11T08:31:15Z</dcterms:modified>
</cp:coreProperties>
</file>