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8" d="100"/>
          <a:sy n="68" d="100"/>
        </p:scale>
        <p:origin x="1446" y="6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a:t>Asıl başlık stili için tıklatın</a:t>
            </a: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tıklatın</a:t>
            </a:r>
          </a:p>
        </p:txBody>
      </p:sp>
      <p:sp>
        <p:nvSpPr>
          <p:cNvPr id="4" name="3 Veri Yer Tutucusu"/>
          <p:cNvSpPr>
            <a:spLocks noGrp="1"/>
          </p:cNvSpPr>
          <p:nvPr>
            <p:ph type="dt" sz="half" idx="10"/>
          </p:nvPr>
        </p:nvSpPr>
        <p:spPr/>
        <p:txBody>
          <a:bodyPr/>
          <a:lstStyle/>
          <a:p>
            <a:fld id="{D9F75050-0E15-4C5B-92B0-66D068882F1F}" type="datetimeFigureOut">
              <a:rPr lang="tr-TR" smtClean="0"/>
              <a:pPr/>
              <a:t>12.02.2020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Dikey Metin Yer Tutucusu"/>
          <p:cNvSpPr>
            <a:spLocks noGrp="1"/>
          </p:cNvSpPr>
          <p:nvPr>
            <p:ph type="body" orient="vert" idx="1"/>
          </p:nvPr>
        </p:nvSpPr>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D9F75050-0E15-4C5B-92B0-66D068882F1F}" type="datetimeFigureOut">
              <a:rPr lang="tr-TR" smtClean="0"/>
              <a:pPr/>
              <a:t>12.02.2020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a:t>Asıl başlık stili için tıklatın</a:t>
            </a: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D9F75050-0E15-4C5B-92B0-66D068882F1F}" type="datetimeFigureOut">
              <a:rPr lang="tr-TR" smtClean="0"/>
              <a:pPr/>
              <a:t>12.02.2020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İçerik Yer Tutucusu"/>
          <p:cNvSpPr>
            <a:spLocks noGrp="1"/>
          </p:cNvSpPr>
          <p:nvPr>
            <p:ph idx="1"/>
          </p:nvPr>
        </p:nvSpPr>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D9F75050-0E15-4C5B-92B0-66D068882F1F}" type="datetimeFigureOut">
              <a:rPr lang="tr-TR" smtClean="0"/>
              <a:pPr/>
              <a:t>12.02.2020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a:t>Asıl başlık stili için tıklatın</a:t>
            </a: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tıklatın</a:t>
            </a:r>
          </a:p>
        </p:txBody>
      </p:sp>
      <p:sp>
        <p:nvSpPr>
          <p:cNvPr id="4" name="3 Veri Yer Tutucusu"/>
          <p:cNvSpPr>
            <a:spLocks noGrp="1"/>
          </p:cNvSpPr>
          <p:nvPr>
            <p:ph type="dt" sz="half" idx="10"/>
          </p:nvPr>
        </p:nvSpPr>
        <p:spPr/>
        <p:txBody>
          <a:bodyPr/>
          <a:lstStyle/>
          <a:p>
            <a:fld id="{D9F75050-0E15-4C5B-92B0-66D068882F1F}" type="datetimeFigureOut">
              <a:rPr lang="tr-TR" smtClean="0"/>
              <a:pPr/>
              <a:t>12.02.2020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4 Veri Yer Tutucusu"/>
          <p:cNvSpPr>
            <a:spLocks noGrp="1"/>
          </p:cNvSpPr>
          <p:nvPr>
            <p:ph type="dt" sz="half" idx="10"/>
          </p:nvPr>
        </p:nvSpPr>
        <p:spPr/>
        <p:txBody>
          <a:bodyPr/>
          <a:lstStyle/>
          <a:p>
            <a:fld id="{D9F75050-0E15-4C5B-92B0-66D068882F1F}" type="datetimeFigureOut">
              <a:rPr lang="tr-TR" smtClean="0"/>
              <a:pPr/>
              <a:t>12.02.2020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a:t>Asıl başlık stili için tıklatın</a:t>
            </a: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7" name="6 Veri Yer Tutucusu"/>
          <p:cNvSpPr>
            <a:spLocks noGrp="1"/>
          </p:cNvSpPr>
          <p:nvPr>
            <p:ph type="dt" sz="half" idx="10"/>
          </p:nvPr>
        </p:nvSpPr>
        <p:spPr/>
        <p:txBody>
          <a:bodyPr/>
          <a:lstStyle/>
          <a:p>
            <a:fld id="{D9F75050-0E15-4C5B-92B0-66D068882F1F}" type="datetimeFigureOut">
              <a:rPr lang="tr-TR" smtClean="0"/>
              <a:pPr/>
              <a:t>12.02.2020</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Veri Yer Tutucusu"/>
          <p:cNvSpPr>
            <a:spLocks noGrp="1"/>
          </p:cNvSpPr>
          <p:nvPr>
            <p:ph type="dt" sz="half" idx="10"/>
          </p:nvPr>
        </p:nvSpPr>
        <p:spPr/>
        <p:txBody>
          <a:bodyPr/>
          <a:lstStyle/>
          <a:p>
            <a:fld id="{D9F75050-0E15-4C5B-92B0-66D068882F1F}" type="datetimeFigureOut">
              <a:rPr lang="tr-TR" smtClean="0"/>
              <a:pPr/>
              <a:t>12.02.2020</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9F75050-0E15-4C5B-92B0-66D068882F1F}" type="datetimeFigureOut">
              <a:rPr lang="tr-TR" smtClean="0"/>
              <a:pPr/>
              <a:t>12.02.2020</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a:t>Asıl başlık stili için tıklatın</a:t>
            </a: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12.02.2020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a:t>Asıl başlık stili için tıklatın</a:t>
            </a: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12.02.2020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a:t>Asıl başlık stili için tıklatın</a:t>
            </a: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9F75050-0E15-4C5B-92B0-66D068882F1F}" type="datetimeFigureOut">
              <a:rPr lang="tr-TR" smtClean="0"/>
              <a:pPr/>
              <a:t>12.02.2020</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DEFA8C-F947-479F-BE07-76B6B3F80BF1}"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1C1231ED-D13F-4C15-A284-31E611C07574}"/>
              </a:ext>
            </a:extLst>
          </p:cNvPr>
          <p:cNvSpPr>
            <a:spLocks noGrp="1"/>
          </p:cNvSpPr>
          <p:nvPr>
            <p:ph type="title"/>
          </p:nvPr>
        </p:nvSpPr>
        <p:spPr>
          <a:xfrm>
            <a:off x="457200" y="274638"/>
            <a:ext cx="8229600" cy="5746650"/>
          </a:xfrm>
        </p:spPr>
        <p:txBody>
          <a:bodyPr/>
          <a:lstStyle/>
          <a:p>
            <a:r>
              <a:rPr lang="tr-TR" b="1" dirty="0"/>
              <a:t>KAMU DAVASININ AÇILMASI VE DURUŞMA HAZIRLIĞI</a:t>
            </a:r>
            <a:br>
              <a:rPr lang="tr-TR" dirty="0"/>
            </a:br>
            <a:endParaRPr lang="tr-TR" dirty="0"/>
          </a:p>
        </p:txBody>
      </p:sp>
    </p:spTree>
    <p:extLst>
      <p:ext uri="{BB962C8B-B14F-4D97-AF65-F5344CB8AC3E}">
        <p14:creationId xmlns:p14="http://schemas.microsoft.com/office/powerpoint/2010/main" val="327674914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F7AB073-8924-44D9-BF90-BD2613331C1D}"/>
              </a:ext>
            </a:extLst>
          </p:cNvPr>
          <p:cNvSpPr>
            <a:spLocks noGrp="1"/>
          </p:cNvSpPr>
          <p:nvPr>
            <p:ph type="title"/>
          </p:nvPr>
        </p:nvSpPr>
        <p:spPr>
          <a:xfrm>
            <a:off x="457200" y="274638"/>
            <a:ext cx="8229600" cy="5890666"/>
          </a:xfrm>
        </p:spPr>
        <p:txBody>
          <a:bodyPr/>
          <a:lstStyle/>
          <a:p>
            <a:r>
              <a:rPr lang="tr-TR" dirty="0"/>
              <a:t>CMK m. 185’e göre “Sanık, </a:t>
            </a:r>
            <a:r>
              <a:rPr lang="tr-TR" dirty="0" err="1"/>
              <a:t>onsekiz</a:t>
            </a:r>
            <a:r>
              <a:rPr lang="tr-TR" dirty="0"/>
              <a:t> yaşını doldurmamış ise duruşma kapalı yapılır; hüküm de kapalı duruşmada açıklanır.” </a:t>
            </a:r>
          </a:p>
        </p:txBody>
      </p:sp>
    </p:spTree>
    <p:extLst>
      <p:ext uri="{BB962C8B-B14F-4D97-AF65-F5344CB8AC3E}">
        <p14:creationId xmlns:p14="http://schemas.microsoft.com/office/powerpoint/2010/main" val="368985591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1F69A0FC-FC3F-428C-B0E2-949E290E1529}"/>
              </a:ext>
            </a:extLst>
          </p:cNvPr>
          <p:cNvSpPr>
            <a:spLocks noGrp="1"/>
          </p:cNvSpPr>
          <p:nvPr>
            <p:ph type="title"/>
          </p:nvPr>
        </p:nvSpPr>
        <p:spPr>
          <a:xfrm>
            <a:off x="457200" y="274638"/>
            <a:ext cx="8229600" cy="5962674"/>
          </a:xfrm>
        </p:spPr>
        <p:txBody>
          <a:bodyPr>
            <a:normAutofit/>
          </a:bodyPr>
          <a:lstStyle/>
          <a:p>
            <a:pPr algn="just"/>
            <a:r>
              <a:rPr lang="tr-TR" sz="2000" b="1" dirty="0"/>
              <a:t>SANIĞIN DURUŞMADA BULUNMA HAKKI VE YÜKÜMLÜLÜĞÜ</a:t>
            </a:r>
            <a:br>
              <a:rPr lang="tr-TR" sz="2000" dirty="0"/>
            </a:br>
            <a:r>
              <a:rPr lang="tr-TR" sz="2000" dirty="0"/>
              <a:t>CMK m. 193’e göre “Kanunun ayrık tuttuğu haller saklı kalmak üzere, hazır bulunmayan sanık hakkında duruşma yapılmaz. Gelmemesinin geçerli nedeni olmayan sanığın zorla getirilmesine karar verilir.” CMK m. 193/f.2’ye göre “Sanık hakkında, toplanan delillere göre mahkumiyet dışında bir karar verilmesi gerektiği kanısına varılırsa, sorgusu yapılmamış olsa da dava yokluğunda bitirilebilir.”  CMK m. 194’e göre “Sanık savuşur veya ara vermeyi izleyen oturuma gelmezse, önceden sorguya çekilmiş ve artık hazır bulunmasına mahkemece gerek görülmezse, dava yokluğunda bitirilebilir.” CMK m. 195’e göre “Suç, yalnız veya birlikte adli para cezasını veya müsadereyi gerektirmekte ise; sanık gelmese bile duruşma yapılabilir. Bu gibi hallerde sanığa gönderilecek davetiyede gelmese de duruşmanın yapılacağı yazılır.” CMK m. 196’ya göre “Mahkemece sorgusu yapılmış olan sanık veya bu hususta sanık tarafından yetkili kılındığı hallerde </a:t>
            </a:r>
            <a:r>
              <a:rPr lang="tr-TR" sz="2000" dirty="0" err="1"/>
              <a:t>müdafii</a:t>
            </a:r>
            <a:r>
              <a:rPr lang="tr-TR" sz="2000" dirty="0"/>
              <a:t> isterse, mahkeme sanığı duruşmada hazır bulunmaktan bağışık tutabilir.”</a:t>
            </a:r>
            <a:br>
              <a:rPr lang="tr-TR" dirty="0"/>
            </a:br>
            <a:endParaRPr lang="tr-TR" dirty="0"/>
          </a:p>
        </p:txBody>
      </p:sp>
    </p:spTree>
    <p:extLst>
      <p:ext uri="{BB962C8B-B14F-4D97-AF65-F5344CB8AC3E}">
        <p14:creationId xmlns:p14="http://schemas.microsoft.com/office/powerpoint/2010/main" val="275901583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0A15927-1CFF-4392-A7A7-EE33D575B308}"/>
              </a:ext>
            </a:extLst>
          </p:cNvPr>
          <p:cNvSpPr>
            <a:spLocks noGrp="1"/>
          </p:cNvSpPr>
          <p:nvPr>
            <p:ph type="title"/>
          </p:nvPr>
        </p:nvSpPr>
        <p:spPr>
          <a:xfrm>
            <a:off x="457200" y="274638"/>
            <a:ext cx="8229600" cy="6394722"/>
          </a:xfrm>
        </p:spPr>
        <p:txBody>
          <a:bodyPr>
            <a:normAutofit/>
          </a:bodyPr>
          <a:lstStyle/>
          <a:p>
            <a:pPr algn="just"/>
            <a:r>
              <a:rPr lang="tr-TR" sz="2200" b="1" dirty="0"/>
              <a:t>KAMU DAVASININ AÇILMASI VE DURUŞMA HAZIRLIĞI</a:t>
            </a:r>
            <a:br>
              <a:rPr lang="tr-TR" sz="2200" dirty="0"/>
            </a:br>
            <a:r>
              <a:rPr lang="tr-TR" sz="2200" dirty="0"/>
              <a:t>CMK m. 170’e göre, “Kamu davasını açma görevi, Cumhuriyet savcısı tarafından yerine getirilir. Soruşturma evresi sonunda toplanan deliller, suçun işlendiği hususunda yeterli şüphe oluşturuyorsa; Cumhuriyet savcısı, bir iddianame düzenleyerek görevli ve yetkili mahkemeye sunar.” </a:t>
            </a:r>
            <a:br>
              <a:rPr lang="tr-TR" dirty="0"/>
            </a:br>
            <a:endParaRPr lang="tr-TR" dirty="0"/>
          </a:p>
        </p:txBody>
      </p:sp>
    </p:spTree>
    <p:extLst>
      <p:ext uri="{BB962C8B-B14F-4D97-AF65-F5344CB8AC3E}">
        <p14:creationId xmlns:p14="http://schemas.microsoft.com/office/powerpoint/2010/main" val="307870053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3337795F-83F5-431B-B926-DF8F0DA5E0C5}"/>
              </a:ext>
            </a:extLst>
          </p:cNvPr>
          <p:cNvSpPr>
            <a:spLocks noGrp="1"/>
          </p:cNvSpPr>
          <p:nvPr>
            <p:ph type="title"/>
          </p:nvPr>
        </p:nvSpPr>
        <p:spPr>
          <a:xfrm>
            <a:off x="457200" y="274638"/>
            <a:ext cx="8229600" cy="5818658"/>
          </a:xfrm>
        </p:spPr>
        <p:txBody>
          <a:bodyPr>
            <a:normAutofit/>
          </a:bodyPr>
          <a:lstStyle/>
          <a:p>
            <a:pPr algn="just"/>
            <a:r>
              <a:rPr lang="tr-TR" sz="3100" dirty="0"/>
              <a:t>CMK m. 174’e göre,  “Mahkeme, iddianamenin ve soruşturma evrakının verildiği tarihten itibaren </a:t>
            </a:r>
            <a:r>
              <a:rPr lang="tr-TR" sz="3100" dirty="0" err="1"/>
              <a:t>onbeş</a:t>
            </a:r>
            <a:r>
              <a:rPr lang="tr-TR" sz="3100" dirty="0"/>
              <a:t> gün içinde soruşturma evresine ilişkin bütün belgeleri inceledikten sonra eksik veya hatalı noktalar varsa bunları belirterek iddianameyi Cumhuriyet savcılığına iade eder. 15 günlük süre sonunda iade edilmeyen iddianame kabul edilmiş sayılır.”</a:t>
            </a:r>
            <a:br>
              <a:rPr lang="tr-TR" dirty="0"/>
            </a:br>
            <a:endParaRPr lang="tr-TR" dirty="0"/>
          </a:p>
        </p:txBody>
      </p:sp>
    </p:spTree>
    <p:extLst>
      <p:ext uri="{BB962C8B-B14F-4D97-AF65-F5344CB8AC3E}">
        <p14:creationId xmlns:p14="http://schemas.microsoft.com/office/powerpoint/2010/main" val="280071424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BF283E9-335A-4578-A0B7-521649CA201A}"/>
              </a:ext>
            </a:extLst>
          </p:cNvPr>
          <p:cNvSpPr>
            <a:spLocks noGrp="1"/>
          </p:cNvSpPr>
          <p:nvPr>
            <p:ph type="title"/>
          </p:nvPr>
        </p:nvSpPr>
        <p:spPr>
          <a:xfrm>
            <a:off x="457200" y="274638"/>
            <a:ext cx="8229600" cy="5602634"/>
          </a:xfrm>
        </p:spPr>
        <p:txBody>
          <a:bodyPr>
            <a:normAutofit/>
          </a:bodyPr>
          <a:lstStyle/>
          <a:p>
            <a:pPr algn="just"/>
            <a:r>
              <a:rPr lang="tr-TR" sz="2700" dirty="0"/>
              <a:t>CMK m. 175/f.1’e göre “İddianamenin kabulüyle, kamu davası açılmış olur ve kovuşturma evresi başlar.” </a:t>
            </a:r>
            <a:br>
              <a:rPr lang="tr-TR" sz="2700" dirty="0"/>
            </a:br>
            <a:r>
              <a:rPr lang="tr-TR" sz="2700" dirty="0"/>
              <a:t> </a:t>
            </a:r>
            <a:br>
              <a:rPr lang="tr-TR" sz="2700" dirty="0"/>
            </a:br>
            <a:r>
              <a:rPr lang="tr-TR" sz="2700" dirty="0"/>
              <a:t>CMK m. 175/f.2’ye göre “Mahkeme, iddianamenin kabulünden sonra duruşma gününü belirler ve duruşmada hazır bulunması gereken kişileri çağırır.” </a:t>
            </a:r>
            <a:br>
              <a:rPr lang="tr-TR" dirty="0"/>
            </a:br>
            <a:endParaRPr lang="tr-TR" dirty="0"/>
          </a:p>
        </p:txBody>
      </p:sp>
    </p:spTree>
    <p:extLst>
      <p:ext uri="{BB962C8B-B14F-4D97-AF65-F5344CB8AC3E}">
        <p14:creationId xmlns:p14="http://schemas.microsoft.com/office/powerpoint/2010/main" val="397207498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7B29947-ADA8-4983-A173-99F610C3F435}"/>
              </a:ext>
            </a:extLst>
          </p:cNvPr>
          <p:cNvSpPr>
            <a:spLocks noGrp="1"/>
          </p:cNvSpPr>
          <p:nvPr>
            <p:ph type="title"/>
          </p:nvPr>
        </p:nvSpPr>
        <p:spPr>
          <a:xfrm>
            <a:off x="457200" y="274638"/>
            <a:ext cx="8229600" cy="6034682"/>
          </a:xfrm>
        </p:spPr>
        <p:txBody>
          <a:bodyPr>
            <a:normAutofit/>
          </a:bodyPr>
          <a:lstStyle/>
          <a:p>
            <a:pPr algn="just"/>
            <a:r>
              <a:rPr lang="tr-TR" sz="2700" dirty="0"/>
              <a:t>MADDE 176’/f.1’e göre “İddianame, çağrı kağıdı ile birlikte sanığa tebliğ olunur.” Burada amaç sanığın iddianamedeki bilgi ve delillere göre kendisini savunmasına imkan verilmesidir. </a:t>
            </a:r>
            <a:br>
              <a:rPr lang="tr-TR" sz="2700" dirty="0"/>
            </a:br>
            <a:r>
              <a:rPr lang="tr-TR" sz="2700" dirty="0"/>
              <a:t> </a:t>
            </a:r>
            <a:br>
              <a:rPr lang="tr-TR" sz="2700" dirty="0"/>
            </a:br>
            <a:r>
              <a:rPr lang="tr-TR" sz="2700" dirty="0"/>
              <a:t>CMK m. 176/f.4’e göre “Çağrı kağıdının tebliğiyle duruşma günü arasında en az bir hafta süre bulunması gerekir.” Buradaki süre koruyucu süre olup kısaltılamaz ve sanık bundan vazgeçemez. Amaç, sanığın duruşmaya hazırlanması ve savunma yapabilmesi için kendisine süre tanınmasıdır. </a:t>
            </a:r>
            <a:br>
              <a:rPr lang="tr-TR" dirty="0"/>
            </a:br>
            <a:endParaRPr lang="tr-TR" dirty="0"/>
          </a:p>
        </p:txBody>
      </p:sp>
    </p:spTree>
    <p:extLst>
      <p:ext uri="{BB962C8B-B14F-4D97-AF65-F5344CB8AC3E}">
        <p14:creationId xmlns:p14="http://schemas.microsoft.com/office/powerpoint/2010/main" val="378545303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50754C26-88D4-4838-930E-4D6CE744C6BE}"/>
              </a:ext>
            </a:extLst>
          </p:cNvPr>
          <p:cNvSpPr>
            <a:spLocks noGrp="1"/>
          </p:cNvSpPr>
          <p:nvPr>
            <p:ph type="title"/>
          </p:nvPr>
        </p:nvSpPr>
        <p:spPr>
          <a:xfrm>
            <a:off x="457200" y="274638"/>
            <a:ext cx="8229600" cy="5746650"/>
          </a:xfrm>
        </p:spPr>
        <p:txBody>
          <a:bodyPr>
            <a:normAutofit/>
          </a:bodyPr>
          <a:lstStyle/>
          <a:p>
            <a:pPr algn="just"/>
            <a:r>
              <a:rPr lang="tr-TR" sz="2700" b="1" dirty="0"/>
              <a:t>DURUŞMANIN BAŞLAMASI VE DELİLLERİN TARTIŞILMASI</a:t>
            </a:r>
            <a:br>
              <a:rPr lang="tr-TR" sz="2700" dirty="0"/>
            </a:br>
            <a:r>
              <a:rPr lang="tr-TR" sz="2700" dirty="0"/>
              <a:t>CMK m. 188’e göre “Duruşmada, hükme katılacak hakimler ve Cumhuriyet savcısı ile zabıt katibinin ve Kanunun zorunlu müdafiliği kabul ettiği hallerde </a:t>
            </a:r>
            <a:r>
              <a:rPr lang="tr-TR" sz="2700" dirty="0" err="1"/>
              <a:t>müdafiin</a:t>
            </a:r>
            <a:r>
              <a:rPr lang="tr-TR" sz="2700" dirty="0"/>
              <a:t> hazır bulunması şarttır.” </a:t>
            </a:r>
            <a:br>
              <a:rPr lang="tr-TR" dirty="0"/>
            </a:br>
            <a:r>
              <a:rPr lang="tr-TR" dirty="0"/>
              <a:t> </a:t>
            </a:r>
            <a:br>
              <a:rPr lang="tr-TR" dirty="0"/>
            </a:br>
            <a:endParaRPr lang="tr-TR" dirty="0"/>
          </a:p>
        </p:txBody>
      </p:sp>
    </p:spTree>
    <p:extLst>
      <p:ext uri="{BB962C8B-B14F-4D97-AF65-F5344CB8AC3E}">
        <p14:creationId xmlns:p14="http://schemas.microsoft.com/office/powerpoint/2010/main" val="34403679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404187B-71AE-4103-A0B5-F1D69FD521A0}"/>
              </a:ext>
            </a:extLst>
          </p:cNvPr>
          <p:cNvSpPr>
            <a:spLocks noGrp="1"/>
          </p:cNvSpPr>
          <p:nvPr>
            <p:ph type="title"/>
          </p:nvPr>
        </p:nvSpPr>
        <p:spPr>
          <a:xfrm>
            <a:off x="457200" y="274638"/>
            <a:ext cx="8229600" cy="5674642"/>
          </a:xfrm>
        </p:spPr>
        <p:txBody>
          <a:bodyPr>
            <a:normAutofit/>
          </a:bodyPr>
          <a:lstStyle/>
          <a:p>
            <a:pPr algn="just"/>
            <a:r>
              <a:rPr lang="tr-TR" sz="2400" b="1" dirty="0"/>
              <a:t>CMK m. 182’ye göre “Duruşma herkese açıktır. </a:t>
            </a:r>
            <a:br>
              <a:rPr lang="tr-TR" dirty="0"/>
            </a:br>
            <a:r>
              <a:rPr lang="tr-TR" sz="2700" dirty="0"/>
              <a:t> </a:t>
            </a:r>
            <a:br>
              <a:rPr lang="tr-TR" sz="2700" dirty="0"/>
            </a:br>
            <a:r>
              <a:rPr lang="tr-TR" sz="2700" dirty="0"/>
              <a:t>CMK m. MADDE 183’e göre, “Kanundaki istisnalar saklı kalmak üzere, adliye binası içerisinde ve duruşma başladıktan sonra duruşma salonunda her türlü sesli veya görüntülü kayıt veya nakil olanağı sağlayan aletler kullanılamaz. Bu hüküm, adliye binası içerisinde ve dışındaki diğer adli işlemlerin icrasında da uygulanır.”</a:t>
            </a:r>
            <a:br>
              <a:rPr lang="tr-TR" dirty="0"/>
            </a:br>
            <a:endParaRPr lang="tr-TR" dirty="0"/>
          </a:p>
        </p:txBody>
      </p:sp>
    </p:spTree>
    <p:extLst>
      <p:ext uri="{BB962C8B-B14F-4D97-AF65-F5344CB8AC3E}">
        <p14:creationId xmlns:p14="http://schemas.microsoft.com/office/powerpoint/2010/main" val="128521274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19AA3343-DFDB-4801-A2E4-5993F9C412E1}"/>
              </a:ext>
            </a:extLst>
          </p:cNvPr>
          <p:cNvSpPr>
            <a:spLocks noGrp="1"/>
          </p:cNvSpPr>
          <p:nvPr>
            <p:ph type="title"/>
          </p:nvPr>
        </p:nvSpPr>
        <p:spPr>
          <a:xfrm>
            <a:off x="457200" y="274638"/>
            <a:ext cx="8229600" cy="5890666"/>
          </a:xfrm>
        </p:spPr>
        <p:txBody>
          <a:bodyPr/>
          <a:lstStyle/>
          <a:p>
            <a:pPr algn="just"/>
            <a:r>
              <a:rPr lang="tr-TR" sz="2800" dirty="0"/>
              <a:t>CMK m. 182’ye göre “Duruşma herkese açıktır. Ancak genel ahlakın veya kamu güvenliğinin kesin olarak gerekli kıldığı hallerde, duruşmanın bir kısmının veya tamamının kapalı yapılmasına mahkemece karar verilebilir.”</a:t>
            </a:r>
            <a:br>
              <a:rPr lang="tr-TR" dirty="0"/>
            </a:br>
            <a:endParaRPr lang="tr-TR" dirty="0"/>
          </a:p>
        </p:txBody>
      </p:sp>
    </p:spTree>
    <p:extLst>
      <p:ext uri="{BB962C8B-B14F-4D97-AF65-F5344CB8AC3E}">
        <p14:creationId xmlns:p14="http://schemas.microsoft.com/office/powerpoint/2010/main" val="320583961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948905D-2A2C-4D43-930A-FD6CE3C9AAEA}"/>
              </a:ext>
            </a:extLst>
          </p:cNvPr>
          <p:cNvSpPr>
            <a:spLocks noGrp="1"/>
          </p:cNvSpPr>
          <p:nvPr>
            <p:ph type="title"/>
          </p:nvPr>
        </p:nvSpPr>
        <p:spPr>
          <a:xfrm>
            <a:off x="457200" y="274638"/>
            <a:ext cx="8229600" cy="5962674"/>
          </a:xfrm>
        </p:spPr>
        <p:txBody>
          <a:bodyPr>
            <a:normAutofit/>
          </a:bodyPr>
          <a:lstStyle/>
          <a:p>
            <a:pPr algn="just"/>
            <a:br>
              <a:rPr lang="tr-TR" sz="2700" b="1" dirty="0"/>
            </a:br>
            <a:br>
              <a:rPr lang="tr-TR" sz="2700" b="1" dirty="0"/>
            </a:br>
            <a:r>
              <a:rPr lang="tr-TR" sz="2700" b="1" dirty="0"/>
              <a:t>CMK m. 187/f.3’e göre “Açık duruşmanın içeriği, milli güvenliğe veya genel ahlaka veya kişilerin saygınlık, onur ve haklarına dokunacak veya suç işlemeye kışkırtacak nitelikte ise; mahkeme, bunları önlemek amacı ile ve gerektiği ölçüde duruşmanın içeriğinin kısmen veya tamamen yayımlanmasını yasaklar ve kararını açık duruşmada açıklar</a:t>
            </a:r>
            <a:r>
              <a:rPr lang="tr-TR" sz="2700" dirty="0"/>
              <a:t>.”</a:t>
            </a:r>
            <a:br>
              <a:rPr lang="tr-TR" dirty="0"/>
            </a:br>
            <a:r>
              <a:rPr lang="tr-TR" dirty="0"/>
              <a:t> </a:t>
            </a:r>
            <a:br>
              <a:rPr lang="tr-TR" dirty="0"/>
            </a:br>
            <a:endParaRPr lang="tr-TR" dirty="0"/>
          </a:p>
        </p:txBody>
      </p:sp>
    </p:spTree>
    <p:extLst>
      <p:ext uri="{BB962C8B-B14F-4D97-AF65-F5344CB8AC3E}">
        <p14:creationId xmlns:p14="http://schemas.microsoft.com/office/powerpoint/2010/main" val="2883041270"/>
      </p:ext>
    </p:extLst>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TotalTime>
  <Words>633</Words>
  <Application>Microsoft Office PowerPoint</Application>
  <PresentationFormat>Ekran Gösterisi (4:3)</PresentationFormat>
  <Paragraphs>11</Paragraphs>
  <Slides>11</Slides>
  <Notes>0</Notes>
  <HiddenSlides>0</HiddenSlides>
  <MMClips>0</MMClips>
  <ScaleCrop>false</ScaleCrop>
  <HeadingPairs>
    <vt:vector size="6" baseType="variant">
      <vt:variant>
        <vt:lpstr>Kullanılan Yazı Tipleri</vt:lpstr>
      </vt:variant>
      <vt:variant>
        <vt:i4>2</vt:i4>
      </vt:variant>
      <vt:variant>
        <vt:lpstr>Tema</vt:lpstr>
      </vt:variant>
      <vt:variant>
        <vt:i4>1</vt:i4>
      </vt:variant>
      <vt:variant>
        <vt:lpstr>Slayt Başlıkları</vt:lpstr>
      </vt:variant>
      <vt:variant>
        <vt:i4>11</vt:i4>
      </vt:variant>
    </vt:vector>
  </HeadingPairs>
  <TitlesOfParts>
    <vt:vector size="14" baseType="lpstr">
      <vt:lpstr>Arial</vt:lpstr>
      <vt:lpstr>Calibri</vt:lpstr>
      <vt:lpstr>Ofis Teması</vt:lpstr>
      <vt:lpstr>KAMU DAVASININ AÇILMASI VE DURUŞMA HAZIRLIĞI </vt:lpstr>
      <vt:lpstr>KAMU DAVASININ AÇILMASI VE DURUŞMA HAZIRLIĞI CMK m. 170’e göre, “Kamu davasını açma görevi, Cumhuriyet savcısı tarafından yerine getirilir. Soruşturma evresi sonunda toplanan deliller, suçun işlendiği hususunda yeterli şüphe oluşturuyorsa; Cumhuriyet savcısı, bir iddianame düzenleyerek görevli ve yetkili mahkemeye sunar.”  </vt:lpstr>
      <vt:lpstr>CMK m. 174’e göre,  “Mahkeme, iddianamenin ve soruşturma evrakının verildiği tarihten itibaren onbeş gün içinde soruşturma evresine ilişkin bütün belgeleri inceledikten sonra eksik veya hatalı noktalar varsa bunları belirterek iddianameyi Cumhuriyet savcılığına iade eder. 15 günlük süre sonunda iade edilmeyen iddianame kabul edilmiş sayılır.” </vt:lpstr>
      <vt:lpstr>CMK m. 175/f.1’e göre “İddianamenin kabulüyle, kamu davası açılmış olur ve kovuşturma evresi başlar.”    CMK m. 175/f.2’ye göre “Mahkeme, iddianamenin kabulünden sonra duruşma gününü belirler ve duruşmada hazır bulunması gereken kişileri çağırır.”  </vt:lpstr>
      <vt:lpstr>MADDE 176’/f.1’e göre “İddianame, çağrı kağıdı ile birlikte sanığa tebliğ olunur.” Burada amaç sanığın iddianamedeki bilgi ve delillere göre kendisini savunmasına imkan verilmesidir.    CMK m. 176/f.4’e göre “Çağrı kağıdının tebliğiyle duruşma günü arasında en az bir hafta süre bulunması gerekir.” Buradaki süre koruyucu süre olup kısaltılamaz ve sanık bundan vazgeçemez. Amaç, sanığın duruşmaya hazırlanması ve savunma yapabilmesi için kendisine süre tanınmasıdır.  </vt:lpstr>
      <vt:lpstr>DURUŞMANIN BAŞLAMASI VE DELİLLERİN TARTIŞILMASI CMK m. 188’e göre “Duruşmada, hükme katılacak hakimler ve Cumhuriyet savcısı ile zabıt katibinin ve Kanunun zorunlu müdafiliği kabul ettiği hallerde müdafiin hazır bulunması şarttır.”    </vt:lpstr>
      <vt:lpstr>CMK m. 182’ye göre “Duruşma herkese açıktır.    CMK m. MADDE 183’e göre, “Kanundaki istisnalar saklı kalmak üzere, adliye binası içerisinde ve duruşma başladıktan sonra duruşma salonunda her türlü sesli veya görüntülü kayıt veya nakil olanağı sağlayan aletler kullanılamaz. Bu hüküm, adliye binası içerisinde ve dışındaki diğer adli işlemlerin icrasında da uygulanır.” </vt:lpstr>
      <vt:lpstr>CMK m. 182’ye göre “Duruşma herkese açıktır. Ancak genel ahlakın veya kamu güvenliğinin kesin olarak gerekli kıldığı hallerde, duruşmanın bir kısmının veya tamamının kapalı yapılmasına mahkemece karar verilebilir.” </vt:lpstr>
      <vt:lpstr>  CMK m. 187/f.3’e göre “Açık duruşmanın içeriği, milli güvenliğe veya genel ahlaka veya kişilerin saygınlık, onur ve haklarına dokunacak veya suç işlemeye kışkırtacak nitelikte ise; mahkeme, bunları önlemek amacı ile ve gerektiği ölçüde duruşmanın içeriğinin kısmen veya tamamen yayımlanmasını yasaklar ve kararını açık duruşmada açıklar.”   </vt:lpstr>
      <vt:lpstr>CMK m. 185’e göre “Sanık, onsekiz yaşını doldurmamış ise duruşma kapalı yapılır; hüküm de kapalı duruşmada açıklanır.” </vt:lpstr>
      <vt:lpstr>SANIĞIN DURUŞMADA BULUNMA HAKKI VE YÜKÜMLÜLÜĞÜ CMK m. 193’e göre “Kanunun ayrık tuttuğu haller saklı kalmak üzere, hazır bulunmayan sanık hakkında duruşma yapılmaz. Gelmemesinin geçerli nedeni olmayan sanığın zorla getirilmesine karar verilir.” CMK m. 193/f.2’ye göre “Sanık hakkında, toplanan delillere göre mahkumiyet dışında bir karar verilmesi gerektiği kanısına varılırsa, sorgusu yapılmamış olsa da dava yokluğunda bitirilebilir.”  CMK m. 194’e göre “Sanık savuşur veya ara vermeyi izleyen oturuma gelmezse, önceden sorguya çekilmiş ve artık hazır bulunmasına mahkemece gerek görülmezse, dava yokluğunda bitirilebilir.” CMK m. 195’e göre “Suç, yalnız veya birlikte adli para cezasını veya müsadereyi gerektirmekte ise; sanık gelmese bile duruşma yapılabilir. Bu gibi hallerde sanığa gönderilecek davetiyede gelmese de duruşmanın yapılacağı yazılır.” CMK m. 196’ya göre “Mahkemece sorgusu yapılmış olan sanık veya bu hususta sanık tarafından yetkili kılındığı hallerde müdafii isterse, mahkeme sanığı duruşmada hazır bulunmaktan bağışık tutabilir.”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SUÇLARIN İÇTİMAI (TOPLANMASI) </dc:title>
  <cp:lastModifiedBy>User</cp:lastModifiedBy>
  <cp:revision>4</cp:revision>
  <dcterms:modified xsi:type="dcterms:W3CDTF">2020-02-11T21:52:29Z</dcterms:modified>
</cp:coreProperties>
</file>