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7"/>
  </p:notesMasterIdLst>
  <p:handoutMasterIdLst>
    <p:handoutMasterId r:id="rId18"/>
  </p:handoutMasterIdLst>
  <p:sldIdLst>
    <p:sldId id="256" r:id="rId2"/>
    <p:sldId id="297" r:id="rId3"/>
    <p:sldId id="299" r:id="rId4"/>
    <p:sldId id="308" r:id="rId5"/>
    <p:sldId id="388" r:id="rId6"/>
    <p:sldId id="389" r:id="rId7"/>
    <p:sldId id="391" r:id="rId8"/>
    <p:sldId id="370" r:id="rId9"/>
    <p:sldId id="392" r:id="rId10"/>
    <p:sldId id="348" r:id="rId11"/>
    <p:sldId id="397" r:id="rId12"/>
    <p:sldId id="396" r:id="rId13"/>
    <p:sldId id="395" r:id="rId14"/>
    <p:sldId id="398" r:id="rId15"/>
    <p:sldId id="39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4660"/>
  </p:normalViewPr>
  <p:slideViewPr>
    <p:cSldViewPr>
      <p:cViewPr varScale="1">
        <p:scale>
          <a:sx n="91" d="100"/>
          <a:sy n="91" d="100"/>
        </p:scale>
        <p:origin x="68" y="6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30.10.2021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30.10.2021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30.10.2021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30.10.2021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30.10.2021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30.10.2021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30.10.2021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30.10.2021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30.10.2021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30.10.2021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30.10.2021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30.10.2021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30.10.2021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30.10.2021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30.10.2021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30.10.2021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30.10.2021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30.10.2021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30.10.2021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30.10.2021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Sağlık  Sosyolojisi</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İşsizlik ve Sağlık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Dünya Sağlık Örgütü, işsizliğin ve iş güvencesizliğinin ruh sağlığını tehdit eden bileşenler arasında olduğunu belirtmektedir. </a:t>
            </a:r>
          </a:p>
          <a:p>
            <a:pPr marL="377825" indent="-285750" algn="just">
              <a:buFont typeface="Wingdings" panose="05000000000000000000" pitchFamily="2" charset="2"/>
              <a:buChar char="ü"/>
              <a:tabLst>
                <a:tab pos="0"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İşsizlik </a:t>
            </a:r>
            <a:r>
              <a:rPr lang="tr-TR" b="1" dirty="0">
                <a:latin typeface="Times New Roman" panose="02020603050405020304" pitchFamily="18" charset="0"/>
                <a:ea typeface="Times New Roman" panose="02020603050405020304" pitchFamily="18" charset="0"/>
                <a:cs typeface="Times New Roman" panose="02020603050405020304" pitchFamily="18" charset="0"/>
              </a:rPr>
              <a:t>ruh sağlığı sorunlarını hızlandıran </a:t>
            </a:r>
            <a:r>
              <a:rPr lang="tr-TR" dirty="0">
                <a:latin typeface="Times New Roman" panose="02020603050405020304" pitchFamily="18" charset="0"/>
                <a:ea typeface="Times New Roman" panose="02020603050405020304" pitchFamily="18" charset="0"/>
                <a:cs typeface="Times New Roman" panose="02020603050405020304" pitchFamily="18" charset="0"/>
              </a:rPr>
              <a:t>bir faktör olarak ele alınmaktadır. Gelişmekte olan ülkelerde ve gelir dağılımının daha az eşit olduğu ülkelerde işsizliğin ruh sağlığına etkileri daha şiddetli gerçekleşebilmektedir.</a:t>
            </a:r>
          </a:p>
          <a:p>
            <a:pPr marL="377825" indent="-285750" algn="just">
              <a:buFont typeface="Wingdings" panose="05000000000000000000" pitchFamily="2" charset="2"/>
              <a:buChar char="ü"/>
              <a:tabLst>
                <a:tab pos="0"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 İşsiz bireyler daha fazla endişeli ve depresif olmaktadır ve çeşitli hastalıklarla ilgili bedensel semptomlar daha fazla görülmektedir. İşsiz bireylerde artan depresyon bazı fiziksel semptomları da beraberinde getirmektedir. Bu bireyler iştahsızlık, uykusuzluk ve cinsel sorunları daha fazla yaşayabilmektedir. </a:t>
            </a:r>
          </a:p>
          <a:p>
            <a:pPr marL="377825" indent="-285750" algn="just">
              <a:buFont typeface="Wingdings" panose="05000000000000000000" pitchFamily="2" charset="2"/>
              <a:buChar char="ü"/>
              <a:tabLst>
                <a:tab pos="0"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Araştırmalar, işsizlerin psikolojik iyilik hâlini etkileyen unsurların benlik saygısı, ekonomik durum, sosyal destek, istihdam sadakati, cinsiyet ve yaş gibi faktörler olduğunu göstermektedir.</a:t>
            </a:r>
          </a:p>
          <a:p>
            <a:pPr marL="377825" indent="-285750" algn="just">
              <a:buFont typeface="Wingdings" panose="05000000000000000000" pitchFamily="2" charset="2"/>
              <a:buChar char="ü"/>
              <a:tabLst>
                <a:tab pos="0"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Özellikle yüksek eğitimli işsizler arasında işsizliğin ruhsal olumsuz etkileri daha yüksek düzeyde görülmektedir. Eğitimin sonucunda sahip olunan mesleğin yapılamaması, bu bireylerin hayal kırıklığı yaşamasına ve bunalıma sürüklenmelerine sebep olabilmektedir.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345325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Özellikle yüksek eğitimli işsizler arasında işsizliğin ruhsal olumsuz etkileri daha yüksek düzeyde görülmektedir. Eğitimin sonucunda sahip olunan mesleğin yapılamaması, bu bireylerin hayal kırıklığı yaşamasına ve bunalıma sürüklenmelerine sebep olabilmektedir.</a:t>
            </a:r>
          </a:p>
          <a:p>
            <a:pPr marL="377825" indent="-285750" algn="just">
              <a:buFont typeface="Wingdings" panose="05000000000000000000" pitchFamily="2" charset="2"/>
              <a:buChar char="ü"/>
              <a:tabLst>
                <a:tab pos="0" algn="l"/>
              </a:tabLst>
            </a:pP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Alanyazın</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incelendiğinde, işsizlik durumunda cinsiyetin bireylerin ruh sağlığım etkileyen önemli bir belirleyici olduğu belirtilmektedir. Toplumsal roller, işsizlik durumunda cinsiyet ve ruh sağlığı ilişkisini etkileyebilmektedir. Kadının ev içi rolleriyle ve erkeklerin "dışarıda çalışan” olarak tanımlandığı sosyal ve kültürel çevrelerde, erkek çalışamayıp ev içinde zaman geçirmeye başladığında psikolojik huzursuzluklar hissedebileceği söylenebilir.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Çalışmalar,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işsizliğin erkekleri daha şiddetli etkilediğini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göstermektedir. Batı dünyasındaki erkekler işsizliğin olumsuz etkilerine kadınlara göre daha fazla maruz kalmaktadır. Örneğin çeşitli hastalıklar, ruhsal sıkıntılar ve işsizlik sonucu damgalanma erkeklerde daha yüksek düzeyde görülebilmektedir.</a:t>
            </a:r>
          </a:p>
          <a:p>
            <a:pPr marL="377825" indent="-285750" algn="just">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477567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847528" y="993432"/>
            <a:ext cx="9721080" cy="5199213"/>
          </a:xfrm>
        </p:spPr>
        <p:txBody>
          <a:bodyPr>
            <a:noAutofit/>
          </a:bodyPr>
          <a:lstStyle/>
          <a:p>
            <a:pPr marL="377825" indent="-285750" algn="just">
              <a:buFont typeface="Wingdings" panose="05000000000000000000" pitchFamily="2" charset="2"/>
              <a:buChar char="ü"/>
              <a:tabLst>
                <a:tab pos="0"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Bir diğer çalışmada da çalışan erkeklerle karşılaştırıldığında işsiz erkeklerin daha az sağlıklı olduğu ve daha yüksek ölüm oranına sahip olduğu belirlenmiştir.</a:t>
            </a:r>
          </a:p>
          <a:p>
            <a:pPr marL="377825" indent="-285750" algn="just">
              <a:buFont typeface="Wingdings" panose="05000000000000000000" pitchFamily="2" charset="2"/>
              <a:buChar char="ü"/>
              <a:tabLst>
                <a:tab pos="0"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 Yaş da işsizlik ve sağlık üzerindeki etkilerinde önemli bir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sosyodemografik</a:t>
            </a:r>
            <a:r>
              <a:rPr lang="tr-TR" dirty="0">
                <a:latin typeface="Times New Roman" panose="02020603050405020304" pitchFamily="18" charset="0"/>
                <a:ea typeface="Times New Roman" panose="02020603050405020304" pitchFamily="18" charset="0"/>
                <a:cs typeface="Times New Roman" panose="02020603050405020304" pitchFamily="18" charset="0"/>
              </a:rPr>
              <a:t> faktör olarak dikkat çekmektedir.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Alanyazın</a:t>
            </a:r>
            <a:r>
              <a:rPr lang="tr-TR" dirty="0">
                <a:latin typeface="Times New Roman" panose="02020603050405020304" pitchFamily="18" charset="0"/>
                <a:ea typeface="Times New Roman" panose="02020603050405020304" pitchFamily="18" charset="0"/>
                <a:cs typeface="Times New Roman" panose="02020603050405020304" pitchFamily="18" charset="0"/>
              </a:rPr>
              <a:t> incelendiğinde yapılan çalışmalarda, gençlerin işsiz kalmaları durumunda alkol tüketimini, sigara içme eğiliminin ve uyuşturucu kullanımının arttığı tespit edilmiştir.</a:t>
            </a:r>
          </a:p>
          <a:p>
            <a:pPr marL="377825" indent="-285750" algn="just">
              <a:buFont typeface="Wingdings" panose="05000000000000000000" pitchFamily="2" charset="2"/>
              <a:buChar char="ü"/>
              <a:tabLst>
                <a:tab pos="0"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Alanyazında</a:t>
            </a:r>
            <a:r>
              <a:rPr lang="tr-TR" dirty="0">
                <a:latin typeface="Times New Roman" panose="02020603050405020304" pitchFamily="18" charset="0"/>
                <a:ea typeface="Times New Roman" panose="02020603050405020304" pitchFamily="18" charset="0"/>
                <a:cs typeface="Times New Roman" panose="02020603050405020304" pitchFamily="18" charset="0"/>
              </a:rPr>
              <a:t> işsizlik olgusuyla intihar eğilimi arasında pozitif ilişki olduğunu ortaya koyan çalışmaların da olduğu görülmektedir. İşsiz ve kronik hastalığı olan bireylerde intihar eğiliminin daha yüksek olduğu belirtilmektedir.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1644019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Genellikle </a:t>
            </a: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işsiz bireyler ve aileleri sağlık hizmetlerine erişimde zorluklar ile karşı karşıya kalabilmektedir. İşsiz insanlar sağlık hizmetlerini gerektiği sıklıkta kullanamamaktadır.</a:t>
            </a:r>
          </a:p>
          <a:p>
            <a:pPr marL="377825" indent="-28575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İşsizlere sunulan sosyal korumadaki farklılıklar yoksulluk, işsizlik ve sağlık arasındaki ilişkide önemli bir faktördür.</a:t>
            </a:r>
          </a:p>
          <a:p>
            <a:pPr marL="377825" indent="-28575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Sosyal koruma kapasitesi işsizlerin sağlığını iyileştirmek, çalışan ve işsiz olanlar arasındaki eşitsizlikleri azaltmak ve işgücü piyasası statüsünün sağlık üzerindeki etkisini potansiyel olarak azaltmak için politika müdahalelerinin geliştirilmesine yardımcı olmak açısından önemli rol oynayabilmektedir.</a:t>
            </a:r>
          </a:p>
          <a:p>
            <a:pPr marL="377825" indent="-285750" algn="just">
              <a:tabLst>
                <a:tab pos="0" algn="l"/>
              </a:tabLst>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2141680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tabLst>
                <a:tab pos="0" algn="l"/>
              </a:tabLst>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İşsizliğin yol açtığı potansiyel sağlık sorunlarıyla başa çıkmak için dört şekilde önlem alınabilmektedir (</a:t>
            </a:r>
            <a:r>
              <a:rPr lang="tr-TR" sz="2000" b="1" dirty="0" err="1">
                <a:latin typeface="Times New Roman" panose="02020603050405020304" pitchFamily="18" charset="0"/>
                <a:ea typeface="Times New Roman" panose="02020603050405020304" pitchFamily="18" charset="0"/>
                <a:cs typeface="Times New Roman" panose="02020603050405020304" pitchFamily="18" charset="0"/>
              </a:rPr>
              <a:t>Watkins</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 1992):</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Ekonominin doğru şekilde yönetilmeli durgunluktan kaçınılmalıdır..</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Ekonomi insanların durgunluk sırasında bile tatmin edici gelirlere ve anlamlı yaşam rollerine sahip olacak şekilde yapılandırılması: Bu iş paylaşımı veya iş yaratma şemaları ile yapılabilir.</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İşsizlerin desteklenmesi: Örneğin, destek merkezleri ve işsizlik grupları sosyal destek sağlayabilir, sosyal güvenlik alternatif gelirler sağlayabilir, gıda kooperatifleri veya kredi birlikleri insanların düşük gelirle başa çıkmalarına yardımcı olmanın olası yollarını arayabilir.</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Sağlık hizmetlerini meydana gelen sağlık risklerini karşılayacak şekilde planlamak.</a:t>
            </a:r>
          </a:p>
          <a:p>
            <a:pPr marL="377825" indent="-285750" algn="just">
              <a:tabLst>
                <a:tab pos="0" algn="l"/>
              </a:tabLst>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99974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tabLst>
                <a:tab pos="0" algn="l"/>
              </a:tabLst>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KAYNAKLAR</a:t>
            </a:r>
          </a:p>
          <a:p>
            <a:pPr marL="377825" indent="-285750" algn="just">
              <a:tabLst>
                <a:tab pos="0" algn="l"/>
              </a:tabLst>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1.Cirhinlioğlu, Z. (2015). Sağlık Sosyolojisi.5. Baskı, Ankara: Nobel Yayın Dağıtım.</a:t>
            </a:r>
          </a:p>
          <a:p>
            <a:pPr marL="92075" indent="0" algn="just">
              <a:buNone/>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2.Sosyolojik Boyutlarıyla Sağlık. (Ed. Özlem Özer, Fatih </a:t>
            </a:r>
            <a:r>
              <a:rPr lang="tr-TR" sz="2400" dirty="0" err="1">
                <a:latin typeface="Times New Roman" panose="02020603050405020304" pitchFamily="18" charset="0"/>
                <a:ea typeface="Times New Roman" panose="02020603050405020304" pitchFamily="18" charset="0"/>
                <a:cs typeface="Times New Roman" panose="02020603050405020304" pitchFamily="18" charset="0"/>
              </a:rPr>
              <a:t>Şantaş</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 Nobel Akademik Yayıncılık, 2019</a:t>
            </a:r>
          </a:p>
          <a:p>
            <a:pPr marL="92075" indent="0" algn="just">
              <a:buNone/>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3.Sağlık Sosyolojisine Güncel Yaklaşımlar. (Ed. Nurşen Adak). Nobel Akademik Yayıncılık, 2016</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377825" indent="-285750" algn="just">
              <a:tabLst>
                <a:tab pos="0" algn="l"/>
              </a:tabLst>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2469175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İŞSİZLİK VE SAĞLIK</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1.	İŞSİZLİK</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İşsizlik, bireysel ve toplumsal sonuçlarıyla toplum sağlığını psikolojik ve fiziksel olarak etkileyen önemli dinamiklerden birisidir. </a:t>
            </a: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Türkiye, işsizliğin yoğun olduğu gelişmekte olan ülkeler arasındadır. Ülkede emek arzının fazla olması, işsizlik sorununu daha da tetiklemektedir. </a:t>
            </a: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İşsizliği yaşayanların büyük çoğunluğunun genç yaşta olması, işlerin bireylerin niteliğine uygun olmaması, ücretli çalışanların toplam istihdam içindeki payının düşük olması ve emek piyasasındaki kurumsallaşma düzeyinin yetersiz olması, Türkiye'deki işsizliği şiddetlendiren temel sorunlar arasında yer almaktadır.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fontScale="77500" lnSpcReduction="20000"/>
          </a:bodyPr>
          <a:lstStyle/>
          <a:p>
            <a:pPr marL="800100" lvl="1" indent="-457200" algn="just">
              <a:lnSpc>
                <a:spcPct val="150000"/>
              </a:lnSpc>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Bir işte çalışma, temel yaşam gereksinimlerini ve fiziksel ihtiyaçları karşılamanın ötesinde bireylere yaratıcı dürtüler kazandırabilmekte, bireyin özgüvenini destekleyebilmekte ve başarı ve kendini gerçekleştirme için bir sebep sunabilmektedir. </a:t>
            </a:r>
          </a:p>
          <a:p>
            <a:pPr marL="800100" lvl="1" indent="-457200" algn="just">
              <a:lnSpc>
                <a:spcPct val="150000"/>
              </a:lnSpc>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İşsizlik ise bireyin işsizlik sebebiyle duyduğu kaygı ve depresyonu artırabilmekte ve özgüvenini azaltabilmektedir. İşsizlik ayrıca özellikle iş bulma çabalarının uzun bir süre boyunca başarısızlıkla sonuçlanması durumunda, olumsuz fiziksel sağlık sonuçlarını ortaya çıkarabilmektedir. </a:t>
            </a:r>
          </a:p>
          <a:p>
            <a:pPr marL="800100" lvl="1" indent="-457200" algn="just">
              <a:lnSpc>
                <a:spcPct val="150000"/>
              </a:lnSpc>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Alkol tüketimi, sigara kullanımı, uyuşturucu kullanımı gibi sağlığa zarar veren çeşitli davranışlar ortaya çıkabilmektedir. </a:t>
            </a:r>
          </a:p>
          <a:p>
            <a:pPr marL="800100" lvl="1" indent="-457200" algn="just">
              <a:lnSpc>
                <a:spcPct val="150000"/>
              </a:lnSpc>
            </a:pPr>
            <a:endParaRPr lang="tr-TR" sz="3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lnSpcReduction="10000"/>
          </a:bodyPr>
          <a:lstStyle/>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Bu dönemde strese bağlı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morbidite</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(hastalık) ve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mortalite</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(ölüm) durumları meydana gelebilmektedir. </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İşsiz bireyler; daha fazla endişeli, depresif, psikolojik olarak rahatsız, intihar eğilimli, iştahsız, uyku problemli olabilmektedir. </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İşsizliğin sağlık üzerindeki olumsuz etkileri genellikle doğrudan bir ilişkiye sahip değildir ve çok sayıda sosyal ve bireysel faktörden etkilenebilmektedir.</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İşsiz bireylerin ve ailelerinin sağlık hizmetleri kullanımı ve sağlık hizmetlerine erişimi konusunda çeşitli zorluklarla karşılaştıkları görülmektedir. </a:t>
            </a:r>
          </a:p>
          <a:p>
            <a:pPr marL="757778" lvl="1" indent="-457200" algn="just">
              <a:buClr>
                <a:srgbClr val="B31166"/>
              </a:buClr>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370089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976664"/>
          </a:xfrm>
        </p:spPr>
        <p:txBody>
          <a:bodyPr anchor="ctr">
            <a:noAutofit/>
          </a:bodyPr>
          <a:lstStyle/>
          <a:p>
            <a:pPr marL="343440" algn="just">
              <a:buClr>
                <a:srgbClr val="B31166"/>
              </a:buClr>
              <a:buFont typeface="Wingdings" panose="05000000000000000000" pitchFamily="2" charset="2"/>
              <a:buChar char="ü"/>
            </a:pPr>
            <a:r>
              <a:rPr lang="tr-TR" sz="2400" kern="150" dirty="0">
                <a:effectLst/>
                <a:latin typeface="Times New Roman" panose="02020603050405020304" pitchFamily="18" charset="0"/>
                <a:ea typeface="Andale Sans UI"/>
                <a:cs typeface="Tahoma" panose="020B0604030504040204" pitchFamily="34" charset="0"/>
              </a:rPr>
              <a:t>İşsizlik, çalışma gücü ve isteğine sahip olduğu hâlde gelir getirici bir işte çalışamama durumudur.</a:t>
            </a:r>
          </a:p>
          <a:p>
            <a:pPr marL="343440" algn="just">
              <a:buClr>
                <a:srgbClr val="B31166"/>
              </a:buClr>
              <a:buFont typeface="Wingdings" panose="05000000000000000000" pitchFamily="2" charset="2"/>
              <a:buChar char="ü"/>
            </a:pPr>
            <a:r>
              <a:rPr lang="tr-TR" sz="2400" kern="150" dirty="0">
                <a:effectLst/>
                <a:latin typeface="Times New Roman" panose="02020603050405020304" pitchFamily="18" charset="0"/>
                <a:ea typeface="Andale Sans UI"/>
                <a:cs typeface="Tahoma" panose="020B0604030504040204" pitchFamily="34" charset="0"/>
              </a:rPr>
              <a:t>Bir başka tanıma göre ise işsizlik  tam istihdam ile fiili istihdam hacmi arasındaki boşluk şeklinde tanımlanmaktadır.</a:t>
            </a:r>
          </a:p>
          <a:p>
            <a:pPr marL="343440" algn="just">
              <a:buClr>
                <a:srgbClr val="B31166"/>
              </a:buClr>
              <a:buFont typeface="Wingdings" panose="05000000000000000000" pitchFamily="2" charset="2"/>
              <a:buChar char="ü"/>
            </a:pPr>
            <a:r>
              <a:rPr lang="tr-TR" sz="2400" kern="150" dirty="0">
                <a:effectLst/>
                <a:latin typeface="Times New Roman" panose="02020603050405020304" pitchFamily="18" charset="0"/>
                <a:ea typeface="Andale Sans UI"/>
                <a:cs typeface="Tahoma" panose="020B0604030504040204" pitchFamily="34" charset="0"/>
              </a:rPr>
              <a:t>İşsizliğin var olabilmesi ve bir bireyin işsiz olarak tanımlanabilmesi için bireyin çalışma çağında olup iş başı yapmaya hazır olması ve fiilen iş arıyor olması beklenmektedir.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216472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226355"/>
            <a:ext cx="981266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2.İŞSİZLİK VE SAĞLIK İLİŞKİSİ</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871005"/>
            <a:ext cx="9721080" cy="5654339"/>
          </a:xfrm>
        </p:spPr>
        <p:txBody>
          <a:bodyPr>
            <a:noAutofit/>
          </a:bodyPr>
          <a:lstStyle/>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İşsizlik ve sağlık arasındaki ilişkinin döngüsel bir ilişki olduğu söylenebilir. Sağlık sorunları yaşayan bireyler işsiz kalabildiği gibi, bireyin işsiz kalması durumunda sağlığı da olumsuz şekilde etkilenebilmektedir. İşsizlik; </a:t>
            </a:r>
          </a:p>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 	Toplum içinde ve kişisel sosyal ilişkileri bozarak,</a:t>
            </a:r>
          </a:p>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 	Daha büyük risk davranışlarına yol açarak (alkol tüketimi ve kötü beslenme),</a:t>
            </a:r>
          </a:p>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 	Strese neden olarak,</a:t>
            </a:r>
          </a:p>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 	Diğer kayıpların neden olduğu gibi bir kısmi reaksiyonu çökertmek suretiyle zihinsel/fiziksel sağlık sorunlarına yol açabilir.</a:t>
            </a:r>
          </a:p>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Sigara ve alkol tüketimi gibi sağlıksız davranışlar ortaya çıkabilmektedir. Ayrıca kan basıncı, stres hormonu seviyeleri gibi sağlık göstergeleri olumsuz etkilenebilmektedir. Hasta rolü davranışı (hekimlere ziyaretler, ilaç satışları vb.) işsizlikten etkilenmektedir. </a:t>
            </a:r>
          </a:p>
          <a:p>
            <a:pPr marL="434975" algn="just">
              <a:tabLst>
                <a:tab pos="0" algn="l"/>
              </a:tabLst>
            </a:pPr>
            <a:endParaRPr lang="tr-TR" sz="23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4212067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226355"/>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200" b="1" dirty="0" err="1">
                <a:latin typeface="Times New Roman" panose="02020603050405020304" pitchFamily="18" charset="0"/>
                <a:cs typeface="Times New Roman" panose="02020603050405020304" pitchFamily="18" charset="0"/>
              </a:rPr>
              <a:t>Mathers</a:t>
            </a:r>
            <a:r>
              <a:rPr lang="tr-TR" sz="2200" b="1" dirty="0">
                <a:latin typeface="Times New Roman" panose="02020603050405020304" pitchFamily="18" charset="0"/>
                <a:cs typeface="Times New Roman" panose="02020603050405020304" pitchFamily="18" charset="0"/>
              </a:rPr>
              <a:t> ve </a:t>
            </a:r>
            <a:r>
              <a:rPr lang="tr-TR" sz="2200" b="1" dirty="0" err="1">
                <a:latin typeface="Times New Roman" panose="02020603050405020304" pitchFamily="18" charset="0"/>
                <a:cs typeface="Times New Roman" panose="02020603050405020304" pitchFamily="18" charset="0"/>
              </a:rPr>
              <a:t>Schofield</a:t>
            </a:r>
            <a:r>
              <a:rPr lang="tr-TR" sz="2200" b="1" dirty="0">
                <a:latin typeface="Times New Roman" panose="02020603050405020304" pitchFamily="18" charset="0"/>
                <a:cs typeface="Times New Roman" panose="02020603050405020304" pitchFamily="18" charset="0"/>
              </a:rPr>
              <a:t> (1998), işsizliğin sağlık üzerindeki etkilerini üç bakış açısı ile ele almaktadır: Yoksulluk, psikolojik etkiler ve sağlıksız yaşam tarzı ve davranışlar.</a:t>
            </a:r>
            <a:br>
              <a:rPr lang="tr-TR" sz="22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871005"/>
            <a:ext cx="9721080" cy="5654339"/>
          </a:xfrm>
        </p:spPr>
        <p:txBody>
          <a:bodyPr>
            <a:noAutofit/>
          </a:bodyPr>
          <a:lstStyle/>
          <a:p>
            <a:pPr marL="434975" algn="just">
              <a:buFont typeface="Wingdings" panose="05000000000000000000" pitchFamily="2" charset="2"/>
              <a:buChar char="ü"/>
              <a:tabLst>
                <a:tab pos="0" algn="l"/>
              </a:tabLst>
            </a:pP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Yoksulluk,</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 işsizliğin hastalıklara neden olmasında önemli bir mekanizmadır. İşsizlik-düşük gelir ilişkisi işsiz bireylerin mal ve hizmet satın almada zorlanmalarına yol açar. Bu durumda beslenme, barınma ve sağlık hizmetleri ihtiyaçlarını karşılamada zorluklar yaşanabilir. Yoksul ve işsiz bireylerin sosyal güvenlik sistemlerinden yeterince yararlanamaması nedeniyle hastalıklar ve sağlıksızlık durumu ortaya çıkabilir.</a:t>
            </a:r>
          </a:p>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İşsizliğin sağlık üzerindeki psikolojik etkileri de genellikle kimlik duygusu kaybı, özgüvenin azalması, toplumdan marjinalleşme ve yabancılaşma, sosyal temas ve desteğin azalması, ağların kaybı ve sosyal damgalanma gibi konularda ortaya çıkmaktadır.</a:t>
            </a:r>
          </a:p>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İşsizlik sağlıksız yaşam tarzı ve davranışlara yol açabilir ve bu durum sağlıksızlığı tetikleyebilir. Sigara ve tütün kullanımı, alkol tüketimi, yetersiz ve dengesiz beslenme, işsizlikle birlikte artış gösterebilmektedir.</a:t>
            </a:r>
          </a:p>
          <a:p>
            <a:pPr marL="434975" algn="just">
              <a:tabLst>
                <a:tab pos="0" algn="l"/>
              </a:tabLst>
            </a:pPr>
            <a:endParaRPr lang="tr-TR" sz="23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2036940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332656"/>
            <a:ext cx="9577064" cy="6323994"/>
          </a:xfrm>
        </p:spPr>
        <p:txBody>
          <a:bodyPr anchor="ctr">
            <a:noAutofit/>
          </a:bodyPr>
          <a:lstStyle/>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İşsizlik fiziksel sağlığı üç şekilde etkileyebilmektedir. Bunlar; </a:t>
            </a:r>
            <a:r>
              <a:rPr lang="tr-TR" sz="26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yaşam standartlarının düşmesi, artan stres ve sağlığa zarar veren davranışlardır</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İşsizlikle birlikte gelirin azalır, diyet ve sağlık harcamaları etkilenir. Bu durum da fiziksel sağlığı bozabilir.</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İşsizlikle birlikte gelirin azalması, kişinin refahını etkileyeceği için fiziksel sağlığına da zarar verebilmektedir. Böyle bir dönemde bireyin stres düzeyi artmaktadır ve fizyolojik </a:t>
            </a:r>
            <a:r>
              <a:rPr lang="tr-TR" sz="26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morbidite</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ve strese bağlı </a:t>
            </a:r>
            <a:r>
              <a:rPr lang="tr-TR" sz="26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morbidite</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gibi sorunlar ortaya çıkabilmektedir.</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İşsiz bireylerin fiziksel aktivitelere katılma olasılığı daha düşük olabilmektedir. İşsiz olan birey alkol tüketimi, sigara kullanımı ve uyuşturucu kullanımı gibi sağlığa zarar veren çeşitli davranış biçimleri geliştirebilmektedir.</a:t>
            </a:r>
          </a:p>
          <a:p>
            <a:pPr marL="540" indent="0" algn="just">
              <a:buClr>
                <a:srgbClr val="B31166"/>
              </a:buClr>
              <a:buNone/>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77856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332656"/>
            <a:ext cx="9577064" cy="6323994"/>
          </a:xfrm>
        </p:spPr>
        <p:txBody>
          <a:bodyPr anchor="ctr">
            <a:noAutofit/>
          </a:bodyPr>
          <a:lstStyle/>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Çalışmalarda işsizlik oranı ile yaşam beklentisi arasında negatif yönlü bir ilişki olduğu ve işsizlik oranı arttıkça, yaşam beklentisinin azaldığı belirlenmiştir. </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İşsizlik oranı ile doğum oranı, kaba ölüm oram ve bebek ölüm oram arasında pozitif ilişkiler olduğu tespit edilmiştir.</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Bir diğer çalışmada da işsizlik oranı ile bebek ölüm hızı arasında pozitif bir ilişki olduğu belirlenmiştir.</a:t>
            </a:r>
          </a:p>
          <a:p>
            <a:pPr marL="457740" indent="-457200" algn="just">
              <a:buClr>
                <a:srgbClr val="B31166"/>
              </a:buClr>
            </a:pPr>
            <a:endPar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4360215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3350</TotalTime>
  <Words>1409</Words>
  <Application>Microsoft Office PowerPoint</Application>
  <PresentationFormat>Geniş ekran</PresentationFormat>
  <Paragraphs>88</Paragraphs>
  <Slides>15</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15</vt:i4>
      </vt:variant>
    </vt:vector>
  </HeadingPairs>
  <TitlesOfParts>
    <vt:vector size="22"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 İŞSİZLİK VE SAĞLIK 1. İŞSİZLİK </vt:lpstr>
      <vt:lpstr> </vt:lpstr>
      <vt:lpstr>PowerPoint Sunusu</vt:lpstr>
      <vt:lpstr>PowerPoint Sunusu</vt:lpstr>
      <vt:lpstr> 2.İŞSİZLİK VE SAĞLIK İLİŞKİSİ  </vt:lpstr>
      <vt:lpstr> Mathers ve Schofield (1998), işsizliğin sağlık üzerindeki etkilerini üç bakış açısı ile ele almaktadır: Yoksulluk, psikolojik etkiler ve sağlıksız yaşam tarzı ve davranışlar.  </vt:lpstr>
      <vt:lpstr>PowerPoint Sunusu</vt:lpstr>
      <vt:lpstr>PowerPoint Sunusu</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249</cp:revision>
  <dcterms:created xsi:type="dcterms:W3CDTF">2019-12-10T17:31:29Z</dcterms:created>
  <dcterms:modified xsi:type="dcterms:W3CDTF">2021-10-30T19:47:16Z</dcterms:modified>
</cp:coreProperties>
</file>