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83" r:id="rId1"/>
  </p:sldMasterIdLst>
  <p:notesMasterIdLst>
    <p:notesMasterId r:id="rId17"/>
  </p:notesMasterIdLst>
  <p:handoutMasterIdLst>
    <p:handoutMasterId r:id="rId18"/>
  </p:handoutMasterIdLst>
  <p:sldIdLst>
    <p:sldId id="256" r:id="rId2"/>
    <p:sldId id="297" r:id="rId3"/>
    <p:sldId id="299" r:id="rId4"/>
    <p:sldId id="308" r:id="rId5"/>
    <p:sldId id="388" r:id="rId6"/>
    <p:sldId id="389" r:id="rId7"/>
    <p:sldId id="391" r:id="rId8"/>
    <p:sldId id="370" r:id="rId9"/>
    <p:sldId id="392" r:id="rId10"/>
    <p:sldId id="348" r:id="rId11"/>
    <p:sldId id="397" r:id="rId12"/>
    <p:sldId id="396" r:id="rId13"/>
    <p:sldId id="395" r:id="rId14"/>
    <p:sldId id="398" r:id="rId15"/>
    <p:sldId id="399"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E2D11"/>
    <a:srgbClr val="FDFEFC"/>
    <a:srgbClr val="0A0100"/>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485" autoAdjust="0"/>
    <p:restoredTop sz="94660"/>
  </p:normalViewPr>
  <p:slideViewPr>
    <p:cSldViewPr>
      <p:cViewPr varScale="1">
        <p:scale>
          <a:sx n="91" d="100"/>
          <a:sy n="91" d="100"/>
        </p:scale>
        <p:origin x="68" y="60"/>
      </p:cViewPr>
      <p:guideLst>
        <p:guide orient="horz" pos="2160"/>
        <p:guide pos="384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F466137D-E862-4FF3-9B2B-DCE0B3858F6E}" type="datetime1">
              <a:rPr lang="tr-TR" smtClean="0"/>
              <a:t>30.10.2021</a:t>
            </a:fld>
            <a:endParaRPr lang="tr-TR"/>
          </a:p>
        </p:txBody>
      </p:sp>
      <p:sp>
        <p:nvSpPr>
          <p:cNvPr id="4" name="3 Altbilgi Yer Tutucusu"/>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5" name="4 Slayt Numarası Yer Tutucusu"/>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B9E4930F-B05A-4AAF-AEB8-8DEF2E0B7496}" type="slidenum">
              <a:rPr lang="tr-TR" smtClean="0"/>
              <a:t>‹#›</a:t>
            </a:fld>
            <a:endParaRPr lang="tr-TR"/>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30B4184-6084-4AA4-868E-C71099F5CB37}" type="datetime1">
              <a:rPr lang="tr-TR" smtClean="0"/>
              <a:t>30.10.2021</a:t>
            </a:fld>
            <a:endParaRPr lang="tr-TR"/>
          </a:p>
        </p:txBody>
      </p:sp>
      <p:sp>
        <p:nvSpPr>
          <p:cNvPr id="4" name="3 Slayt Görüntüsü Yer Tutucusu"/>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4CB0CFD-288C-4EF9-A7B8-E5A04CBC6495}" type="slidenum">
              <a:rPr lang="tr-TR" smtClean="0"/>
              <a:t>‹#›</a:t>
            </a:fld>
            <a:endParaRPr lang="tr-TR"/>
          </a:p>
        </p:txBody>
      </p:sp>
    </p:spTree>
  </p:cSld>
  <p:clrMap bg1="lt1" tx1="dk1" bg2="lt2" tx2="dk2" accent1="accent1" accent2="accent2" accent3="accent3" accent4="accent4" accent5="accent5" accent6="accent6" hlink="hlink" folHlink="folHlink"/>
  <p:hf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a:xfrm>
            <a:off x="381000" y="685800"/>
            <a:ext cx="6096000" cy="3429000"/>
          </a:xfrm>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B4CB0CFD-288C-4EF9-A7B8-E5A04CBC6495}" type="slidenum">
              <a:rPr lang="tr-TR" smtClean="0"/>
              <a:t>1</a:t>
            </a:fld>
            <a:endParaRPr lang="tr-TR"/>
          </a:p>
        </p:txBody>
      </p:sp>
      <p:sp>
        <p:nvSpPr>
          <p:cNvPr id="5" name="4 Veri Yer Tutucusu"/>
          <p:cNvSpPr>
            <a:spLocks noGrp="1"/>
          </p:cNvSpPr>
          <p:nvPr>
            <p:ph type="dt" idx="11"/>
          </p:nvPr>
        </p:nvSpPr>
        <p:spPr/>
        <p:txBody>
          <a:bodyPr/>
          <a:lstStyle/>
          <a:p>
            <a:fld id="{8F05EE6E-CC67-42C9-A1A9-A0AB346BA638}" type="datetime1">
              <a:rPr lang="tr-TR" smtClean="0"/>
              <a:t>30.10.2021</a:t>
            </a:fld>
            <a:endParaRPr lang="tr-T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tr-TR"/>
              <a:t>Asıl başlık stilini düzenlemek için tıklayın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56CA9836-7AF8-48AD-96F7-E56380BC7992}" type="datetime1">
              <a:rPr lang="tr-TR" smtClean="0"/>
              <a:t>30.10.2021</a:t>
            </a:fld>
            <a:endParaRPr lang="tr-TR"/>
          </a:p>
        </p:txBody>
      </p:sp>
      <p:sp>
        <p:nvSpPr>
          <p:cNvPr id="5" name="Footer Placeholder 4"/>
          <p:cNvSpPr>
            <a:spLocks noGrp="1"/>
          </p:cNvSpPr>
          <p:nvPr>
            <p:ph type="ftr" sz="quarter" idx="11"/>
          </p:nvPr>
        </p:nvSpPr>
        <p:spPr/>
        <p:txBody>
          <a:bodyPr/>
          <a:lstStyle/>
          <a:p>
            <a:endParaRPr lang="tr-T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358132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tr-TR"/>
              <a:t>Asıl başlık stilini düzenlemek için tıklayın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356A6A2F-4D81-4863-900B-5A937E269C96}" type="datetime1">
              <a:rPr lang="tr-TR" smtClean="0"/>
              <a:t>30.10.2021</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6084216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a:t>Asıl başlık stilini düzenlemek için tıklayın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düzenlemek için tıklayın</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853B3A0A-7F4A-47F9-94E8-0B87F2DE373B}" type="datetime1">
              <a:rPr lang="tr-TR" smtClean="0"/>
              <a:t>30.10.2021</a:t>
            </a:fld>
            <a:endParaRPr lang="tr-TR"/>
          </a:p>
        </p:txBody>
      </p:sp>
      <p:sp>
        <p:nvSpPr>
          <p:cNvPr id="5" name="Footer Placeholder 4"/>
          <p:cNvSpPr>
            <a:spLocks noGrp="1"/>
          </p:cNvSpPr>
          <p:nvPr>
            <p:ph type="ftr" sz="quarter" idx="11"/>
          </p:nvPr>
        </p:nvSpPr>
        <p:spPr/>
        <p:txBody>
          <a:bodyPr/>
          <a:lstStyle/>
          <a:p>
            <a:endParaRPr lang="tr-T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B1DEFA8C-F947-479F-BE07-76B6B3F80BF1}" type="slidenum">
              <a:rPr lang="tr-TR" smtClean="0"/>
              <a:pPr/>
              <a:t>‹#›</a:t>
            </a:fld>
            <a:endParaRPr lang="tr-T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18312072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tr-TR"/>
              <a:t>Asıl başlık stilini düzenlemek için tıklayın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a:t>Asıl metin stillerini düzenlemek için tıklayın</a:t>
            </a:r>
          </a:p>
        </p:txBody>
      </p:sp>
      <p:sp>
        <p:nvSpPr>
          <p:cNvPr id="5" name="Date Placeholder 4"/>
          <p:cNvSpPr>
            <a:spLocks noGrp="1"/>
          </p:cNvSpPr>
          <p:nvPr>
            <p:ph type="dt" sz="half" idx="10"/>
          </p:nvPr>
        </p:nvSpPr>
        <p:spPr/>
        <p:txBody>
          <a:bodyPr/>
          <a:lstStyle/>
          <a:p>
            <a:fld id="{50FC9E3C-4132-4248-A793-CA0FBB925175}" type="datetime1">
              <a:rPr lang="tr-TR" smtClean="0"/>
              <a:t>30.10.2021</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54602046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a:t>Asıl başlık stilini düzenlemek için tıklayın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düzenlemek için tıklayın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a:t>Asıl metin stillerini düzenlemek için tıklayın</a:t>
            </a:r>
          </a:p>
        </p:txBody>
      </p:sp>
      <p:sp>
        <p:nvSpPr>
          <p:cNvPr id="5" name="Date Placeholder 4"/>
          <p:cNvSpPr>
            <a:spLocks noGrp="1"/>
          </p:cNvSpPr>
          <p:nvPr>
            <p:ph type="dt" sz="half" idx="10"/>
          </p:nvPr>
        </p:nvSpPr>
        <p:spPr/>
        <p:txBody>
          <a:bodyPr/>
          <a:lstStyle/>
          <a:p>
            <a:fld id="{6EC20C28-8DEA-4098-A5FC-BC5CB71A2980}" type="datetime1">
              <a:rPr lang="tr-TR" smtClean="0"/>
              <a:t>30.10.2021</a:t>
            </a:fld>
            <a:endParaRPr lang="tr-TR"/>
          </a:p>
        </p:txBody>
      </p:sp>
      <p:sp>
        <p:nvSpPr>
          <p:cNvPr id="6" name="Footer Placeholder 5"/>
          <p:cNvSpPr>
            <a:spLocks noGrp="1"/>
          </p:cNvSpPr>
          <p:nvPr>
            <p:ph type="ftr" sz="quarter" idx="11"/>
          </p:nvPr>
        </p:nvSpPr>
        <p:spPr/>
        <p:txBody>
          <a:bodyPr/>
          <a:lstStyle/>
          <a:p>
            <a:endParaRPr lang="tr-T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B1DEFA8C-F947-479F-BE07-76B6B3F80BF1}" type="slidenum">
              <a:rPr lang="tr-TR" smtClean="0"/>
              <a:pPr/>
              <a:t>‹#›</a:t>
            </a:fld>
            <a:endParaRPr lang="tr-T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72026244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tr-TR"/>
              <a:t>Asıl başlık stilini düzenlemek için tıklayın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düzenlemek için tıklayın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a:t>Asıl metin stillerini düzenlemek için tıklayın</a:t>
            </a:r>
          </a:p>
        </p:txBody>
      </p:sp>
      <p:sp>
        <p:nvSpPr>
          <p:cNvPr id="5" name="Date Placeholder 4"/>
          <p:cNvSpPr>
            <a:spLocks noGrp="1"/>
          </p:cNvSpPr>
          <p:nvPr>
            <p:ph type="dt" sz="half" idx="10"/>
          </p:nvPr>
        </p:nvSpPr>
        <p:spPr/>
        <p:txBody>
          <a:bodyPr/>
          <a:lstStyle/>
          <a:p>
            <a:fld id="{F72E67BC-09CC-4945-9C44-0F376E00F714}" type="datetime1">
              <a:rPr lang="tr-TR" smtClean="0"/>
              <a:t>30.10.2021</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199048274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Vertical Text Placeholder 2"/>
          <p:cNvSpPr>
            <a:spLocks noGrp="1"/>
          </p:cNvSpPr>
          <p:nvPr>
            <p:ph type="body" orient="vert" idx="1"/>
          </p:nvPr>
        </p:nvSpPr>
        <p:spPr/>
        <p:txBody>
          <a:bodyPr vert="eaVert" ancho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9CA99142-A3A4-47F0-9844-ECB1D89FE013}" type="datetime1">
              <a:rPr lang="tr-TR" smtClean="0"/>
              <a:t>30.10.2021</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353703114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8B829F6D-25C6-44A9-A3DC-C24833091B00}" type="datetime1">
              <a:rPr lang="tr-TR" smtClean="0"/>
              <a:t>30.10.2021</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8350326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tr-TR"/>
              <a:t>Asıl başlık stilini düzenlemek için tıklayın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E8FD1A3F-7062-4CEE-B459-7733F4641A67}" type="datetime1">
              <a:rPr lang="tr-TR" smtClean="0"/>
              <a:t>30.10.2021</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11304729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tr-TR"/>
              <a:t>Asıl başlık stilini düzenlemek için tıklayın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37B016E6-AF6F-4379-837A-934346D468BC}" type="datetime1">
              <a:rPr lang="tr-TR" smtClean="0"/>
              <a:t>30.10.2021</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39785398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ECA1C6CD-CEAC-44EF-95E5-6DB5F5CE6504}" type="datetime1">
              <a:rPr lang="tr-TR" smtClean="0"/>
              <a:t>30.10.2021</a:t>
            </a:fld>
            <a:endParaRPr lang="tr-TR"/>
          </a:p>
        </p:txBody>
      </p:sp>
      <p:sp>
        <p:nvSpPr>
          <p:cNvPr id="6" name="Footer Placeholder 5"/>
          <p:cNvSpPr>
            <a:spLocks noGrp="1"/>
          </p:cNvSpPr>
          <p:nvPr>
            <p:ph type="ftr" sz="quarter" idx="11"/>
          </p:nvPr>
        </p:nvSpPr>
        <p:spPr/>
        <p:txBody>
          <a:bodyPr/>
          <a:lstStyle/>
          <a:p>
            <a:endParaRPr lang="tr-T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13651747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a:t>Asıl başlık stilini düzenlemek için tıklayın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8A503074-0035-433B-B564-F1EFE9C10614}" type="datetime1">
              <a:rPr lang="tr-TR" smtClean="0"/>
              <a:t>30.10.2021</a:t>
            </a:fld>
            <a:endParaRPr lang="tr-TR"/>
          </a:p>
        </p:txBody>
      </p:sp>
      <p:sp>
        <p:nvSpPr>
          <p:cNvPr id="8" name="Footer Placeholder 7"/>
          <p:cNvSpPr>
            <a:spLocks noGrp="1"/>
          </p:cNvSpPr>
          <p:nvPr>
            <p:ph type="ftr" sz="quarter" idx="11"/>
          </p:nvPr>
        </p:nvSpPr>
        <p:spPr/>
        <p:txBody>
          <a:bodyPr/>
          <a:lstStyle/>
          <a:p>
            <a:endParaRPr lang="tr-T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39014231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671050A6-F44A-4EB4-9FE9-1CF06AA8E419}" type="datetime1">
              <a:rPr lang="tr-TR" smtClean="0"/>
              <a:t>30.10.2021</a:t>
            </a:fld>
            <a:endParaRPr lang="tr-TR"/>
          </a:p>
        </p:txBody>
      </p:sp>
      <p:sp>
        <p:nvSpPr>
          <p:cNvPr id="4" name="Footer Placeholder 3"/>
          <p:cNvSpPr>
            <a:spLocks noGrp="1"/>
          </p:cNvSpPr>
          <p:nvPr>
            <p:ph type="ftr" sz="quarter" idx="11"/>
          </p:nvPr>
        </p:nvSpPr>
        <p:spPr/>
        <p:txBody>
          <a:bodyPr/>
          <a:lstStyle/>
          <a:p>
            <a:endParaRPr lang="tr-T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464764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A97F8A8-ADE3-44C2-A432-2F32328EAC7D}" type="datetime1">
              <a:rPr lang="tr-TR" smtClean="0"/>
              <a:t>30.10.2021</a:t>
            </a:fld>
            <a:endParaRPr lang="tr-TR"/>
          </a:p>
        </p:txBody>
      </p:sp>
      <p:sp>
        <p:nvSpPr>
          <p:cNvPr id="3" name="Footer Placeholder 2"/>
          <p:cNvSpPr>
            <a:spLocks noGrp="1"/>
          </p:cNvSpPr>
          <p:nvPr>
            <p:ph type="ftr" sz="quarter" idx="11"/>
          </p:nvPr>
        </p:nvSpPr>
        <p:spPr/>
        <p:txBody>
          <a:bodyPr/>
          <a:lstStyle/>
          <a:p>
            <a:endParaRPr lang="tr-T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6640682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tr-TR"/>
              <a:t>Asıl başlık stilini düzenlemek için tıklayın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6DDF06CC-150D-4A99-A8B9-FCDB0CBC59D3}" type="datetime1">
              <a:rPr lang="tr-TR" smtClean="0"/>
              <a:t>30.10.2021</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38884265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simgeye tıklayın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E47D52E2-790D-4CD6-902D-5CCC1E685C84}" type="datetime1">
              <a:rPr lang="tr-TR" smtClean="0"/>
              <a:t>30.10.2021</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7168951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61309A4C-E77E-4983-8CC3-D932F8EC170E}" type="datetime1">
              <a:rPr lang="tr-TR" smtClean="0"/>
              <a:t>30.10.2021</a:t>
            </a:fld>
            <a:endParaRPr lang="tr-T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B1DEFA8C-F947-479F-BE07-76B6B3F80BF1}" type="slidenum">
              <a:rPr lang="tr-TR" smtClean="0"/>
              <a:pPr/>
              <a:t>‹#›</a:t>
            </a:fld>
            <a:endParaRPr lang="tr-TR"/>
          </a:p>
        </p:txBody>
      </p:sp>
    </p:spTree>
    <p:extLst>
      <p:ext uri="{BB962C8B-B14F-4D97-AF65-F5344CB8AC3E}">
        <p14:creationId xmlns:p14="http://schemas.microsoft.com/office/powerpoint/2010/main" val="3374205076"/>
      </p:ext>
    </p:extLst>
  </p:cSld>
  <p:clrMap bg1="lt1" tx1="dk1" bg2="lt2" tx2="dk2" accent1="accent1" accent2="accent2" accent3="accent3" accent4="accent4" accent5="accent5" accent6="accent6" hlink="hlink" folHlink="folHlink"/>
  <p:sldLayoutIdLst>
    <p:sldLayoutId id="2147483784" r:id="rId1"/>
    <p:sldLayoutId id="2147483785" r:id="rId2"/>
    <p:sldLayoutId id="2147483786" r:id="rId3"/>
    <p:sldLayoutId id="2147483787" r:id="rId4"/>
    <p:sldLayoutId id="2147483788" r:id="rId5"/>
    <p:sldLayoutId id="2147483789" r:id="rId6"/>
    <p:sldLayoutId id="2147483790" r:id="rId7"/>
    <p:sldLayoutId id="2147483791" r:id="rId8"/>
    <p:sldLayoutId id="2147483792" r:id="rId9"/>
    <p:sldLayoutId id="2147483793" r:id="rId10"/>
    <p:sldLayoutId id="2147483794" r:id="rId11"/>
    <p:sldLayoutId id="2147483795" r:id="rId12"/>
    <p:sldLayoutId id="2147483796" r:id="rId13"/>
    <p:sldLayoutId id="2147483797" r:id="rId14"/>
    <p:sldLayoutId id="2147483798" r:id="rId15"/>
    <p:sldLayoutId id="2147483799" r:id="rId16"/>
  </p:sldLayoutIdLst>
  <p:hf hdr="0" ftr="0" dt="0"/>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4076064" y="1484784"/>
            <a:ext cx="4950338" cy="1566174"/>
          </a:xfrm>
        </p:spPr>
        <p:txBody>
          <a:bodyPr anchor="ctr">
            <a:normAutofit fontScale="90000"/>
          </a:bodyPr>
          <a:lstStyle/>
          <a:p>
            <a:pPr algn="ctr"/>
            <a:r>
              <a:rPr lang="tr-TR" sz="2700" b="1" spc="-1" dirty="0">
                <a:solidFill>
                  <a:schemeClr val="tx1"/>
                </a:solidFill>
                <a:uFill>
                  <a:solidFill>
                    <a:srgbClr val="FFFFFF"/>
                  </a:solidFill>
                </a:uFill>
                <a:latin typeface="Times New Roman" pitchFamily="18" charset="0"/>
                <a:cs typeface="Times New Roman" pitchFamily="18" charset="0"/>
              </a:rPr>
              <a:t>ANKARA ÜNİVERSİTESİ</a:t>
            </a:r>
            <a:br>
              <a:rPr lang="tr-TR" sz="2700" b="1" spc="-1" dirty="0">
                <a:solidFill>
                  <a:schemeClr val="tx1"/>
                </a:solidFill>
                <a:uFill>
                  <a:solidFill>
                    <a:srgbClr val="FFFFFF"/>
                  </a:solidFill>
                </a:uFill>
                <a:latin typeface="Times New Roman" pitchFamily="18" charset="0"/>
                <a:cs typeface="Times New Roman" pitchFamily="18" charset="0"/>
              </a:rPr>
            </a:br>
            <a:r>
              <a:rPr lang="tr-TR" sz="2700" b="1" spc="-1" dirty="0">
                <a:solidFill>
                  <a:schemeClr val="tx1"/>
                </a:solidFill>
                <a:uFill>
                  <a:solidFill>
                    <a:srgbClr val="FFFFFF"/>
                  </a:solidFill>
                </a:uFill>
                <a:latin typeface="Times New Roman" pitchFamily="18" charset="0"/>
                <a:cs typeface="Times New Roman" pitchFamily="18" charset="0"/>
              </a:rPr>
              <a:t>SAĞLIK BİLİMLERİ FAKÜLTESİ</a:t>
            </a:r>
            <a:br>
              <a:rPr lang="tr-TR" sz="2700" b="1" spc="-1" dirty="0">
                <a:solidFill>
                  <a:schemeClr val="tx1"/>
                </a:solidFill>
                <a:uFill>
                  <a:solidFill>
                    <a:srgbClr val="FFFFFF"/>
                  </a:solidFill>
                </a:uFill>
                <a:latin typeface="Times New Roman" pitchFamily="18" charset="0"/>
                <a:cs typeface="Times New Roman" pitchFamily="18" charset="0"/>
              </a:rPr>
            </a:br>
            <a:r>
              <a:rPr lang="tr-TR" sz="2700" b="1" spc="-1" dirty="0">
                <a:solidFill>
                  <a:schemeClr val="tx1"/>
                </a:solidFill>
                <a:uFill>
                  <a:solidFill>
                    <a:srgbClr val="FFFFFF"/>
                  </a:solidFill>
                </a:uFill>
                <a:latin typeface="Times New Roman" pitchFamily="18" charset="0"/>
                <a:cs typeface="Times New Roman" pitchFamily="18" charset="0"/>
              </a:rPr>
              <a:t>ÇOCUK GELİŞİMİ BÖLÜMÜ</a:t>
            </a:r>
            <a:br>
              <a:rPr lang="tr-TR" sz="2700" b="1" spc="-1" dirty="0">
                <a:solidFill>
                  <a:schemeClr val="tx1"/>
                </a:solidFill>
                <a:uFill>
                  <a:solidFill>
                    <a:srgbClr val="FFFFFF"/>
                  </a:solidFill>
                </a:uFill>
                <a:latin typeface="Times New Roman" pitchFamily="18" charset="0"/>
                <a:cs typeface="Times New Roman" pitchFamily="18" charset="0"/>
              </a:rPr>
            </a:br>
            <a:endParaRPr lang="tr-TR" sz="2700" dirty="0">
              <a:solidFill>
                <a:schemeClr val="tx1"/>
              </a:solidFill>
              <a:latin typeface="Times New Roman" pitchFamily="18" charset="0"/>
              <a:cs typeface="Times New Roman" pitchFamily="18" charset="0"/>
            </a:endParaRPr>
          </a:p>
        </p:txBody>
      </p:sp>
      <p:sp>
        <p:nvSpPr>
          <p:cNvPr id="3" name="2 Alt Başlık"/>
          <p:cNvSpPr>
            <a:spLocks noGrp="1"/>
          </p:cNvSpPr>
          <p:nvPr>
            <p:ph type="subTitle" idx="1"/>
          </p:nvPr>
        </p:nvSpPr>
        <p:spPr>
          <a:xfrm>
            <a:off x="3773742" y="3158970"/>
            <a:ext cx="5554980" cy="2376264"/>
          </a:xfrm>
        </p:spPr>
        <p:txBody>
          <a:bodyPr>
            <a:normAutofit/>
          </a:bodyPr>
          <a:lstStyle/>
          <a:p>
            <a:pPr marL="257310" indent="-256770" algn="ctr">
              <a:spcBef>
                <a:spcPts val="751"/>
              </a:spcBef>
            </a:pPr>
            <a:endParaRPr lang="tr-TR" sz="2700" b="1" spc="-1" dirty="0">
              <a:solidFill>
                <a:srgbClr val="FF0000"/>
              </a:solidFill>
              <a:uFill>
                <a:solidFill>
                  <a:srgbClr val="FFFFFF"/>
                </a:solidFill>
              </a:uFill>
              <a:latin typeface="Times New Roman" pitchFamily="18" charset="0"/>
              <a:cs typeface="Times New Roman" pitchFamily="18" charset="0"/>
            </a:endParaRPr>
          </a:p>
          <a:p>
            <a:pPr marL="257310" indent="-256770" algn="just">
              <a:spcBef>
                <a:spcPts val="751"/>
              </a:spcBef>
            </a:pPr>
            <a:r>
              <a:rPr lang="tr-TR" spc="-1" dirty="0">
                <a:solidFill>
                  <a:schemeClr val="tx1"/>
                </a:solidFill>
                <a:uFill>
                  <a:solidFill>
                    <a:srgbClr val="FFFFFF"/>
                  </a:solidFill>
                </a:uFill>
                <a:latin typeface="Times New Roman" pitchFamily="18" charset="0"/>
                <a:cs typeface="Times New Roman" pitchFamily="18" charset="0"/>
              </a:rPr>
              <a:t>Dersin adı: Sağlık  Sosyolojisi</a:t>
            </a:r>
          </a:p>
          <a:p>
            <a:pPr marL="257310" indent="-256770" algn="just">
              <a:spcBef>
                <a:spcPts val="751"/>
              </a:spcBef>
            </a:pPr>
            <a:r>
              <a:rPr lang="tr-TR" spc="-1" dirty="0">
                <a:solidFill>
                  <a:schemeClr val="tx1"/>
                </a:solidFill>
                <a:uFill>
                  <a:solidFill>
                    <a:srgbClr val="FFFFFF"/>
                  </a:solidFill>
                </a:uFill>
                <a:latin typeface="Times New Roman" pitchFamily="18" charset="0"/>
                <a:cs typeface="Times New Roman" pitchFamily="18" charset="0"/>
              </a:rPr>
              <a:t>Öğretim Elemanı: Satı GÜL KAPISIZ</a:t>
            </a:r>
          </a:p>
          <a:p>
            <a:pPr marL="257310" indent="-256770" algn="just">
              <a:spcBef>
                <a:spcPts val="751"/>
              </a:spcBef>
            </a:pPr>
            <a:r>
              <a:rPr lang="tr-TR" spc="-1" dirty="0">
                <a:solidFill>
                  <a:schemeClr val="tx1"/>
                </a:solidFill>
                <a:uFill>
                  <a:solidFill>
                    <a:srgbClr val="FFFFFF"/>
                  </a:solidFill>
                </a:uFill>
                <a:latin typeface="Times New Roman" pitchFamily="18" charset="0"/>
                <a:cs typeface="Times New Roman" pitchFamily="18" charset="0"/>
              </a:rPr>
              <a:t>Konu: İşsizlik ve Sağlık</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847E00C-0180-44DD-8E66-B1EEA0011497}"/>
              </a:ext>
            </a:extLst>
          </p:cNvPr>
          <p:cNvSpPr>
            <a:spLocks noGrp="1"/>
          </p:cNvSpPr>
          <p:nvPr>
            <p:ph type="title"/>
          </p:nvPr>
        </p:nvSpPr>
        <p:spPr>
          <a:xfrm>
            <a:off x="1939108" y="465457"/>
            <a:ext cx="9721080" cy="644650"/>
          </a:xfrm>
        </p:spPr>
        <p:txBody>
          <a:bodyPr anchor="ctr">
            <a:normAutofit fontScale="90000"/>
          </a:bodyPr>
          <a:lstStyle/>
          <a:p>
            <a:br>
              <a:rPr lang="tr-TR" sz="2800" b="1" dirty="0">
                <a:latin typeface="Times New Roman" panose="02020603050405020304" pitchFamily="18" charset="0"/>
                <a:cs typeface="Times New Roman" panose="02020603050405020304" pitchFamily="18" charset="0"/>
              </a:rPr>
            </a:br>
            <a:br>
              <a:rPr lang="tr-TR" sz="2800" b="1" dirty="0">
                <a:latin typeface="Times New Roman" panose="02020603050405020304" pitchFamily="18" charset="0"/>
                <a:cs typeface="Times New Roman" panose="02020603050405020304" pitchFamily="18" charset="0"/>
              </a:rPr>
            </a:br>
            <a:r>
              <a:rPr lang="tr-TR" sz="2800" b="1" dirty="0">
                <a:latin typeface="Times New Roman" panose="02020603050405020304" pitchFamily="18" charset="0"/>
                <a:cs typeface="Times New Roman" panose="02020603050405020304" pitchFamily="18" charset="0"/>
              </a:rPr>
              <a:t>	</a:t>
            </a:r>
          </a:p>
        </p:txBody>
      </p:sp>
      <p:sp>
        <p:nvSpPr>
          <p:cNvPr id="3" name="İçerik Yer Tutucusu 2">
            <a:extLst>
              <a:ext uri="{FF2B5EF4-FFF2-40B4-BE49-F238E27FC236}">
                <a16:creationId xmlns:a16="http://schemas.microsoft.com/office/drawing/2014/main" id="{5C63639C-8B93-4703-AF98-004A43D2CDED}"/>
              </a:ext>
            </a:extLst>
          </p:cNvPr>
          <p:cNvSpPr>
            <a:spLocks noGrp="1"/>
          </p:cNvSpPr>
          <p:nvPr>
            <p:ph idx="1"/>
          </p:nvPr>
        </p:nvSpPr>
        <p:spPr>
          <a:xfrm>
            <a:off x="1775521" y="1110107"/>
            <a:ext cx="9721080" cy="5199213"/>
          </a:xfrm>
        </p:spPr>
        <p:txBody>
          <a:bodyPr>
            <a:noAutofit/>
          </a:bodyPr>
          <a:lstStyle/>
          <a:p>
            <a:pPr marL="377825" indent="-285750" algn="just">
              <a:buFont typeface="Wingdings" panose="05000000000000000000" pitchFamily="2" charset="2"/>
              <a:buChar char="ü"/>
              <a:tabLst>
                <a:tab pos="0" algn="l"/>
              </a:tabLst>
            </a:pPr>
            <a:r>
              <a:rPr lang="tr-TR" dirty="0">
                <a:latin typeface="Times New Roman" panose="02020603050405020304" pitchFamily="18" charset="0"/>
                <a:ea typeface="Times New Roman" panose="02020603050405020304" pitchFamily="18" charset="0"/>
                <a:cs typeface="Times New Roman" panose="02020603050405020304" pitchFamily="18" charset="0"/>
              </a:rPr>
              <a:t>Dünya Sağlık Örgütü, işsizliğin ve iş güvencesizliğinin ruh sağlığını tehdit eden bileşenler arasında olduğunu belirtmektedir. </a:t>
            </a:r>
          </a:p>
          <a:p>
            <a:pPr marL="377825" indent="-285750" algn="just">
              <a:buFont typeface="Wingdings" panose="05000000000000000000" pitchFamily="2" charset="2"/>
              <a:buChar char="ü"/>
              <a:tabLst>
                <a:tab pos="0" algn="l"/>
              </a:tabLst>
            </a:pPr>
            <a:r>
              <a:rPr lang="tr-TR" dirty="0">
                <a:latin typeface="Times New Roman" panose="02020603050405020304" pitchFamily="18" charset="0"/>
                <a:ea typeface="Times New Roman" panose="02020603050405020304" pitchFamily="18" charset="0"/>
                <a:cs typeface="Times New Roman" panose="02020603050405020304" pitchFamily="18" charset="0"/>
              </a:rPr>
              <a:t>İşsizlik </a:t>
            </a:r>
            <a:r>
              <a:rPr lang="tr-TR" b="1" dirty="0">
                <a:latin typeface="Times New Roman" panose="02020603050405020304" pitchFamily="18" charset="0"/>
                <a:ea typeface="Times New Roman" panose="02020603050405020304" pitchFamily="18" charset="0"/>
                <a:cs typeface="Times New Roman" panose="02020603050405020304" pitchFamily="18" charset="0"/>
              </a:rPr>
              <a:t>ruh sağlığı sorunlarını hızlandıran </a:t>
            </a:r>
            <a:r>
              <a:rPr lang="tr-TR" dirty="0">
                <a:latin typeface="Times New Roman" panose="02020603050405020304" pitchFamily="18" charset="0"/>
                <a:ea typeface="Times New Roman" panose="02020603050405020304" pitchFamily="18" charset="0"/>
                <a:cs typeface="Times New Roman" panose="02020603050405020304" pitchFamily="18" charset="0"/>
              </a:rPr>
              <a:t>bir faktör olarak ele alınmaktadır. Gelişmekte olan ülkelerde ve gelir dağılımının daha az eşit olduğu ülkelerde işsizliğin ruh sağlığına etkileri daha şiddetli gerçekleşebilmektedir.</a:t>
            </a:r>
          </a:p>
          <a:p>
            <a:pPr marL="377825" indent="-285750" algn="just">
              <a:buFont typeface="Wingdings" panose="05000000000000000000" pitchFamily="2" charset="2"/>
              <a:buChar char="ü"/>
              <a:tabLst>
                <a:tab pos="0" algn="l"/>
              </a:tabLst>
            </a:pPr>
            <a:r>
              <a:rPr lang="tr-TR" dirty="0">
                <a:latin typeface="Times New Roman" panose="02020603050405020304" pitchFamily="18" charset="0"/>
                <a:ea typeface="Times New Roman" panose="02020603050405020304" pitchFamily="18" charset="0"/>
                <a:cs typeface="Times New Roman" panose="02020603050405020304" pitchFamily="18" charset="0"/>
              </a:rPr>
              <a:t> İşsiz bireyler daha fazla endişeli ve depresif olmaktadır ve çeşitli hastalıklarla ilgili bedensel semptomlar daha fazla görülmektedir. İşsiz bireylerde artan depresyon bazı fiziksel semptomları da beraberinde getirmektedir. Bu bireyler iştahsızlık, uykusuzluk ve cinsel sorunları daha fazla yaşayabilmektedir. </a:t>
            </a:r>
          </a:p>
          <a:p>
            <a:pPr marL="377825" indent="-285750" algn="just">
              <a:buFont typeface="Wingdings" panose="05000000000000000000" pitchFamily="2" charset="2"/>
              <a:buChar char="ü"/>
              <a:tabLst>
                <a:tab pos="0" algn="l"/>
              </a:tabLst>
            </a:pPr>
            <a:r>
              <a:rPr lang="tr-TR" dirty="0">
                <a:latin typeface="Times New Roman" panose="02020603050405020304" pitchFamily="18" charset="0"/>
                <a:ea typeface="Times New Roman" panose="02020603050405020304" pitchFamily="18" charset="0"/>
                <a:cs typeface="Times New Roman" panose="02020603050405020304" pitchFamily="18" charset="0"/>
              </a:rPr>
              <a:t>Araştırmalar, işsizlerin psikolojik iyilik hâlini etkileyen unsurların benlik saygısı, ekonomik durum, sosyal destek, istihdam sadakati, cinsiyet ve yaş gibi faktörler olduğunu göstermektedir.</a:t>
            </a:r>
          </a:p>
          <a:p>
            <a:pPr marL="377825" indent="-285750" algn="just">
              <a:buFont typeface="Wingdings" panose="05000000000000000000" pitchFamily="2" charset="2"/>
              <a:buChar char="ü"/>
              <a:tabLst>
                <a:tab pos="0" algn="l"/>
              </a:tabLst>
            </a:pPr>
            <a:r>
              <a:rPr lang="tr-TR" dirty="0">
                <a:latin typeface="Times New Roman" panose="02020603050405020304" pitchFamily="18" charset="0"/>
                <a:ea typeface="Times New Roman" panose="02020603050405020304" pitchFamily="18" charset="0"/>
                <a:cs typeface="Times New Roman" panose="02020603050405020304" pitchFamily="18" charset="0"/>
              </a:rPr>
              <a:t>Özellikle yüksek eğitimli işsizler arasında işsizliğin ruhsal olumsuz etkileri daha yüksek düzeyde görülmektedir. Eğitimin sonucunda sahip olunan mesleğin yapılamaması, bu bireylerin hayal kırıklığı yaşamasına ve bunalıma sürüklenmelerine sebep olabilmektedir.</a:t>
            </a:r>
          </a:p>
        </p:txBody>
      </p:sp>
      <p:sp>
        <p:nvSpPr>
          <p:cNvPr id="4" name="Slayt Numarası Yer Tutucusu 3">
            <a:extLst>
              <a:ext uri="{FF2B5EF4-FFF2-40B4-BE49-F238E27FC236}">
                <a16:creationId xmlns:a16="http://schemas.microsoft.com/office/drawing/2014/main" id="{2B91D957-ECDE-4F1B-881E-D28D4BE4E93D}"/>
              </a:ext>
            </a:extLst>
          </p:cNvPr>
          <p:cNvSpPr>
            <a:spLocks noGrp="1"/>
          </p:cNvSpPr>
          <p:nvPr>
            <p:ph type="sldNum" sz="quarter" idx="12"/>
          </p:nvPr>
        </p:nvSpPr>
        <p:spPr/>
        <p:txBody>
          <a:bodyPr/>
          <a:lstStyle/>
          <a:p>
            <a:fld id="{B1DEFA8C-F947-479F-BE07-76B6B3F80BF1}" type="slidenum">
              <a:rPr lang="tr-TR" smtClean="0"/>
              <a:pPr/>
              <a:t>10</a:t>
            </a:fld>
            <a:endParaRPr lang="tr-TR"/>
          </a:p>
        </p:txBody>
      </p:sp>
    </p:spTree>
    <p:extLst>
      <p:ext uri="{BB962C8B-B14F-4D97-AF65-F5344CB8AC3E}">
        <p14:creationId xmlns:p14="http://schemas.microsoft.com/office/powerpoint/2010/main" val="3453257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847E00C-0180-44DD-8E66-B1EEA0011497}"/>
              </a:ext>
            </a:extLst>
          </p:cNvPr>
          <p:cNvSpPr>
            <a:spLocks noGrp="1"/>
          </p:cNvSpPr>
          <p:nvPr>
            <p:ph type="title"/>
          </p:nvPr>
        </p:nvSpPr>
        <p:spPr>
          <a:xfrm>
            <a:off x="1939108" y="465457"/>
            <a:ext cx="9721080" cy="644650"/>
          </a:xfrm>
        </p:spPr>
        <p:txBody>
          <a:bodyPr anchor="ctr">
            <a:normAutofit fontScale="90000"/>
          </a:bodyPr>
          <a:lstStyle/>
          <a:p>
            <a:br>
              <a:rPr lang="tr-TR" sz="2800" b="1" dirty="0">
                <a:latin typeface="Times New Roman" panose="02020603050405020304" pitchFamily="18" charset="0"/>
                <a:cs typeface="Times New Roman" panose="02020603050405020304" pitchFamily="18" charset="0"/>
              </a:rPr>
            </a:br>
            <a:br>
              <a:rPr lang="tr-TR" sz="2800" b="1" dirty="0">
                <a:latin typeface="Times New Roman" panose="02020603050405020304" pitchFamily="18" charset="0"/>
                <a:cs typeface="Times New Roman" panose="02020603050405020304" pitchFamily="18" charset="0"/>
              </a:rPr>
            </a:br>
            <a:r>
              <a:rPr lang="tr-TR" sz="2800" b="1" dirty="0">
                <a:latin typeface="Times New Roman" panose="02020603050405020304" pitchFamily="18" charset="0"/>
                <a:cs typeface="Times New Roman" panose="02020603050405020304" pitchFamily="18" charset="0"/>
              </a:rPr>
              <a:t>	</a:t>
            </a:r>
          </a:p>
        </p:txBody>
      </p:sp>
      <p:sp>
        <p:nvSpPr>
          <p:cNvPr id="3" name="İçerik Yer Tutucusu 2">
            <a:extLst>
              <a:ext uri="{FF2B5EF4-FFF2-40B4-BE49-F238E27FC236}">
                <a16:creationId xmlns:a16="http://schemas.microsoft.com/office/drawing/2014/main" id="{5C63639C-8B93-4703-AF98-004A43D2CDED}"/>
              </a:ext>
            </a:extLst>
          </p:cNvPr>
          <p:cNvSpPr>
            <a:spLocks noGrp="1"/>
          </p:cNvSpPr>
          <p:nvPr>
            <p:ph idx="1"/>
          </p:nvPr>
        </p:nvSpPr>
        <p:spPr>
          <a:xfrm>
            <a:off x="1775521" y="1110107"/>
            <a:ext cx="9721080" cy="5199213"/>
          </a:xfrm>
        </p:spPr>
        <p:txBody>
          <a:bodyPr>
            <a:noAutofit/>
          </a:bodyPr>
          <a:lstStyle/>
          <a:p>
            <a:pPr marL="377825" indent="-285750" algn="just">
              <a:buFont typeface="Wingdings" panose="05000000000000000000" pitchFamily="2" charset="2"/>
              <a:buChar char="ü"/>
              <a:tabLst>
                <a:tab pos="0" algn="l"/>
              </a:tabLst>
            </a:pPr>
            <a:r>
              <a:rPr lang="tr-TR" sz="2000" dirty="0">
                <a:latin typeface="Times New Roman" panose="02020603050405020304" pitchFamily="18" charset="0"/>
                <a:ea typeface="Times New Roman" panose="02020603050405020304" pitchFamily="18" charset="0"/>
                <a:cs typeface="Times New Roman" panose="02020603050405020304" pitchFamily="18" charset="0"/>
              </a:rPr>
              <a:t>Özellikle yüksek eğitimli işsizler arasında işsizliğin ruhsal olumsuz etkileri daha yüksek düzeyde görülmektedir. Eğitimin sonucunda sahip olunan mesleğin yapılamaması, bu bireylerin hayal kırıklığı yaşamasına ve bunalıma sürüklenmelerine sebep olabilmektedir.</a:t>
            </a:r>
          </a:p>
          <a:p>
            <a:pPr marL="377825" indent="-285750" algn="just">
              <a:buFont typeface="Wingdings" panose="05000000000000000000" pitchFamily="2" charset="2"/>
              <a:buChar char="ü"/>
              <a:tabLst>
                <a:tab pos="0" algn="l"/>
              </a:tabLst>
            </a:pPr>
            <a:r>
              <a:rPr lang="tr-TR" sz="2000" dirty="0" err="1">
                <a:latin typeface="Times New Roman" panose="02020603050405020304" pitchFamily="18" charset="0"/>
                <a:ea typeface="Times New Roman" panose="02020603050405020304" pitchFamily="18" charset="0"/>
                <a:cs typeface="Times New Roman" panose="02020603050405020304" pitchFamily="18" charset="0"/>
              </a:rPr>
              <a:t>Alanyazın</a:t>
            </a:r>
            <a:r>
              <a:rPr lang="tr-TR" sz="2000" dirty="0">
                <a:latin typeface="Times New Roman" panose="02020603050405020304" pitchFamily="18" charset="0"/>
                <a:ea typeface="Times New Roman" panose="02020603050405020304" pitchFamily="18" charset="0"/>
                <a:cs typeface="Times New Roman" panose="02020603050405020304" pitchFamily="18" charset="0"/>
              </a:rPr>
              <a:t> incelendiğinde, işsizlik durumunda cinsiyetin bireylerin ruh sağlığım etkileyen önemli bir belirleyici olduğu belirtilmektedir. Toplumsal roller, işsizlik durumunda cinsiyet ve ruh sağlığı ilişkisini etkileyebilmektedir. Kadının ev içi rolleriyle ve erkeklerin "dışarıda çalışan” olarak tanımlandığı sosyal ve kültürel çevrelerde, erkek çalışamayıp ev içinde zaman geçirmeye başladığında psikolojik huzursuzluklar hissedebileceği söylenebilir. </a:t>
            </a:r>
          </a:p>
          <a:p>
            <a:pPr marL="377825" indent="-285750" algn="just">
              <a:buFont typeface="Wingdings" panose="05000000000000000000" pitchFamily="2" charset="2"/>
              <a:buChar char="ü"/>
              <a:tabLst>
                <a:tab pos="0" algn="l"/>
              </a:tabLst>
            </a:pPr>
            <a:r>
              <a:rPr lang="tr-TR" sz="2000" dirty="0">
                <a:latin typeface="Times New Roman" panose="02020603050405020304" pitchFamily="18" charset="0"/>
                <a:ea typeface="Times New Roman" panose="02020603050405020304" pitchFamily="18" charset="0"/>
                <a:cs typeface="Times New Roman" panose="02020603050405020304" pitchFamily="18" charset="0"/>
              </a:rPr>
              <a:t>Çalışmalar, </a:t>
            </a:r>
            <a:r>
              <a:rPr lang="tr-TR" sz="2000" b="1" dirty="0">
                <a:latin typeface="Times New Roman" panose="02020603050405020304" pitchFamily="18" charset="0"/>
                <a:ea typeface="Times New Roman" panose="02020603050405020304" pitchFamily="18" charset="0"/>
                <a:cs typeface="Times New Roman" panose="02020603050405020304" pitchFamily="18" charset="0"/>
              </a:rPr>
              <a:t>işsizliğin erkekleri daha şiddetli etkilediğini </a:t>
            </a:r>
            <a:r>
              <a:rPr lang="tr-TR" sz="2000" dirty="0">
                <a:latin typeface="Times New Roman" panose="02020603050405020304" pitchFamily="18" charset="0"/>
                <a:ea typeface="Times New Roman" panose="02020603050405020304" pitchFamily="18" charset="0"/>
                <a:cs typeface="Times New Roman" panose="02020603050405020304" pitchFamily="18" charset="0"/>
              </a:rPr>
              <a:t>göstermektedir. Batı dünyasındaki erkekler işsizliğin olumsuz etkilerine kadınlara göre daha fazla maruz kalmaktadır. Örneğin çeşitli hastalıklar, ruhsal sıkıntılar ve işsizlik sonucu damgalanma erkeklerde daha yüksek düzeyde görülebilmektedir.</a:t>
            </a:r>
          </a:p>
          <a:p>
            <a:pPr marL="377825" indent="-285750" algn="just">
              <a:tabLst>
                <a:tab pos="0" algn="l"/>
              </a:tabLst>
            </a:pPr>
            <a:endParaRPr lang="tr-TR" dirty="0">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4" name="Slayt Numarası Yer Tutucusu 3">
            <a:extLst>
              <a:ext uri="{FF2B5EF4-FFF2-40B4-BE49-F238E27FC236}">
                <a16:creationId xmlns:a16="http://schemas.microsoft.com/office/drawing/2014/main" id="{2B91D957-ECDE-4F1B-881E-D28D4BE4E93D}"/>
              </a:ext>
            </a:extLst>
          </p:cNvPr>
          <p:cNvSpPr>
            <a:spLocks noGrp="1"/>
          </p:cNvSpPr>
          <p:nvPr>
            <p:ph type="sldNum" sz="quarter" idx="12"/>
          </p:nvPr>
        </p:nvSpPr>
        <p:spPr/>
        <p:txBody>
          <a:bodyPr/>
          <a:lstStyle/>
          <a:p>
            <a:fld id="{B1DEFA8C-F947-479F-BE07-76B6B3F80BF1}" type="slidenum">
              <a:rPr lang="tr-TR" smtClean="0"/>
              <a:pPr/>
              <a:t>11</a:t>
            </a:fld>
            <a:endParaRPr lang="tr-TR"/>
          </a:p>
        </p:txBody>
      </p:sp>
    </p:spTree>
    <p:extLst>
      <p:ext uri="{BB962C8B-B14F-4D97-AF65-F5344CB8AC3E}">
        <p14:creationId xmlns:p14="http://schemas.microsoft.com/office/powerpoint/2010/main" val="4775673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847E00C-0180-44DD-8E66-B1EEA0011497}"/>
              </a:ext>
            </a:extLst>
          </p:cNvPr>
          <p:cNvSpPr>
            <a:spLocks noGrp="1"/>
          </p:cNvSpPr>
          <p:nvPr>
            <p:ph type="title"/>
          </p:nvPr>
        </p:nvSpPr>
        <p:spPr>
          <a:xfrm>
            <a:off x="1939108" y="465457"/>
            <a:ext cx="9721080" cy="644650"/>
          </a:xfrm>
        </p:spPr>
        <p:txBody>
          <a:bodyPr anchor="ctr">
            <a:normAutofit fontScale="90000"/>
          </a:bodyPr>
          <a:lstStyle/>
          <a:p>
            <a:br>
              <a:rPr lang="tr-TR" sz="2800" b="1" dirty="0">
                <a:latin typeface="Times New Roman" panose="02020603050405020304" pitchFamily="18" charset="0"/>
                <a:cs typeface="Times New Roman" panose="02020603050405020304" pitchFamily="18" charset="0"/>
              </a:rPr>
            </a:br>
            <a:br>
              <a:rPr lang="tr-TR" sz="2800" b="1" dirty="0">
                <a:latin typeface="Times New Roman" panose="02020603050405020304" pitchFamily="18" charset="0"/>
                <a:cs typeface="Times New Roman" panose="02020603050405020304" pitchFamily="18" charset="0"/>
              </a:rPr>
            </a:br>
            <a:r>
              <a:rPr lang="tr-TR" sz="2800" b="1" dirty="0">
                <a:latin typeface="Times New Roman" panose="02020603050405020304" pitchFamily="18" charset="0"/>
                <a:cs typeface="Times New Roman" panose="02020603050405020304" pitchFamily="18" charset="0"/>
              </a:rPr>
              <a:t>	</a:t>
            </a:r>
          </a:p>
        </p:txBody>
      </p:sp>
      <p:sp>
        <p:nvSpPr>
          <p:cNvPr id="3" name="İçerik Yer Tutucusu 2">
            <a:extLst>
              <a:ext uri="{FF2B5EF4-FFF2-40B4-BE49-F238E27FC236}">
                <a16:creationId xmlns:a16="http://schemas.microsoft.com/office/drawing/2014/main" id="{5C63639C-8B93-4703-AF98-004A43D2CDED}"/>
              </a:ext>
            </a:extLst>
          </p:cNvPr>
          <p:cNvSpPr>
            <a:spLocks noGrp="1"/>
          </p:cNvSpPr>
          <p:nvPr>
            <p:ph idx="1"/>
          </p:nvPr>
        </p:nvSpPr>
        <p:spPr>
          <a:xfrm>
            <a:off x="1847528" y="993432"/>
            <a:ext cx="9721080" cy="5199213"/>
          </a:xfrm>
        </p:spPr>
        <p:txBody>
          <a:bodyPr>
            <a:noAutofit/>
          </a:bodyPr>
          <a:lstStyle/>
          <a:p>
            <a:pPr marL="377825" indent="-285750" algn="just">
              <a:buFont typeface="Wingdings" panose="05000000000000000000" pitchFamily="2" charset="2"/>
              <a:buChar char="ü"/>
              <a:tabLst>
                <a:tab pos="0" algn="l"/>
              </a:tabLst>
            </a:pPr>
            <a:r>
              <a:rPr lang="tr-TR" dirty="0">
                <a:latin typeface="Times New Roman" panose="02020603050405020304" pitchFamily="18" charset="0"/>
                <a:ea typeface="Times New Roman" panose="02020603050405020304" pitchFamily="18" charset="0"/>
                <a:cs typeface="Times New Roman" panose="02020603050405020304" pitchFamily="18" charset="0"/>
              </a:rPr>
              <a:t>Bir diğer çalışmada da çalışan erkeklerle karşılaştırıldığında işsiz erkeklerin daha az sağlıklı olduğu ve daha yüksek ölüm oranına sahip olduğu belirlenmiştir.</a:t>
            </a:r>
          </a:p>
          <a:p>
            <a:pPr marL="377825" indent="-285750" algn="just">
              <a:buFont typeface="Wingdings" panose="05000000000000000000" pitchFamily="2" charset="2"/>
              <a:buChar char="ü"/>
              <a:tabLst>
                <a:tab pos="0" algn="l"/>
              </a:tabLst>
            </a:pPr>
            <a:r>
              <a:rPr lang="tr-TR" dirty="0">
                <a:latin typeface="Times New Roman" panose="02020603050405020304" pitchFamily="18" charset="0"/>
                <a:ea typeface="Times New Roman" panose="02020603050405020304" pitchFamily="18" charset="0"/>
                <a:cs typeface="Times New Roman" panose="02020603050405020304" pitchFamily="18" charset="0"/>
              </a:rPr>
              <a:t> Yaş da işsizlik ve sağlık üzerindeki etkilerinde önemli bir </a:t>
            </a:r>
            <a:r>
              <a:rPr lang="tr-TR" dirty="0" err="1">
                <a:latin typeface="Times New Roman" panose="02020603050405020304" pitchFamily="18" charset="0"/>
                <a:ea typeface="Times New Roman" panose="02020603050405020304" pitchFamily="18" charset="0"/>
                <a:cs typeface="Times New Roman" panose="02020603050405020304" pitchFamily="18" charset="0"/>
              </a:rPr>
              <a:t>sosyodemografik</a:t>
            </a:r>
            <a:r>
              <a:rPr lang="tr-TR" dirty="0">
                <a:latin typeface="Times New Roman" panose="02020603050405020304" pitchFamily="18" charset="0"/>
                <a:ea typeface="Times New Roman" panose="02020603050405020304" pitchFamily="18" charset="0"/>
                <a:cs typeface="Times New Roman" panose="02020603050405020304" pitchFamily="18" charset="0"/>
              </a:rPr>
              <a:t> faktör olarak dikkat çekmektedir. </a:t>
            </a:r>
            <a:r>
              <a:rPr lang="tr-TR" dirty="0" err="1">
                <a:latin typeface="Times New Roman" panose="02020603050405020304" pitchFamily="18" charset="0"/>
                <a:ea typeface="Times New Roman" panose="02020603050405020304" pitchFamily="18" charset="0"/>
                <a:cs typeface="Times New Roman" panose="02020603050405020304" pitchFamily="18" charset="0"/>
              </a:rPr>
              <a:t>Alanyazın</a:t>
            </a:r>
            <a:r>
              <a:rPr lang="tr-TR" dirty="0">
                <a:latin typeface="Times New Roman" panose="02020603050405020304" pitchFamily="18" charset="0"/>
                <a:ea typeface="Times New Roman" panose="02020603050405020304" pitchFamily="18" charset="0"/>
                <a:cs typeface="Times New Roman" panose="02020603050405020304" pitchFamily="18" charset="0"/>
              </a:rPr>
              <a:t> incelendiğinde yapılan çalışmalarda, gençlerin işsiz kalmaları durumunda alkol tüketimini, sigara içme eğiliminin ve uyuşturucu kullanımının arttığı tespit edilmiştir.</a:t>
            </a:r>
          </a:p>
          <a:p>
            <a:pPr marL="377825" indent="-285750" algn="just">
              <a:buFont typeface="Wingdings" panose="05000000000000000000" pitchFamily="2" charset="2"/>
              <a:buChar char="ü"/>
              <a:tabLst>
                <a:tab pos="0" algn="l"/>
              </a:tabLst>
            </a:pPr>
            <a:r>
              <a:rPr lang="tr-TR" dirty="0">
                <a:latin typeface="Times New Roman" panose="02020603050405020304" pitchFamily="18" charset="0"/>
                <a:ea typeface="Times New Roman" panose="02020603050405020304" pitchFamily="18" charset="0"/>
                <a:cs typeface="Times New Roman" panose="02020603050405020304" pitchFamily="18" charset="0"/>
              </a:rPr>
              <a:t> </a:t>
            </a:r>
            <a:r>
              <a:rPr lang="tr-TR" dirty="0" err="1">
                <a:latin typeface="Times New Roman" panose="02020603050405020304" pitchFamily="18" charset="0"/>
                <a:ea typeface="Times New Roman" panose="02020603050405020304" pitchFamily="18" charset="0"/>
                <a:cs typeface="Times New Roman" panose="02020603050405020304" pitchFamily="18" charset="0"/>
              </a:rPr>
              <a:t>Alanyazında</a:t>
            </a:r>
            <a:r>
              <a:rPr lang="tr-TR" dirty="0">
                <a:latin typeface="Times New Roman" panose="02020603050405020304" pitchFamily="18" charset="0"/>
                <a:ea typeface="Times New Roman" panose="02020603050405020304" pitchFamily="18" charset="0"/>
                <a:cs typeface="Times New Roman" panose="02020603050405020304" pitchFamily="18" charset="0"/>
              </a:rPr>
              <a:t> işsizlik olgusuyla intihar eğilimi arasında pozitif ilişki olduğunu ortaya koyan çalışmaların da olduğu görülmektedir. İşsiz ve kronik hastalığı olan bireylerde intihar eğiliminin daha yüksek olduğu belirtilmektedir. </a:t>
            </a:r>
          </a:p>
        </p:txBody>
      </p:sp>
      <p:sp>
        <p:nvSpPr>
          <p:cNvPr id="4" name="Slayt Numarası Yer Tutucusu 3">
            <a:extLst>
              <a:ext uri="{FF2B5EF4-FFF2-40B4-BE49-F238E27FC236}">
                <a16:creationId xmlns:a16="http://schemas.microsoft.com/office/drawing/2014/main" id="{2B91D957-ECDE-4F1B-881E-D28D4BE4E93D}"/>
              </a:ext>
            </a:extLst>
          </p:cNvPr>
          <p:cNvSpPr>
            <a:spLocks noGrp="1"/>
          </p:cNvSpPr>
          <p:nvPr>
            <p:ph type="sldNum" sz="quarter" idx="12"/>
          </p:nvPr>
        </p:nvSpPr>
        <p:spPr/>
        <p:txBody>
          <a:bodyPr/>
          <a:lstStyle/>
          <a:p>
            <a:fld id="{B1DEFA8C-F947-479F-BE07-76B6B3F80BF1}" type="slidenum">
              <a:rPr lang="tr-TR" smtClean="0"/>
              <a:pPr/>
              <a:t>12</a:t>
            </a:fld>
            <a:endParaRPr lang="tr-TR"/>
          </a:p>
        </p:txBody>
      </p:sp>
    </p:spTree>
    <p:extLst>
      <p:ext uri="{BB962C8B-B14F-4D97-AF65-F5344CB8AC3E}">
        <p14:creationId xmlns:p14="http://schemas.microsoft.com/office/powerpoint/2010/main" val="164401901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847E00C-0180-44DD-8E66-B1EEA0011497}"/>
              </a:ext>
            </a:extLst>
          </p:cNvPr>
          <p:cNvSpPr>
            <a:spLocks noGrp="1"/>
          </p:cNvSpPr>
          <p:nvPr>
            <p:ph type="title"/>
          </p:nvPr>
        </p:nvSpPr>
        <p:spPr>
          <a:xfrm>
            <a:off x="1939108" y="465457"/>
            <a:ext cx="9721080" cy="644650"/>
          </a:xfrm>
        </p:spPr>
        <p:txBody>
          <a:bodyPr anchor="ctr">
            <a:normAutofit fontScale="90000"/>
          </a:bodyPr>
          <a:lstStyle/>
          <a:p>
            <a:br>
              <a:rPr lang="tr-TR" sz="2800" b="1" dirty="0">
                <a:latin typeface="Times New Roman" panose="02020603050405020304" pitchFamily="18" charset="0"/>
                <a:cs typeface="Times New Roman" panose="02020603050405020304" pitchFamily="18" charset="0"/>
              </a:rPr>
            </a:br>
            <a:br>
              <a:rPr lang="tr-TR" sz="2800" b="1" dirty="0">
                <a:latin typeface="Times New Roman" panose="02020603050405020304" pitchFamily="18" charset="0"/>
                <a:cs typeface="Times New Roman" panose="02020603050405020304" pitchFamily="18" charset="0"/>
              </a:rPr>
            </a:br>
            <a:r>
              <a:rPr lang="tr-TR" sz="2800" b="1" dirty="0">
                <a:latin typeface="Times New Roman" panose="02020603050405020304" pitchFamily="18" charset="0"/>
                <a:cs typeface="Times New Roman" panose="02020603050405020304" pitchFamily="18" charset="0"/>
              </a:rPr>
              <a:t>	</a:t>
            </a:r>
          </a:p>
        </p:txBody>
      </p:sp>
      <p:sp>
        <p:nvSpPr>
          <p:cNvPr id="3" name="İçerik Yer Tutucusu 2">
            <a:extLst>
              <a:ext uri="{FF2B5EF4-FFF2-40B4-BE49-F238E27FC236}">
                <a16:creationId xmlns:a16="http://schemas.microsoft.com/office/drawing/2014/main" id="{5C63639C-8B93-4703-AF98-004A43D2CDED}"/>
              </a:ext>
            </a:extLst>
          </p:cNvPr>
          <p:cNvSpPr>
            <a:spLocks noGrp="1"/>
          </p:cNvSpPr>
          <p:nvPr>
            <p:ph idx="1"/>
          </p:nvPr>
        </p:nvSpPr>
        <p:spPr>
          <a:xfrm>
            <a:off x="1775521" y="1110107"/>
            <a:ext cx="9721080" cy="5199213"/>
          </a:xfrm>
        </p:spPr>
        <p:txBody>
          <a:bodyPr>
            <a:noAutofit/>
          </a:bodyPr>
          <a:lstStyle/>
          <a:p>
            <a:pPr marL="377825" indent="-285750" algn="just">
              <a:buFont typeface="Wingdings" panose="05000000000000000000" pitchFamily="2" charset="2"/>
              <a:buChar char="ü"/>
              <a:tabLst>
                <a:tab pos="0" algn="l"/>
              </a:tabLst>
            </a:pPr>
            <a:r>
              <a:rPr lang="tr-TR" sz="2400" dirty="0">
                <a:latin typeface="Times New Roman" panose="02020603050405020304" pitchFamily="18" charset="0"/>
                <a:ea typeface="Times New Roman" panose="02020603050405020304" pitchFamily="18" charset="0"/>
                <a:cs typeface="Times New Roman" panose="02020603050405020304" pitchFamily="18" charset="0"/>
              </a:rPr>
              <a:t>Genellikle </a:t>
            </a:r>
            <a:r>
              <a:rPr lang="tr-TR" sz="2400" b="1" dirty="0">
                <a:latin typeface="Times New Roman" panose="02020603050405020304" pitchFamily="18" charset="0"/>
                <a:ea typeface="Times New Roman" panose="02020603050405020304" pitchFamily="18" charset="0"/>
                <a:cs typeface="Times New Roman" panose="02020603050405020304" pitchFamily="18" charset="0"/>
              </a:rPr>
              <a:t>işsiz bireyler ve aileleri sağlık hizmetlerine erişimde zorluklar ile karşı karşıya kalabilmektedir. İşsiz insanlar sağlık hizmetlerini gerektiği sıklıkta kullanamamaktadır.</a:t>
            </a:r>
          </a:p>
          <a:p>
            <a:pPr marL="377825" indent="-285750" algn="just">
              <a:buFont typeface="Wingdings" panose="05000000000000000000" pitchFamily="2" charset="2"/>
              <a:buChar char="ü"/>
              <a:tabLst>
                <a:tab pos="0" algn="l"/>
              </a:tabLst>
            </a:pPr>
            <a:r>
              <a:rPr lang="tr-TR" sz="2400" dirty="0">
                <a:latin typeface="Times New Roman" panose="02020603050405020304" pitchFamily="18" charset="0"/>
                <a:ea typeface="Times New Roman" panose="02020603050405020304" pitchFamily="18" charset="0"/>
                <a:cs typeface="Times New Roman" panose="02020603050405020304" pitchFamily="18" charset="0"/>
              </a:rPr>
              <a:t>İşsizlere sunulan sosyal korumadaki farklılıklar yoksulluk, işsizlik ve sağlık arasındaki ilişkide önemli bir faktördür.</a:t>
            </a:r>
          </a:p>
          <a:p>
            <a:pPr marL="377825" indent="-285750" algn="just">
              <a:buFont typeface="Wingdings" panose="05000000000000000000" pitchFamily="2" charset="2"/>
              <a:buChar char="ü"/>
              <a:tabLst>
                <a:tab pos="0" algn="l"/>
              </a:tabLst>
            </a:pPr>
            <a:r>
              <a:rPr lang="tr-TR" sz="2400" dirty="0">
                <a:latin typeface="Times New Roman" panose="02020603050405020304" pitchFamily="18" charset="0"/>
                <a:ea typeface="Times New Roman" panose="02020603050405020304" pitchFamily="18" charset="0"/>
                <a:cs typeface="Times New Roman" panose="02020603050405020304" pitchFamily="18" charset="0"/>
              </a:rPr>
              <a:t>Sosyal koruma kapasitesi işsizlerin sağlığını iyileştirmek, çalışan ve işsiz olanlar arasındaki eşitsizlikleri azaltmak ve işgücü piyasası statüsünün sağlık üzerindeki etkisini potansiyel olarak azaltmak için politika müdahalelerinin geliştirilmesine yardımcı olmak açısından önemli rol oynayabilmektedir.</a:t>
            </a:r>
          </a:p>
          <a:p>
            <a:pPr marL="377825" indent="-285750" algn="just">
              <a:tabLst>
                <a:tab pos="0" algn="l"/>
              </a:tabLst>
            </a:pPr>
            <a:endParaRPr lang="tr-TR" sz="1600" dirty="0">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4" name="Slayt Numarası Yer Tutucusu 3">
            <a:extLst>
              <a:ext uri="{FF2B5EF4-FFF2-40B4-BE49-F238E27FC236}">
                <a16:creationId xmlns:a16="http://schemas.microsoft.com/office/drawing/2014/main" id="{2B91D957-ECDE-4F1B-881E-D28D4BE4E93D}"/>
              </a:ext>
            </a:extLst>
          </p:cNvPr>
          <p:cNvSpPr>
            <a:spLocks noGrp="1"/>
          </p:cNvSpPr>
          <p:nvPr>
            <p:ph type="sldNum" sz="quarter" idx="12"/>
          </p:nvPr>
        </p:nvSpPr>
        <p:spPr/>
        <p:txBody>
          <a:bodyPr/>
          <a:lstStyle/>
          <a:p>
            <a:fld id="{B1DEFA8C-F947-479F-BE07-76B6B3F80BF1}" type="slidenum">
              <a:rPr lang="tr-TR" smtClean="0"/>
              <a:pPr/>
              <a:t>13</a:t>
            </a:fld>
            <a:endParaRPr lang="tr-TR"/>
          </a:p>
        </p:txBody>
      </p:sp>
    </p:spTree>
    <p:extLst>
      <p:ext uri="{BB962C8B-B14F-4D97-AF65-F5344CB8AC3E}">
        <p14:creationId xmlns:p14="http://schemas.microsoft.com/office/powerpoint/2010/main" val="214168037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847E00C-0180-44DD-8E66-B1EEA0011497}"/>
              </a:ext>
            </a:extLst>
          </p:cNvPr>
          <p:cNvSpPr>
            <a:spLocks noGrp="1"/>
          </p:cNvSpPr>
          <p:nvPr>
            <p:ph type="title"/>
          </p:nvPr>
        </p:nvSpPr>
        <p:spPr>
          <a:xfrm>
            <a:off x="1939108" y="465457"/>
            <a:ext cx="9721080" cy="644650"/>
          </a:xfrm>
        </p:spPr>
        <p:txBody>
          <a:bodyPr anchor="ctr">
            <a:normAutofit fontScale="90000"/>
          </a:bodyPr>
          <a:lstStyle/>
          <a:p>
            <a:br>
              <a:rPr lang="tr-TR" sz="2800" b="1" dirty="0">
                <a:latin typeface="Times New Roman" panose="02020603050405020304" pitchFamily="18" charset="0"/>
                <a:cs typeface="Times New Roman" panose="02020603050405020304" pitchFamily="18" charset="0"/>
              </a:rPr>
            </a:br>
            <a:br>
              <a:rPr lang="tr-TR" sz="2800" b="1" dirty="0">
                <a:latin typeface="Times New Roman" panose="02020603050405020304" pitchFamily="18" charset="0"/>
                <a:cs typeface="Times New Roman" panose="02020603050405020304" pitchFamily="18" charset="0"/>
              </a:rPr>
            </a:br>
            <a:r>
              <a:rPr lang="tr-TR" sz="2800" b="1" dirty="0">
                <a:latin typeface="Times New Roman" panose="02020603050405020304" pitchFamily="18" charset="0"/>
                <a:cs typeface="Times New Roman" panose="02020603050405020304" pitchFamily="18" charset="0"/>
              </a:rPr>
              <a:t>	</a:t>
            </a:r>
          </a:p>
        </p:txBody>
      </p:sp>
      <p:sp>
        <p:nvSpPr>
          <p:cNvPr id="3" name="İçerik Yer Tutucusu 2">
            <a:extLst>
              <a:ext uri="{FF2B5EF4-FFF2-40B4-BE49-F238E27FC236}">
                <a16:creationId xmlns:a16="http://schemas.microsoft.com/office/drawing/2014/main" id="{5C63639C-8B93-4703-AF98-004A43D2CDED}"/>
              </a:ext>
            </a:extLst>
          </p:cNvPr>
          <p:cNvSpPr>
            <a:spLocks noGrp="1"/>
          </p:cNvSpPr>
          <p:nvPr>
            <p:ph idx="1"/>
          </p:nvPr>
        </p:nvSpPr>
        <p:spPr>
          <a:xfrm>
            <a:off x="1775521" y="1110107"/>
            <a:ext cx="9721080" cy="5199213"/>
          </a:xfrm>
        </p:spPr>
        <p:txBody>
          <a:bodyPr>
            <a:noAutofit/>
          </a:bodyPr>
          <a:lstStyle/>
          <a:p>
            <a:pPr marL="377825" indent="-285750" algn="just">
              <a:tabLst>
                <a:tab pos="0" algn="l"/>
              </a:tabLst>
            </a:pPr>
            <a:endParaRPr lang="tr-TR" sz="1600" dirty="0">
              <a:latin typeface="Times New Roman" panose="02020603050405020304" pitchFamily="18" charset="0"/>
              <a:ea typeface="Times New Roman" panose="02020603050405020304" pitchFamily="18" charset="0"/>
              <a:cs typeface="Times New Roman" panose="02020603050405020304" pitchFamily="18" charset="0"/>
            </a:endParaRPr>
          </a:p>
          <a:p>
            <a:pPr marL="92075" indent="0" algn="just">
              <a:buNone/>
              <a:tabLst>
                <a:tab pos="0" algn="l"/>
              </a:tabLst>
            </a:pPr>
            <a:r>
              <a:rPr lang="tr-TR" sz="2000" b="1" dirty="0">
                <a:latin typeface="Times New Roman" panose="02020603050405020304" pitchFamily="18" charset="0"/>
                <a:ea typeface="Times New Roman" panose="02020603050405020304" pitchFamily="18" charset="0"/>
                <a:cs typeface="Times New Roman" panose="02020603050405020304" pitchFamily="18" charset="0"/>
              </a:rPr>
              <a:t>İşsizliğin yol açtığı potansiyel sağlık sorunlarıyla başa çıkmak için dört şekilde önlem alınabilmektedir (</a:t>
            </a:r>
            <a:r>
              <a:rPr lang="tr-TR" sz="2000" b="1" dirty="0" err="1">
                <a:latin typeface="Times New Roman" panose="02020603050405020304" pitchFamily="18" charset="0"/>
                <a:ea typeface="Times New Roman" panose="02020603050405020304" pitchFamily="18" charset="0"/>
                <a:cs typeface="Times New Roman" panose="02020603050405020304" pitchFamily="18" charset="0"/>
              </a:rPr>
              <a:t>Watkins</a:t>
            </a:r>
            <a:r>
              <a:rPr lang="tr-TR" sz="2000" b="1" dirty="0">
                <a:latin typeface="Times New Roman" panose="02020603050405020304" pitchFamily="18" charset="0"/>
                <a:ea typeface="Times New Roman" panose="02020603050405020304" pitchFamily="18" charset="0"/>
                <a:cs typeface="Times New Roman" panose="02020603050405020304" pitchFamily="18" charset="0"/>
              </a:rPr>
              <a:t>, 1992):</a:t>
            </a:r>
          </a:p>
          <a:p>
            <a:pPr marL="377825" indent="-285750" algn="just">
              <a:buFont typeface="Wingdings" panose="05000000000000000000" pitchFamily="2" charset="2"/>
              <a:buChar char="ü"/>
              <a:tabLst>
                <a:tab pos="0" algn="l"/>
              </a:tabLst>
            </a:pPr>
            <a:r>
              <a:rPr lang="tr-TR" sz="2000" dirty="0">
                <a:latin typeface="Times New Roman" panose="02020603050405020304" pitchFamily="18" charset="0"/>
                <a:ea typeface="Times New Roman" panose="02020603050405020304" pitchFamily="18" charset="0"/>
                <a:cs typeface="Times New Roman" panose="02020603050405020304" pitchFamily="18" charset="0"/>
              </a:rPr>
              <a:t>Ekonominin doğru şekilde yönetilmeli durgunluktan kaçınılmalıdır..</a:t>
            </a:r>
          </a:p>
          <a:p>
            <a:pPr marL="377825" indent="-285750" algn="just">
              <a:buFont typeface="Wingdings" panose="05000000000000000000" pitchFamily="2" charset="2"/>
              <a:buChar char="ü"/>
              <a:tabLst>
                <a:tab pos="0" algn="l"/>
              </a:tabLst>
            </a:pPr>
            <a:r>
              <a:rPr lang="tr-TR" sz="2000" dirty="0">
                <a:latin typeface="Times New Roman" panose="02020603050405020304" pitchFamily="18" charset="0"/>
                <a:ea typeface="Times New Roman" panose="02020603050405020304" pitchFamily="18" charset="0"/>
                <a:cs typeface="Times New Roman" panose="02020603050405020304" pitchFamily="18" charset="0"/>
              </a:rPr>
              <a:t>Ekonomi insanların durgunluk sırasında bile tatmin edici gelirlere ve anlamlı yaşam rollerine sahip olacak şekilde yapılandırılması: Bu iş paylaşımı veya iş yaratma şemaları ile yapılabilir.</a:t>
            </a:r>
          </a:p>
          <a:p>
            <a:pPr marL="377825" indent="-285750" algn="just">
              <a:buFont typeface="Wingdings" panose="05000000000000000000" pitchFamily="2" charset="2"/>
              <a:buChar char="ü"/>
              <a:tabLst>
                <a:tab pos="0" algn="l"/>
              </a:tabLst>
            </a:pPr>
            <a:r>
              <a:rPr lang="tr-TR" sz="2000" dirty="0">
                <a:latin typeface="Times New Roman" panose="02020603050405020304" pitchFamily="18" charset="0"/>
                <a:ea typeface="Times New Roman" panose="02020603050405020304" pitchFamily="18" charset="0"/>
                <a:cs typeface="Times New Roman" panose="02020603050405020304" pitchFamily="18" charset="0"/>
              </a:rPr>
              <a:t>İşsizlerin desteklenmesi: Örneğin, destek merkezleri ve işsizlik grupları sosyal destek sağlayabilir, sosyal güvenlik alternatif gelirler sağlayabilir, gıda kooperatifleri veya kredi birlikleri insanların düşük gelirle başa çıkmalarına yardımcı olmanın olası yollarını arayabilir.</a:t>
            </a:r>
          </a:p>
          <a:p>
            <a:pPr marL="377825" indent="-285750" algn="just">
              <a:buFont typeface="Wingdings" panose="05000000000000000000" pitchFamily="2" charset="2"/>
              <a:buChar char="ü"/>
              <a:tabLst>
                <a:tab pos="0" algn="l"/>
              </a:tabLst>
            </a:pPr>
            <a:r>
              <a:rPr lang="tr-TR" sz="2000" dirty="0">
                <a:latin typeface="Times New Roman" panose="02020603050405020304" pitchFamily="18" charset="0"/>
                <a:ea typeface="Times New Roman" panose="02020603050405020304" pitchFamily="18" charset="0"/>
                <a:cs typeface="Times New Roman" panose="02020603050405020304" pitchFamily="18" charset="0"/>
              </a:rPr>
              <a:t>Sağlık hizmetlerini meydana gelen sağlık risklerini karşılayacak şekilde planlamak.</a:t>
            </a:r>
          </a:p>
          <a:p>
            <a:pPr marL="377825" indent="-285750" algn="just">
              <a:tabLst>
                <a:tab pos="0" algn="l"/>
              </a:tabLst>
            </a:pPr>
            <a:endParaRPr lang="tr-TR" sz="1600" dirty="0">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4" name="Slayt Numarası Yer Tutucusu 3">
            <a:extLst>
              <a:ext uri="{FF2B5EF4-FFF2-40B4-BE49-F238E27FC236}">
                <a16:creationId xmlns:a16="http://schemas.microsoft.com/office/drawing/2014/main" id="{2B91D957-ECDE-4F1B-881E-D28D4BE4E93D}"/>
              </a:ext>
            </a:extLst>
          </p:cNvPr>
          <p:cNvSpPr>
            <a:spLocks noGrp="1"/>
          </p:cNvSpPr>
          <p:nvPr>
            <p:ph type="sldNum" sz="quarter" idx="12"/>
          </p:nvPr>
        </p:nvSpPr>
        <p:spPr/>
        <p:txBody>
          <a:bodyPr/>
          <a:lstStyle/>
          <a:p>
            <a:fld id="{B1DEFA8C-F947-479F-BE07-76B6B3F80BF1}" type="slidenum">
              <a:rPr lang="tr-TR" smtClean="0"/>
              <a:pPr/>
              <a:t>14</a:t>
            </a:fld>
            <a:endParaRPr lang="tr-TR"/>
          </a:p>
        </p:txBody>
      </p:sp>
    </p:spTree>
    <p:extLst>
      <p:ext uri="{BB962C8B-B14F-4D97-AF65-F5344CB8AC3E}">
        <p14:creationId xmlns:p14="http://schemas.microsoft.com/office/powerpoint/2010/main" val="999742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847E00C-0180-44DD-8E66-B1EEA0011497}"/>
              </a:ext>
            </a:extLst>
          </p:cNvPr>
          <p:cNvSpPr>
            <a:spLocks noGrp="1"/>
          </p:cNvSpPr>
          <p:nvPr>
            <p:ph type="title"/>
          </p:nvPr>
        </p:nvSpPr>
        <p:spPr>
          <a:xfrm>
            <a:off x="1939108" y="465457"/>
            <a:ext cx="9721080" cy="644650"/>
          </a:xfrm>
        </p:spPr>
        <p:txBody>
          <a:bodyPr anchor="ctr">
            <a:normAutofit fontScale="90000"/>
          </a:bodyPr>
          <a:lstStyle/>
          <a:p>
            <a:br>
              <a:rPr lang="tr-TR" sz="2800" b="1" dirty="0">
                <a:latin typeface="Times New Roman" panose="02020603050405020304" pitchFamily="18" charset="0"/>
                <a:cs typeface="Times New Roman" panose="02020603050405020304" pitchFamily="18" charset="0"/>
              </a:rPr>
            </a:br>
            <a:br>
              <a:rPr lang="tr-TR" sz="2800" b="1" dirty="0">
                <a:latin typeface="Times New Roman" panose="02020603050405020304" pitchFamily="18" charset="0"/>
                <a:cs typeface="Times New Roman" panose="02020603050405020304" pitchFamily="18" charset="0"/>
              </a:rPr>
            </a:br>
            <a:r>
              <a:rPr lang="tr-TR" sz="2800" b="1" dirty="0">
                <a:latin typeface="Times New Roman" panose="02020603050405020304" pitchFamily="18" charset="0"/>
                <a:cs typeface="Times New Roman" panose="02020603050405020304" pitchFamily="18" charset="0"/>
              </a:rPr>
              <a:t>	</a:t>
            </a:r>
          </a:p>
        </p:txBody>
      </p:sp>
      <p:sp>
        <p:nvSpPr>
          <p:cNvPr id="3" name="İçerik Yer Tutucusu 2">
            <a:extLst>
              <a:ext uri="{FF2B5EF4-FFF2-40B4-BE49-F238E27FC236}">
                <a16:creationId xmlns:a16="http://schemas.microsoft.com/office/drawing/2014/main" id="{5C63639C-8B93-4703-AF98-004A43D2CDED}"/>
              </a:ext>
            </a:extLst>
          </p:cNvPr>
          <p:cNvSpPr>
            <a:spLocks noGrp="1"/>
          </p:cNvSpPr>
          <p:nvPr>
            <p:ph idx="1"/>
          </p:nvPr>
        </p:nvSpPr>
        <p:spPr>
          <a:xfrm>
            <a:off x="1775521" y="1110107"/>
            <a:ext cx="9721080" cy="5199213"/>
          </a:xfrm>
        </p:spPr>
        <p:txBody>
          <a:bodyPr>
            <a:noAutofit/>
          </a:bodyPr>
          <a:lstStyle/>
          <a:p>
            <a:pPr marL="377825" indent="-285750" algn="just">
              <a:tabLst>
                <a:tab pos="0" algn="l"/>
              </a:tabLst>
            </a:pPr>
            <a:endParaRPr lang="tr-TR" sz="1600" dirty="0">
              <a:latin typeface="Times New Roman" panose="02020603050405020304" pitchFamily="18" charset="0"/>
              <a:ea typeface="Times New Roman" panose="02020603050405020304" pitchFamily="18" charset="0"/>
              <a:cs typeface="Times New Roman" panose="02020603050405020304" pitchFamily="18" charset="0"/>
            </a:endParaRPr>
          </a:p>
          <a:p>
            <a:pPr marL="92075" indent="0" algn="just">
              <a:buNone/>
              <a:tabLst>
                <a:tab pos="0" algn="l"/>
              </a:tabLst>
            </a:pPr>
            <a:r>
              <a:rPr lang="tr-TR" sz="2000" b="1" dirty="0">
                <a:latin typeface="Times New Roman" panose="02020603050405020304" pitchFamily="18" charset="0"/>
                <a:ea typeface="Times New Roman" panose="02020603050405020304" pitchFamily="18" charset="0"/>
                <a:cs typeface="Times New Roman" panose="02020603050405020304" pitchFamily="18" charset="0"/>
              </a:rPr>
              <a:t>KAYNAKLAR</a:t>
            </a:r>
          </a:p>
          <a:p>
            <a:pPr marL="377825" indent="-285750" algn="just">
              <a:tabLst>
                <a:tab pos="0" algn="l"/>
              </a:tabLst>
            </a:pPr>
            <a:endParaRPr lang="tr-TR" sz="1600" dirty="0">
              <a:latin typeface="Times New Roman" panose="02020603050405020304" pitchFamily="18" charset="0"/>
              <a:ea typeface="Times New Roman" panose="02020603050405020304" pitchFamily="18" charset="0"/>
              <a:cs typeface="Times New Roman" panose="02020603050405020304" pitchFamily="18" charset="0"/>
            </a:endParaRPr>
          </a:p>
          <a:p>
            <a:pPr marL="92075" indent="0" algn="just">
              <a:buNone/>
              <a:tabLst>
                <a:tab pos="0" algn="l"/>
              </a:tabLst>
            </a:pPr>
            <a:r>
              <a:rPr lang="tr-TR" sz="2400" dirty="0">
                <a:latin typeface="Times New Roman" panose="02020603050405020304" pitchFamily="18" charset="0"/>
                <a:ea typeface="Times New Roman" panose="02020603050405020304" pitchFamily="18" charset="0"/>
                <a:cs typeface="Times New Roman" panose="02020603050405020304" pitchFamily="18" charset="0"/>
              </a:rPr>
              <a:t>1.Cirhinlioğlu, Z. (2015). Sağlık Sosyolojisi.5. Baskı, Ankara: Nobel Yayın Dağıtım.</a:t>
            </a:r>
          </a:p>
          <a:p>
            <a:pPr marL="92075" indent="0" algn="just">
              <a:buNone/>
              <a:tabLst>
                <a:tab pos="0" algn="l"/>
              </a:tabLst>
            </a:pPr>
            <a:r>
              <a:rPr lang="tr-TR" sz="2400" dirty="0">
                <a:latin typeface="Times New Roman" panose="02020603050405020304" pitchFamily="18" charset="0"/>
                <a:ea typeface="Times New Roman" panose="02020603050405020304" pitchFamily="18" charset="0"/>
                <a:cs typeface="Times New Roman" panose="02020603050405020304" pitchFamily="18" charset="0"/>
              </a:rPr>
              <a:t>2.Sosyolojik Boyutlarıyla Sağlık. (Ed. Özlem Özer, Fatih </a:t>
            </a:r>
            <a:r>
              <a:rPr lang="tr-TR" sz="2400" dirty="0" err="1">
                <a:latin typeface="Times New Roman" panose="02020603050405020304" pitchFamily="18" charset="0"/>
                <a:ea typeface="Times New Roman" panose="02020603050405020304" pitchFamily="18" charset="0"/>
                <a:cs typeface="Times New Roman" panose="02020603050405020304" pitchFamily="18" charset="0"/>
              </a:rPr>
              <a:t>Şantaş</a:t>
            </a:r>
            <a:r>
              <a:rPr lang="tr-TR" sz="2400" dirty="0">
                <a:latin typeface="Times New Roman" panose="02020603050405020304" pitchFamily="18" charset="0"/>
                <a:ea typeface="Times New Roman" panose="02020603050405020304" pitchFamily="18" charset="0"/>
                <a:cs typeface="Times New Roman" panose="02020603050405020304" pitchFamily="18" charset="0"/>
              </a:rPr>
              <a:t>). Nobel Akademik Yayıncılık, 2019</a:t>
            </a:r>
          </a:p>
          <a:p>
            <a:pPr marL="92075" indent="0" algn="just">
              <a:buNone/>
              <a:tabLst>
                <a:tab pos="0" algn="l"/>
              </a:tabLst>
            </a:pPr>
            <a:r>
              <a:rPr lang="tr-TR" sz="2400" dirty="0">
                <a:latin typeface="Times New Roman" panose="02020603050405020304" pitchFamily="18" charset="0"/>
                <a:ea typeface="Times New Roman" panose="02020603050405020304" pitchFamily="18" charset="0"/>
                <a:cs typeface="Times New Roman" panose="02020603050405020304" pitchFamily="18" charset="0"/>
              </a:rPr>
              <a:t>3.Sağlık Sosyolojisine Güncel Yaklaşımlar. (Ed. Nurşen Adak). Nobel Akademik Yayıncılık, 2016</a:t>
            </a:r>
          </a:p>
          <a:p>
            <a:pPr marL="434975" algn="just">
              <a:buFont typeface="Wingdings" panose="05000000000000000000" pitchFamily="2" charset="2"/>
              <a:buChar char="ü"/>
              <a:tabLst>
                <a:tab pos="0" algn="l"/>
              </a:tabLst>
            </a:pPr>
            <a:endParaRPr lang="tr-TR" sz="2400" dirty="0">
              <a:latin typeface="Times New Roman" panose="02020603050405020304" pitchFamily="18" charset="0"/>
              <a:ea typeface="Times New Roman" panose="02020603050405020304" pitchFamily="18" charset="0"/>
              <a:cs typeface="Times New Roman" panose="02020603050405020304" pitchFamily="18" charset="0"/>
            </a:endParaRPr>
          </a:p>
          <a:p>
            <a:pPr marL="377825" indent="-285750" algn="just">
              <a:tabLst>
                <a:tab pos="0" algn="l"/>
              </a:tabLst>
            </a:pPr>
            <a:endParaRPr lang="tr-TR" sz="1600" dirty="0">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4" name="Slayt Numarası Yer Tutucusu 3">
            <a:extLst>
              <a:ext uri="{FF2B5EF4-FFF2-40B4-BE49-F238E27FC236}">
                <a16:creationId xmlns:a16="http://schemas.microsoft.com/office/drawing/2014/main" id="{2B91D957-ECDE-4F1B-881E-D28D4BE4E93D}"/>
              </a:ext>
            </a:extLst>
          </p:cNvPr>
          <p:cNvSpPr>
            <a:spLocks noGrp="1"/>
          </p:cNvSpPr>
          <p:nvPr>
            <p:ph type="sldNum" sz="quarter" idx="12"/>
          </p:nvPr>
        </p:nvSpPr>
        <p:spPr/>
        <p:txBody>
          <a:bodyPr/>
          <a:lstStyle/>
          <a:p>
            <a:fld id="{B1DEFA8C-F947-479F-BE07-76B6B3F80BF1}" type="slidenum">
              <a:rPr lang="tr-TR" smtClean="0"/>
              <a:pPr/>
              <a:t>15</a:t>
            </a:fld>
            <a:endParaRPr lang="tr-TR"/>
          </a:p>
        </p:txBody>
      </p:sp>
    </p:spTree>
    <p:extLst>
      <p:ext uri="{BB962C8B-B14F-4D97-AF65-F5344CB8AC3E}">
        <p14:creationId xmlns:p14="http://schemas.microsoft.com/office/powerpoint/2010/main" val="24691755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847E00C-0180-44DD-8E66-B1EEA0011497}"/>
              </a:ext>
            </a:extLst>
          </p:cNvPr>
          <p:cNvSpPr>
            <a:spLocks noGrp="1"/>
          </p:cNvSpPr>
          <p:nvPr>
            <p:ph type="title"/>
          </p:nvPr>
        </p:nvSpPr>
        <p:spPr>
          <a:xfrm>
            <a:off x="2351584" y="465457"/>
            <a:ext cx="9308604" cy="644650"/>
          </a:xfrm>
        </p:spPr>
        <p:txBody>
          <a:bodyPr anchor="ctr">
            <a:normAutofit fontScale="90000"/>
          </a:bodyPr>
          <a:lstStyle/>
          <a:p>
            <a:br>
              <a:rPr lang="tr-TR" sz="2800" b="1" dirty="0">
                <a:latin typeface="Times New Roman" panose="02020603050405020304" pitchFamily="18" charset="0"/>
                <a:cs typeface="Times New Roman" panose="02020603050405020304" pitchFamily="18" charset="0"/>
              </a:rPr>
            </a:br>
            <a:r>
              <a:rPr lang="tr-TR" sz="2800" b="1" dirty="0">
                <a:latin typeface="Times New Roman" panose="02020603050405020304" pitchFamily="18" charset="0"/>
                <a:cs typeface="Times New Roman" panose="02020603050405020304" pitchFamily="18" charset="0"/>
              </a:rPr>
              <a:t>İŞSİZLİK VE SAĞLIK</a:t>
            </a:r>
            <a:br>
              <a:rPr lang="tr-TR" sz="2800" b="1" dirty="0">
                <a:latin typeface="Times New Roman" panose="02020603050405020304" pitchFamily="18" charset="0"/>
                <a:cs typeface="Times New Roman" panose="02020603050405020304" pitchFamily="18" charset="0"/>
              </a:rPr>
            </a:br>
            <a:r>
              <a:rPr lang="tr-TR" sz="2800" b="1" dirty="0">
                <a:latin typeface="Times New Roman" panose="02020603050405020304" pitchFamily="18" charset="0"/>
                <a:cs typeface="Times New Roman" panose="02020603050405020304" pitchFamily="18" charset="0"/>
              </a:rPr>
              <a:t>1.	İŞSİZLİK</a:t>
            </a:r>
            <a:br>
              <a:rPr lang="tr-TR" sz="2800" b="1" dirty="0">
                <a:latin typeface="Times New Roman" panose="02020603050405020304" pitchFamily="18" charset="0"/>
                <a:cs typeface="Times New Roman" panose="02020603050405020304" pitchFamily="18" charset="0"/>
              </a:rPr>
            </a:br>
            <a:endParaRPr lang="tr-TR" sz="2800" b="1" dirty="0">
              <a:latin typeface="Times New Roman" panose="02020603050405020304" pitchFamily="18" charset="0"/>
              <a:cs typeface="Times New Roman" panose="02020603050405020304" pitchFamily="18" charset="0"/>
            </a:endParaRPr>
          </a:p>
        </p:txBody>
      </p:sp>
      <p:sp>
        <p:nvSpPr>
          <p:cNvPr id="3" name="İçerik Yer Tutucusu 2">
            <a:extLst>
              <a:ext uri="{FF2B5EF4-FFF2-40B4-BE49-F238E27FC236}">
                <a16:creationId xmlns:a16="http://schemas.microsoft.com/office/drawing/2014/main" id="{5C63639C-8B93-4703-AF98-004A43D2CDED}"/>
              </a:ext>
            </a:extLst>
          </p:cNvPr>
          <p:cNvSpPr>
            <a:spLocks noGrp="1"/>
          </p:cNvSpPr>
          <p:nvPr>
            <p:ph idx="1"/>
          </p:nvPr>
        </p:nvSpPr>
        <p:spPr>
          <a:xfrm>
            <a:off x="1775521" y="1110107"/>
            <a:ext cx="9721080" cy="5199213"/>
          </a:xfrm>
        </p:spPr>
        <p:txBody>
          <a:bodyPr>
            <a:noAutofit/>
          </a:bodyPr>
          <a:lstStyle/>
          <a:p>
            <a:pPr marL="434975" algn="just">
              <a:tabLst>
                <a:tab pos="0" algn="l"/>
              </a:tabLst>
            </a:pPr>
            <a:endParaRPr lang="tr-TR" sz="2400" dirty="0">
              <a:latin typeface="Times New Roman" panose="02020603050405020304" pitchFamily="18" charset="0"/>
              <a:ea typeface="Times New Roman" panose="02020603050405020304" pitchFamily="18" charset="0"/>
              <a:cs typeface="Times New Roman" panose="02020603050405020304" pitchFamily="18" charset="0"/>
            </a:endParaRPr>
          </a:p>
          <a:p>
            <a:pPr marL="434975" algn="just">
              <a:buFont typeface="Wingdings" panose="05000000000000000000" pitchFamily="2" charset="2"/>
              <a:buChar char="ü"/>
              <a:tabLst>
                <a:tab pos="0" algn="l"/>
              </a:tabLst>
            </a:pPr>
            <a:r>
              <a:rPr lang="tr-TR" sz="2400" dirty="0">
                <a:latin typeface="Times New Roman" panose="02020603050405020304" pitchFamily="18" charset="0"/>
                <a:ea typeface="Times New Roman" panose="02020603050405020304" pitchFamily="18" charset="0"/>
                <a:cs typeface="Times New Roman" panose="02020603050405020304" pitchFamily="18" charset="0"/>
              </a:rPr>
              <a:t>İşsizlik, bireysel ve toplumsal sonuçlarıyla toplum sağlığını psikolojik ve fiziksel olarak etkileyen önemli dinamiklerden birisidir. </a:t>
            </a:r>
          </a:p>
          <a:p>
            <a:pPr marL="434975" algn="just">
              <a:buFont typeface="Wingdings" panose="05000000000000000000" pitchFamily="2" charset="2"/>
              <a:buChar char="ü"/>
              <a:tabLst>
                <a:tab pos="0" algn="l"/>
              </a:tabLst>
            </a:pPr>
            <a:r>
              <a:rPr lang="tr-TR" sz="2400" dirty="0">
                <a:latin typeface="Times New Roman" panose="02020603050405020304" pitchFamily="18" charset="0"/>
                <a:ea typeface="Times New Roman" panose="02020603050405020304" pitchFamily="18" charset="0"/>
                <a:cs typeface="Times New Roman" panose="02020603050405020304" pitchFamily="18" charset="0"/>
              </a:rPr>
              <a:t>Türkiye, işsizliğin yoğun olduğu gelişmekte olan ülkeler arasındadır. Ülkede emek arzının fazla olması, işsizlik sorununu daha da tetiklemektedir. </a:t>
            </a:r>
          </a:p>
          <a:p>
            <a:pPr marL="434975" algn="just">
              <a:buFont typeface="Wingdings" panose="05000000000000000000" pitchFamily="2" charset="2"/>
              <a:buChar char="ü"/>
              <a:tabLst>
                <a:tab pos="0" algn="l"/>
              </a:tabLst>
            </a:pPr>
            <a:r>
              <a:rPr lang="tr-TR" sz="2400" dirty="0">
                <a:latin typeface="Times New Roman" panose="02020603050405020304" pitchFamily="18" charset="0"/>
                <a:ea typeface="Times New Roman" panose="02020603050405020304" pitchFamily="18" charset="0"/>
                <a:cs typeface="Times New Roman" panose="02020603050405020304" pitchFamily="18" charset="0"/>
              </a:rPr>
              <a:t>İşsizliği yaşayanların büyük çoğunluğunun genç yaşta olması, işlerin bireylerin niteliğine uygun olmaması, ücretli çalışanların toplam istihdam içindeki payının düşük olması ve emek piyasasındaki kurumsallaşma düzeyinin yetersiz olması, Türkiye'deki işsizliği şiddetlendiren temel sorunlar arasında yer almaktadır. </a:t>
            </a:r>
          </a:p>
        </p:txBody>
      </p:sp>
      <p:sp>
        <p:nvSpPr>
          <p:cNvPr id="4" name="Slayt Numarası Yer Tutucusu 3">
            <a:extLst>
              <a:ext uri="{FF2B5EF4-FFF2-40B4-BE49-F238E27FC236}">
                <a16:creationId xmlns:a16="http://schemas.microsoft.com/office/drawing/2014/main" id="{2B91D957-ECDE-4F1B-881E-D28D4BE4E93D}"/>
              </a:ext>
            </a:extLst>
          </p:cNvPr>
          <p:cNvSpPr>
            <a:spLocks noGrp="1"/>
          </p:cNvSpPr>
          <p:nvPr>
            <p:ph type="sldNum" sz="quarter" idx="12"/>
          </p:nvPr>
        </p:nvSpPr>
        <p:spPr/>
        <p:txBody>
          <a:bodyPr/>
          <a:lstStyle/>
          <a:p>
            <a:fld id="{B1DEFA8C-F947-479F-BE07-76B6B3F80BF1}" type="slidenum">
              <a:rPr lang="tr-TR" smtClean="0"/>
              <a:pPr/>
              <a:t>2</a:t>
            </a:fld>
            <a:endParaRPr lang="tr-TR"/>
          </a:p>
        </p:txBody>
      </p:sp>
    </p:spTree>
    <p:extLst>
      <p:ext uri="{BB962C8B-B14F-4D97-AF65-F5344CB8AC3E}">
        <p14:creationId xmlns:p14="http://schemas.microsoft.com/office/powerpoint/2010/main" val="22359630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br>
              <a:rPr lang="tr-TR" sz="2400" dirty="0">
                <a:latin typeface="Calibri" panose="020F0502020204030204" pitchFamily="34" charset="0"/>
                <a:ea typeface="Times New Roman" panose="02020603050405020304" pitchFamily="18" charset="0"/>
                <a:cs typeface="Times New Roman" panose="02020603050405020304" pitchFamily="18" charset="0"/>
              </a:rPr>
            </a:br>
            <a:endParaRPr lang="tr-TR" dirty="0"/>
          </a:p>
        </p:txBody>
      </p:sp>
      <p:sp>
        <p:nvSpPr>
          <p:cNvPr id="3" name="2 İçerik Yer Tutucusu"/>
          <p:cNvSpPr>
            <a:spLocks noGrp="1"/>
          </p:cNvSpPr>
          <p:nvPr>
            <p:ph idx="1"/>
          </p:nvPr>
        </p:nvSpPr>
        <p:spPr>
          <a:xfrm>
            <a:off x="1775520" y="624110"/>
            <a:ext cx="9729092" cy="5685210"/>
          </a:xfrm>
        </p:spPr>
        <p:txBody>
          <a:bodyPr>
            <a:normAutofit fontScale="77500" lnSpcReduction="20000"/>
          </a:bodyPr>
          <a:lstStyle/>
          <a:p>
            <a:pPr marL="800100" lvl="1" indent="-457200" algn="just">
              <a:lnSpc>
                <a:spcPct val="150000"/>
              </a:lnSpc>
              <a:buFont typeface="Wingdings" panose="05000000000000000000" pitchFamily="2" charset="2"/>
              <a:buChar char="ü"/>
            </a:pPr>
            <a:r>
              <a:rPr lang="tr-TR" sz="3000" dirty="0">
                <a:latin typeface="Times New Roman" panose="02020603050405020304" pitchFamily="18" charset="0"/>
                <a:ea typeface="Times New Roman" panose="02020603050405020304" pitchFamily="18" charset="0"/>
                <a:cs typeface="Times New Roman" panose="02020603050405020304" pitchFamily="18" charset="0"/>
              </a:rPr>
              <a:t>Bir işte çalışma, temel yaşam gereksinimlerini ve fiziksel ihtiyaçları karşılamanın ötesinde bireylere yaratıcı dürtüler kazandırabilmekte, bireyin özgüvenini destekleyebilmekte ve başarı ve kendini gerçekleştirme için bir sebep sunabilmektedir. </a:t>
            </a:r>
          </a:p>
          <a:p>
            <a:pPr marL="800100" lvl="1" indent="-457200" algn="just">
              <a:lnSpc>
                <a:spcPct val="150000"/>
              </a:lnSpc>
              <a:buFont typeface="Wingdings" panose="05000000000000000000" pitchFamily="2" charset="2"/>
              <a:buChar char="ü"/>
            </a:pPr>
            <a:r>
              <a:rPr lang="tr-TR" sz="3000" dirty="0">
                <a:latin typeface="Times New Roman" panose="02020603050405020304" pitchFamily="18" charset="0"/>
                <a:ea typeface="Times New Roman" panose="02020603050405020304" pitchFamily="18" charset="0"/>
                <a:cs typeface="Times New Roman" panose="02020603050405020304" pitchFamily="18" charset="0"/>
              </a:rPr>
              <a:t>İşsizlik ise bireyin işsizlik sebebiyle duyduğu kaygı ve depresyonu artırabilmekte ve özgüvenini azaltabilmektedir. İşsizlik ayrıca özellikle iş bulma çabalarının uzun bir süre boyunca başarısızlıkla sonuçlanması durumunda, olumsuz fiziksel sağlık sonuçlarını ortaya çıkarabilmektedir. </a:t>
            </a:r>
          </a:p>
          <a:p>
            <a:pPr marL="800100" lvl="1" indent="-457200" algn="just">
              <a:lnSpc>
                <a:spcPct val="150000"/>
              </a:lnSpc>
              <a:buFont typeface="Wingdings" panose="05000000000000000000" pitchFamily="2" charset="2"/>
              <a:buChar char="ü"/>
            </a:pPr>
            <a:r>
              <a:rPr lang="tr-TR" sz="3000" dirty="0">
                <a:latin typeface="Times New Roman" panose="02020603050405020304" pitchFamily="18" charset="0"/>
                <a:ea typeface="Times New Roman" panose="02020603050405020304" pitchFamily="18" charset="0"/>
                <a:cs typeface="Times New Roman" panose="02020603050405020304" pitchFamily="18" charset="0"/>
              </a:rPr>
              <a:t>Alkol tüketimi, sigara kullanımı, uyuşturucu kullanımı gibi sağlığa zarar veren çeşitli davranışlar ortaya çıkabilmektedir. </a:t>
            </a:r>
          </a:p>
          <a:p>
            <a:pPr marL="800100" lvl="1" indent="-457200" algn="just">
              <a:lnSpc>
                <a:spcPct val="150000"/>
              </a:lnSpc>
            </a:pPr>
            <a:endParaRPr lang="tr-TR" sz="3000" dirty="0">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4" name="3 Slayt Numarası Yer Tutucusu"/>
          <p:cNvSpPr>
            <a:spLocks noGrp="1"/>
          </p:cNvSpPr>
          <p:nvPr>
            <p:ph type="sldNum" sz="quarter" idx="12"/>
          </p:nvPr>
        </p:nvSpPr>
        <p:spPr/>
        <p:txBody>
          <a:bodyPr/>
          <a:lstStyle/>
          <a:p>
            <a:fld id="{B1DEFA8C-F947-479F-BE07-76B6B3F80BF1}" type="slidenum">
              <a:rPr lang="tr-TR" smtClean="0"/>
              <a:pPr/>
              <a:t>3</a:t>
            </a:fld>
            <a:endParaRPr lang="tr-TR" dirty="0"/>
          </a:p>
        </p:txBody>
      </p:sp>
      <p:sp>
        <p:nvSpPr>
          <p:cNvPr id="5" name="3 Slayt Numarası Yer Tutucusu"/>
          <p:cNvSpPr txBox="1">
            <a:spLocks/>
          </p:cNvSpPr>
          <p:nvPr/>
        </p:nvSpPr>
        <p:spPr>
          <a:xfrm>
            <a:off x="8882082" y="5586412"/>
            <a:ext cx="588054" cy="357188"/>
          </a:xfrm>
          <a:prstGeom prst="rect">
            <a:avLst/>
          </a:prstGeom>
        </p:spPr>
        <p:txBody>
          <a:bodyPr anchor="b"/>
          <a:lstStyle/>
          <a:p>
            <a:pPr algn="ctr" defTabSz="685800">
              <a:defRPr/>
            </a:pPr>
            <a:endParaRPr lang="tr-TR" sz="900" dirty="0"/>
          </a:p>
        </p:txBody>
      </p:sp>
    </p:spTree>
    <p:extLst>
      <p:ext uri="{BB962C8B-B14F-4D97-AF65-F5344CB8AC3E}">
        <p14:creationId xmlns:p14="http://schemas.microsoft.com/office/powerpoint/2010/main" val="31550247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775520" y="548680"/>
            <a:ext cx="9721080" cy="5760640"/>
          </a:xfrm>
        </p:spPr>
        <p:txBody>
          <a:bodyPr anchor="ctr">
            <a:normAutofit lnSpcReduction="10000"/>
          </a:bodyPr>
          <a:lstStyle/>
          <a:p>
            <a:pPr marL="757778" lvl="1" indent="-457200" algn="just">
              <a:buClr>
                <a:srgbClr val="B31166"/>
              </a:buClr>
              <a:buFont typeface="Wingdings" panose="05000000000000000000" pitchFamily="2" charset="2"/>
              <a:buChar char="ü"/>
            </a:pPr>
            <a:r>
              <a:rPr lang="tr-TR" sz="3200" dirty="0">
                <a:latin typeface="Times New Roman" panose="02020603050405020304" pitchFamily="18" charset="0"/>
                <a:ea typeface="Times New Roman" panose="02020603050405020304" pitchFamily="18" charset="0"/>
                <a:cs typeface="Times New Roman" panose="02020603050405020304" pitchFamily="18" charset="0"/>
              </a:rPr>
              <a:t>Bu dönemde strese bağlı </a:t>
            </a:r>
            <a:r>
              <a:rPr lang="tr-TR" sz="3200" dirty="0" err="1">
                <a:latin typeface="Times New Roman" panose="02020603050405020304" pitchFamily="18" charset="0"/>
                <a:ea typeface="Times New Roman" panose="02020603050405020304" pitchFamily="18" charset="0"/>
                <a:cs typeface="Times New Roman" panose="02020603050405020304" pitchFamily="18" charset="0"/>
              </a:rPr>
              <a:t>morbidite</a:t>
            </a:r>
            <a:r>
              <a:rPr lang="tr-TR" sz="3200" dirty="0">
                <a:latin typeface="Times New Roman" panose="02020603050405020304" pitchFamily="18" charset="0"/>
                <a:ea typeface="Times New Roman" panose="02020603050405020304" pitchFamily="18" charset="0"/>
                <a:cs typeface="Times New Roman" panose="02020603050405020304" pitchFamily="18" charset="0"/>
              </a:rPr>
              <a:t> (hastalık) ve </a:t>
            </a:r>
            <a:r>
              <a:rPr lang="tr-TR" sz="3200" dirty="0" err="1">
                <a:latin typeface="Times New Roman" panose="02020603050405020304" pitchFamily="18" charset="0"/>
                <a:ea typeface="Times New Roman" panose="02020603050405020304" pitchFamily="18" charset="0"/>
                <a:cs typeface="Times New Roman" panose="02020603050405020304" pitchFamily="18" charset="0"/>
              </a:rPr>
              <a:t>mortalite</a:t>
            </a:r>
            <a:r>
              <a:rPr lang="tr-TR" sz="3200" dirty="0">
                <a:latin typeface="Times New Roman" panose="02020603050405020304" pitchFamily="18" charset="0"/>
                <a:ea typeface="Times New Roman" panose="02020603050405020304" pitchFamily="18" charset="0"/>
                <a:cs typeface="Times New Roman" panose="02020603050405020304" pitchFamily="18" charset="0"/>
              </a:rPr>
              <a:t> (ölüm) durumları meydana gelebilmektedir. </a:t>
            </a:r>
          </a:p>
          <a:p>
            <a:pPr marL="757778" lvl="1" indent="-457200" algn="just">
              <a:buClr>
                <a:srgbClr val="B31166"/>
              </a:buClr>
              <a:buFont typeface="Wingdings" panose="05000000000000000000" pitchFamily="2" charset="2"/>
              <a:buChar char="ü"/>
            </a:pPr>
            <a:r>
              <a:rPr lang="tr-TR" sz="3200" dirty="0">
                <a:latin typeface="Times New Roman" panose="02020603050405020304" pitchFamily="18" charset="0"/>
                <a:ea typeface="Times New Roman" panose="02020603050405020304" pitchFamily="18" charset="0"/>
                <a:cs typeface="Times New Roman" panose="02020603050405020304" pitchFamily="18" charset="0"/>
              </a:rPr>
              <a:t>İşsiz bireyler; daha fazla endişeli, depresif, psikolojik olarak rahatsız, intihar eğilimli, iştahsız, uyku problemli olabilmektedir. </a:t>
            </a:r>
          </a:p>
          <a:p>
            <a:pPr marL="757778" lvl="1" indent="-457200" algn="just">
              <a:buClr>
                <a:srgbClr val="B31166"/>
              </a:buClr>
              <a:buFont typeface="Wingdings" panose="05000000000000000000" pitchFamily="2" charset="2"/>
              <a:buChar char="ü"/>
            </a:pPr>
            <a:r>
              <a:rPr lang="tr-TR" sz="3200" dirty="0">
                <a:latin typeface="Times New Roman" panose="02020603050405020304" pitchFamily="18" charset="0"/>
                <a:ea typeface="Times New Roman" panose="02020603050405020304" pitchFamily="18" charset="0"/>
                <a:cs typeface="Times New Roman" panose="02020603050405020304" pitchFamily="18" charset="0"/>
              </a:rPr>
              <a:t>İşsizliğin sağlık üzerindeki olumsuz etkileri genellikle doğrudan bir ilişkiye sahip değildir ve çok sayıda sosyal ve bireysel faktörden etkilenebilmektedir.</a:t>
            </a:r>
          </a:p>
          <a:p>
            <a:pPr marL="757778" lvl="1" indent="-457200" algn="just">
              <a:buClr>
                <a:srgbClr val="B31166"/>
              </a:buClr>
              <a:buFont typeface="Wingdings" panose="05000000000000000000" pitchFamily="2" charset="2"/>
              <a:buChar char="ü"/>
            </a:pPr>
            <a:r>
              <a:rPr lang="tr-TR" sz="3200" dirty="0">
                <a:latin typeface="Times New Roman" panose="02020603050405020304" pitchFamily="18" charset="0"/>
                <a:ea typeface="Times New Roman" panose="02020603050405020304" pitchFamily="18" charset="0"/>
                <a:cs typeface="Times New Roman" panose="02020603050405020304" pitchFamily="18" charset="0"/>
              </a:rPr>
              <a:t> İşsiz bireylerin ve ailelerinin sağlık hizmetleri kullanımı ve sağlık hizmetlerine erişimi konusunda çeşitli zorluklarla karşılaştıkları görülmektedir. </a:t>
            </a:r>
          </a:p>
          <a:p>
            <a:pPr marL="757778" lvl="1" indent="-457200" algn="just">
              <a:buClr>
                <a:srgbClr val="B31166"/>
              </a:buClr>
            </a:pPr>
            <a:endParaRPr lang="tr-TR" sz="3200" dirty="0">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4" name="3 Slayt Numarası Yer Tutucusu"/>
          <p:cNvSpPr>
            <a:spLocks noGrp="1"/>
          </p:cNvSpPr>
          <p:nvPr>
            <p:ph type="sldNum" sz="quarter" idx="12"/>
          </p:nvPr>
        </p:nvSpPr>
        <p:spPr/>
        <p:txBody>
          <a:bodyPr/>
          <a:lstStyle/>
          <a:p>
            <a:fld id="{B1DEFA8C-F947-479F-BE07-76B6B3F80BF1}" type="slidenum">
              <a:rPr lang="tr-TR" smtClean="0"/>
              <a:pPr/>
              <a:t>4</a:t>
            </a:fld>
            <a:endParaRPr lang="tr-TR"/>
          </a:p>
        </p:txBody>
      </p:sp>
    </p:spTree>
    <p:extLst>
      <p:ext uri="{BB962C8B-B14F-4D97-AF65-F5344CB8AC3E}">
        <p14:creationId xmlns:p14="http://schemas.microsoft.com/office/powerpoint/2010/main" val="37008915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775520" y="548680"/>
            <a:ext cx="9721080" cy="5976664"/>
          </a:xfrm>
        </p:spPr>
        <p:txBody>
          <a:bodyPr anchor="ctr">
            <a:noAutofit/>
          </a:bodyPr>
          <a:lstStyle/>
          <a:p>
            <a:pPr marL="343440" algn="just">
              <a:buClr>
                <a:srgbClr val="B31166"/>
              </a:buClr>
              <a:buFont typeface="Wingdings" panose="05000000000000000000" pitchFamily="2" charset="2"/>
              <a:buChar char="ü"/>
            </a:pPr>
            <a:r>
              <a:rPr lang="tr-TR" sz="2400" kern="150" dirty="0">
                <a:effectLst/>
                <a:latin typeface="Times New Roman" panose="02020603050405020304" pitchFamily="18" charset="0"/>
                <a:ea typeface="Andale Sans UI"/>
                <a:cs typeface="Tahoma" panose="020B0604030504040204" pitchFamily="34" charset="0"/>
              </a:rPr>
              <a:t>İşsizlik, çalışma gücü ve isteğine sahip olduğu hâlde gelir getirici bir işte çalışamama durumudur.</a:t>
            </a:r>
          </a:p>
          <a:p>
            <a:pPr marL="343440" algn="just">
              <a:buClr>
                <a:srgbClr val="B31166"/>
              </a:buClr>
              <a:buFont typeface="Wingdings" panose="05000000000000000000" pitchFamily="2" charset="2"/>
              <a:buChar char="ü"/>
            </a:pPr>
            <a:r>
              <a:rPr lang="tr-TR" sz="2400" kern="150" dirty="0">
                <a:effectLst/>
                <a:latin typeface="Times New Roman" panose="02020603050405020304" pitchFamily="18" charset="0"/>
                <a:ea typeface="Andale Sans UI"/>
                <a:cs typeface="Tahoma" panose="020B0604030504040204" pitchFamily="34" charset="0"/>
              </a:rPr>
              <a:t>Bir başka tanıma göre ise işsizlik  tam istihdam ile fiili istihdam hacmi arasındaki boşluk şeklinde tanımlanmaktadır.</a:t>
            </a:r>
          </a:p>
          <a:p>
            <a:pPr marL="343440" algn="just">
              <a:buClr>
                <a:srgbClr val="B31166"/>
              </a:buClr>
              <a:buFont typeface="Wingdings" panose="05000000000000000000" pitchFamily="2" charset="2"/>
              <a:buChar char="ü"/>
            </a:pPr>
            <a:r>
              <a:rPr lang="tr-TR" sz="2400" kern="150" dirty="0">
                <a:effectLst/>
                <a:latin typeface="Times New Roman" panose="02020603050405020304" pitchFamily="18" charset="0"/>
                <a:ea typeface="Andale Sans UI"/>
                <a:cs typeface="Tahoma" panose="020B0604030504040204" pitchFamily="34" charset="0"/>
              </a:rPr>
              <a:t>İşsizliğin var olabilmesi ve bir bireyin işsiz olarak tanımlanabilmesi için bireyin çalışma çağında olup iş başı yapmaya hazır olması ve fiilen iş arıyor olması beklenmektedir.</a:t>
            </a:r>
          </a:p>
        </p:txBody>
      </p:sp>
      <p:sp>
        <p:nvSpPr>
          <p:cNvPr id="4" name="3 Slayt Numarası Yer Tutucusu"/>
          <p:cNvSpPr>
            <a:spLocks noGrp="1"/>
          </p:cNvSpPr>
          <p:nvPr>
            <p:ph type="sldNum" sz="quarter" idx="12"/>
          </p:nvPr>
        </p:nvSpPr>
        <p:spPr/>
        <p:txBody>
          <a:bodyPr/>
          <a:lstStyle/>
          <a:p>
            <a:fld id="{B1DEFA8C-F947-479F-BE07-76B6B3F80BF1}" type="slidenum">
              <a:rPr lang="tr-TR" smtClean="0"/>
              <a:pPr/>
              <a:t>5</a:t>
            </a:fld>
            <a:endParaRPr lang="tr-TR" dirty="0"/>
          </a:p>
        </p:txBody>
      </p:sp>
      <p:sp>
        <p:nvSpPr>
          <p:cNvPr id="5" name="3 Slayt Numarası Yer Tutucusu"/>
          <p:cNvSpPr txBox="1">
            <a:spLocks/>
          </p:cNvSpPr>
          <p:nvPr/>
        </p:nvSpPr>
        <p:spPr>
          <a:xfrm>
            <a:off x="8742294" y="5586412"/>
            <a:ext cx="727842" cy="357188"/>
          </a:xfrm>
          <a:prstGeom prst="rect">
            <a:avLst/>
          </a:prstGeom>
        </p:spPr>
        <p:txBody>
          <a:bodyPr anchor="b"/>
          <a:lstStyle/>
          <a:p>
            <a:pPr algn="ctr" defTabSz="685800">
              <a:defRPr/>
            </a:pPr>
            <a:endParaRPr lang="tr-TR" sz="900" dirty="0"/>
          </a:p>
        </p:txBody>
      </p:sp>
    </p:spTree>
    <p:extLst>
      <p:ext uri="{BB962C8B-B14F-4D97-AF65-F5344CB8AC3E}">
        <p14:creationId xmlns:p14="http://schemas.microsoft.com/office/powerpoint/2010/main" val="12164726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847E00C-0180-44DD-8E66-B1EEA0011497}"/>
              </a:ext>
            </a:extLst>
          </p:cNvPr>
          <p:cNvSpPr>
            <a:spLocks noGrp="1"/>
          </p:cNvSpPr>
          <p:nvPr>
            <p:ph type="title"/>
          </p:nvPr>
        </p:nvSpPr>
        <p:spPr>
          <a:xfrm>
            <a:off x="1847528" y="226355"/>
            <a:ext cx="9812660" cy="644650"/>
          </a:xfrm>
        </p:spPr>
        <p:txBody>
          <a:bodyPr anchor="ctr">
            <a:normAutofit fontScale="90000"/>
          </a:bodyPr>
          <a:lstStyle/>
          <a:p>
            <a:br>
              <a:rPr lang="tr-TR" sz="2800" b="1" dirty="0">
                <a:latin typeface="Times New Roman" panose="02020603050405020304" pitchFamily="18" charset="0"/>
                <a:cs typeface="Times New Roman" panose="02020603050405020304" pitchFamily="18" charset="0"/>
              </a:rPr>
            </a:br>
            <a:r>
              <a:rPr lang="tr-TR" sz="2800" b="1" dirty="0">
                <a:latin typeface="Times New Roman" panose="02020603050405020304" pitchFamily="18" charset="0"/>
                <a:cs typeface="Times New Roman" panose="02020603050405020304" pitchFamily="18" charset="0"/>
              </a:rPr>
              <a:t>2.İŞSİZLİK VE SAĞLIK İLİŞKİSİ</a:t>
            </a:r>
            <a:br>
              <a:rPr lang="tr-TR" sz="2800" b="1" dirty="0">
                <a:latin typeface="Times New Roman" panose="02020603050405020304" pitchFamily="18" charset="0"/>
                <a:cs typeface="Times New Roman" panose="02020603050405020304" pitchFamily="18" charset="0"/>
              </a:rPr>
            </a:br>
            <a:r>
              <a:rPr lang="tr-TR" sz="2800" b="1" dirty="0">
                <a:latin typeface="Times New Roman" panose="02020603050405020304" pitchFamily="18" charset="0"/>
                <a:cs typeface="Times New Roman" panose="02020603050405020304" pitchFamily="18" charset="0"/>
              </a:rPr>
              <a:t>	</a:t>
            </a:r>
          </a:p>
        </p:txBody>
      </p:sp>
      <p:sp>
        <p:nvSpPr>
          <p:cNvPr id="3" name="İçerik Yer Tutucusu 2">
            <a:extLst>
              <a:ext uri="{FF2B5EF4-FFF2-40B4-BE49-F238E27FC236}">
                <a16:creationId xmlns:a16="http://schemas.microsoft.com/office/drawing/2014/main" id="{5C63639C-8B93-4703-AF98-004A43D2CDED}"/>
              </a:ext>
            </a:extLst>
          </p:cNvPr>
          <p:cNvSpPr>
            <a:spLocks noGrp="1"/>
          </p:cNvSpPr>
          <p:nvPr>
            <p:ph idx="1"/>
          </p:nvPr>
        </p:nvSpPr>
        <p:spPr>
          <a:xfrm>
            <a:off x="1775521" y="871005"/>
            <a:ext cx="9721080" cy="5654339"/>
          </a:xfrm>
        </p:spPr>
        <p:txBody>
          <a:bodyPr>
            <a:noAutofit/>
          </a:bodyPr>
          <a:lstStyle/>
          <a:p>
            <a:pPr marL="434975" algn="just">
              <a:buFont typeface="Wingdings" panose="05000000000000000000" pitchFamily="2" charset="2"/>
              <a:buChar char="ü"/>
              <a:tabLst>
                <a:tab pos="0" algn="l"/>
              </a:tabLst>
            </a:pPr>
            <a:r>
              <a:rPr lang="tr-TR" sz="2300" dirty="0">
                <a:latin typeface="Times New Roman" panose="02020603050405020304" pitchFamily="18" charset="0"/>
                <a:ea typeface="Times New Roman" panose="02020603050405020304" pitchFamily="18" charset="0"/>
                <a:cs typeface="Times New Roman" panose="02020603050405020304" pitchFamily="18" charset="0"/>
              </a:rPr>
              <a:t>İşsizlik ve sağlık arasındaki ilişkinin döngüsel bir ilişki olduğu söylenebilir. Sağlık sorunları yaşayan bireyler işsiz kalabildiği gibi, bireyin işsiz kalması durumunda sağlığı da olumsuz şekilde etkilenebilmektedir. İşsizlik; </a:t>
            </a:r>
          </a:p>
          <a:p>
            <a:pPr marL="434975" algn="just">
              <a:buFont typeface="Wingdings" panose="05000000000000000000" pitchFamily="2" charset="2"/>
              <a:buChar char="ü"/>
              <a:tabLst>
                <a:tab pos="0" algn="l"/>
              </a:tabLst>
            </a:pPr>
            <a:r>
              <a:rPr lang="tr-TR" sz="2300" dirty="0">
                <a:latin typeface="Times New Roman" panose="02020603050405020304" pitchFamily="18" charset="0"/>
                <a:ea typeface="Times New Roman" panose="02020603050405020304" pitchFamily="18" charset="0"/>
                <a:cs typeface="Times New Roman" panose="02020603050405020304" pitchFamily="18" charset="0"/>
              </a:rPr>
              <a:t> 	Toplum içinde ve kişisel sosyal ilişkileri bozarak,</a:t>
            </a:r>
          </a:p>
          <a:p>
            <a:pPr marL="434975" algn="just">
              <a:buFont typeface="Wingdings" panose="05000000000000000000" pitchFamily="2" charset="2"/>
              <a:buChar char="ü"/>
              <a:tabLst>
                <a:tab pos="0" algn="l"/>
              </a:tabLst>
            </a:pPr>
            <a:r>
              <a:rPr lang="tr-TR" sz="2300" dirty="0">
                <a:latin typeface="Times New Roman" panose="02020603050405020304" pitchFamily="18" charset="0"/>
                <a:ea typeface="Times New Roman" panose="02020603050405020304" pitchFamily="18" charset="0"/>
                <a:cs typeface="Times New Roman" panose="02020603050405020304" pitchFamily="18" charset="0"/>
              </a:rPr>
              <a:t> 	Daha büyük risk davranışlarına yol açarak (alkol tüketimi ve kötü beslenme),</a:t>
            </a:r>
          </a:p>
          <a:p>
            <a:pPr marL="434975" algn="just">
              <a:buFont typeface="Wingdings" panose="05000000000000000000" pitchFamily="2" charset="2"/>
              <a:buChar char="ü"/>
              <a:tabLst>
                <a:tab pos="0" algn="l"/>
              </a:tabLst>
            </a:pPr>
            <a:r>
              <a:rPr lang="tr-TR" sz="2300" dirty="0">
                <a:latin typeface="Times New Roman" panose="02020603050405020304" pitchFamily="18" charset="0"/>
                <a:ea typeface="Times New Roman" panose="02020603050405020304" pitchFamily="18" charset="0"/>
                <a:cs typeface="Times New Roman" panose="02020603050405020304" pitchFamily="18" charset="0"/>
              </a:rPr>
              <a:t> 	Strese neden olarak,</a:t>
            </a:r>
          </a:p>
          <a:p>
            <a:pPr marL="434975" algn="just">
              <a:buFont typeface="Wingdings" panose="05000000000000000000" pitchFamily="2" charset="2"/>
              <a:buChar char="ü"/>
              <a:tabLst>
                <a:tab pos="0" algn="l"/>
              </a:tabLst>
            </a:pPr>
            <a:r>
              <a:rPr lang="tr-TR" sz="2300" dirty="0">
                <a:latin typeface="Times New Roman" panose="02020603050405020304" pitchFamily="18" charset="0"/>
                <a:ea typeface="Times New Roman" panose="02020603050405020304" pitchFamily="18" charset="0"/>
                <a:cs typeface="Times New Roman" panose="02020603050405020304" pitchFamily="18" charset="0"/>
              </a:rPr>
              <a:t> 	Diğer kayıpların neden olduğu gibi bir kısmi reaksiyonu çökertmek suretiyle zihinsel/fiziksel sağlık sorunlarına yol açabilir.</a:t>
            </a:r>
          </a:p>
          <a:p>
            <a:pPr marL="434975" algn="just">
              <a:buFont typeface="Wingdings" panose="05000000000000000000" pitchFamily="2" charset="2"/>
              <a:buChar char="ü"/>
              <a:tabLst>
                <a:tab pos="0" algn="l"/>
              </a:tabLst>
            </a:pPr>
            <a:r>
              <a:rPr lang="tr-TR" sz="2300" dirty="0">
                <a:latin typeface="Times New Roman" panose="02020603050405020304" pitchFamily="18" charset="0"/>
                <a:ea typeface="Times New Roman" panose="02020603050405020304" pitchFamily="18" charset="0"/>
                <a:cs typeface="Times New Roman" panose="02020603050405020304" pitchFamily="18" charset="0"/>
              </a:rPr>
              <a:t>Sigara ve alkol tüketimi gibi sağlıksız davranışlar ortaya çıkabilmektedir. Ayrıca kan basıncı, stres hormonu seviyeleri gibi sağlık göstergeleri olumsuz etkilenebilmektedir. Hasta rolü davranışı (hekimlere ziyaretler, ilaç satışları vb.) işsizlikten etkilenmektedir. </a:t>
            </a:r>
          </a:p>
          <a:p>
            <a:pPr marL="434975" algn="just">
              <a:tabLst>
                <a:tab pos="0" algn="l"/>
              </a:tabLst>
            </a:pPr>
            <a:endParaRPr lang="tr-TR" sz="2300" dirty="0">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4" name="Slayt Numarası Yer Tutucusu 3">
            <a:extLst>
              <a:ext uri="{FF2B5EF4-FFF2-40B4-BE49-F238E27FC236}">
                <a16:creationId xmlns:a16="http://schemas.microsoft.com/office/drawing/2014/main" id="{2B91D957-ECDE-4F1B-881E-D28D4BE4E93D}"/>
              </a:ext>
            </a:extLst>
          </p:cNvPr>
          <p:cNvSpPr>
            <a:spLocks noGrp="1"/>
          </p:cNvSpPr>
          <p:nvPr>
            <p:ph type="sldNum" sz="quarter" idx="12"/>
          </p:nvPr>
        </p:nvSpPr>
        <p:spPr/>
        <p:txBody>
          <a:bodyPr/>
          <a:lstStyle/>
          <a:p>
            <a:fld id="{B1DEFA8C-F947-479F-BE07-76B6B3F80BF1}" type="slidenum">
              <a:rPr lang="tr-TR" smtClean="0"/>
              <a:pPr/>
              <a:t>6</a:t>
            </a:fld>
            <a:endParaRPr lang="tr-TR"/>
          </a:p>
        </p:txBody>
      </p:sp>
    </p:spTree>
    <p:extLst>
      <p:ext uri="{BB962C8B-B14F-4D97-AF65-F5344CB8AC3E}">
        <p14:creationId xmlns:p14="http://schemas.microsoft.com/office/powerpoint/2010/main" val="42120673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847E00C-0180-44DD-8E66-B1EEA0011497}"/>
              </a:ext>
            </a:extLst>
          </p:cNvPr>
          <p:cNvSpPr>
            <a:spLocks noGrp="1"/>
          </p:cNvSpPr>
          <p:nvPr>
            <p:ph type="title"/>
          </p:nvPr>
        </p:nvSpPr>
        <p:spPr>
          <a:xfrm>
            <a:off x="1939108" y="226355"/>
            <a:ext cx="9721080" cy="644650"/>
          </a:xfrm>
        </p:spPr>
        <p:txBody>
          <a:bodyPr anchor="ctr">
            <a:normAutofit fontScale="90000"/>
          </a:bodyPr>
          <a:lstStyle/>
          <a:p>
            <a:br>
              <a:rPr lang="tr-TR" sz="2800" b="1" dirty="0">
                <a:latin typeface="Times New Roman" panose="02020603050405020304" pitchFamily="18" charset="0"/>
                <a:cs typeface="Times New Roman" panose="02020603050405020304" pitchFamily="18" charset="0"/>
              </a:rPr>
            </a:br>
            <a:r>
              <a:rPr lang="tr-TR" sz="2200" b="1" dirty="0" err="1">
                <a:latin typeface="Times New Roman" panose="02020603050405020304" pitchFamily="18" charset="0"/>
                <a:cs typeface="Times New Roman" panose="02020603050405020304" pitchFamily="18" charset="0"/>
              </a:rPr>
              <a:t>Mathers</a:t>
            </a:r>
            <a:r>
              <a:rPr lang="tr-TR" sz="2200" b="1" dirty="0">
                <a:latin typeface="Times New Roman" panose="02020603050405020304" pitchFamily="18" charset="0"/>
                <a:cs typeface="Times New Roman" panose="02020603050405020304" pitchFamily="18" charset="0"/>
              </a:rPr>
              <a:t> ve </a:t>
            </a:r>
            <a:r>
              <a:rPr lang="tr-TR" sz="2200" b="1" dirty="0" err="1">
                <a:latin typeface="Times New Roman" panose="02020603050405020304" pitchFamily="18" charset="0"/>
                <a:cs typeface="Times New Roman" panose="02020603050405020304" pitchFamily="18" charset="0"/>
              </a:rPr>
              <a:t>Schofield</a:t>
            </a:r>
            <a:r>
              <a:rPr lang="tr-TR" sz="2200" b="1" dirty="0">
                <a:latin typeface="Times New Roman" panose="02020603050405020304" pitchFamily="18" charset="0"/>
                <a:cs typeface="Times New Roman" panose="02020603050405020304" pitchFamily="18" charset="0"/>
              </a:rPr>
              <a:t> (1998), işsizliğin sağlık üzerindeki etkilerini üç bakış açısı ile ele almaktadır: Yoksulluk, psikolojik etkiler ve sağlıksız yaşam tarzı ve davranışlar.</a:t>
            </a:r>
            <a:br>
              <a:rPr lang="tr-TR" sz="2200" b="1" dirty="0">
                <a:latin typeface="Times New Roman" panose="02020603050405020304" pitchFamily="18" charset="0"/>
                <a:cs typeface="Times New Roman" panose="02020603050405020304" pitchFamily="18" charset="0"/>
              </a:rPr>
            </a:br>
            <a:r>
              <a:rPr lang="tr-TR" sz="2800" b="1" dirty="0">
                <a:latin typeface="Times New Roman" panose="02020603050405020304" pitchFamily="18" charset="0"/>
                <a:cs typeface="Times New Roman" panose="02020603050405020304" pitchFamily="18" charset="0"/>
              </a:rPr>
              <a:t>	</a:t>
            </a:r>
          </a:p>
        </p:txBody>
      </p:sp>
      <p:sp>
        <p:nvSpPr>
          <p:cNvPr id="3" name="İçerik Yer Tutucusu 2">
            <a:extLst>
              <a:ext uri="{FF2B5EF4-FFF2-40B4-BE49-F238E27FC236}">
                <a16:creationId xmlns:a16="http://schemas.microsoft.com/office/drawing/2014/main" id="{5C63639C-8B93-4703-AF98-004A43D2CDED}"/>
              </a:ext>
            </a:extLst>
          </p:cNvPr>
          <p:cNvSpPr>
            <a:spLocks noGrp="1"/>
          </p:cNvSpPr>
          <p:nvPr>
            <p:ph idx="1"/>
          </p:nvPr>
        </p:nvSpPr>
        <p:spPr>
          <a:xfrm>
            <a:off x="1775521" y="871005"/>
            <a:ext cx="9721080" cy="5654339"/>
          </a:xfrm>
        </p:spPr>
        <p:txBody>
          <a:bodyPr>
            <a:noAutofit/>
          </a:bodyPr>
          <a:lstStyle/>
          <a:p>
            <a:pPr marL="434975" algn="just">
              <a:buFont typeface="Wingdings" panose="05000000000000000000" pitchFamily="2" charset="2"/>
              <a:buChar char="ü"/>
              <a:tabLst>
                <a:tab pos="0" algn="l"/>
              </a:tabLst>
            </a:pPr>
            <a:r>
              <a:rPr lang="tr-TR" sz="2300" b="1" dirty="0">
                <a:latin typeface="Times New Roman" panose="02020603050405020304" pitchFamily="18" charset="0"/>
                <a:ea typeface="Times New Roman" panose="02020603050405020304" pitchFamily="18" charset="0"/>
                <a:cs typeface="Times New Roman" panose="02020603050405020304" pitchFamily="18" charset="0"/>
              </a:rPr>
              <a:t>Yoksulluk,</a:t>
            </a:r>
            <a:r>
              <a:rPr lang="tr-TR" sz="2300" dirty="0">
                <a:latin typeface="Times New Roman" panose="02020603050405020304" pitchFamily="18" charset="0"/>
                <a:ea typeface="Times New Roman" panose="02020603050405020304" pitchFamily="18" charset="0"/>
                <a:cs typeface="Times New Roman" panose="02020603050405020304" pitchFamily="18" charset="0"/>
              </a:rPr>
              <a:t> işsizliğin hastalıklara neden olmasında önemli bir mekanizmadır. İşsizlik-düşük gelir ilişkisi işsiz bireylerin mal ve hizmet satın almada zorlanmalarına yol açar. Bu durumda beslenme, barınma ve sağlık hizmetleri ihtiyaçlarını karşılamada zorluklar yaşanabilir. Yoksul ve işsiz bireylerin sosyal güvenlik sistemlerinden yeterince yararlanamaması nedeniyle hastalıklar ve sağlıksızlık durumu ortaya çıkabilir.</a:t>
            </a:r>
          </a:p>
          <a:p>
            <a:pPr marL="434975" algn="just">
              <a:buFont typeface="Wingdings" panose="05000000000000000000" pitchFamily="2" charset="2"/>
              <a:buChar char="ü"/>
              <a:tabLst>
                <a:tab pos="0" algn="l"/>
              </a:tabLst>
            </a:pPr>
            <a:r>
              <a:rPr lang="tr-TR" sz="2300" dirty="0">
                <a:latin typeface="Times New Roman" panose="02020603050405020304" pitchFamily="18" charset="0"/>
                <a:ea typeface="Times New Roman" panose="02020603050405020304" pitchFamily="18" charset="0"/>
                <a:cs typeface="Times New Roman" panose="02020603050405020304" pitchFamily="18" charset="0"/>
              </a:rPr>
              <a:t>İşsizliğin sağlık üzerindeki psikolojik etkileri de genellikle kimlik duygusu kaybı, özgüvenin azalması, toplumdan marjinalleşme ve yabancılaşma, sosyal temas ve desteğin azalması, ağların kaybı ve sosyal damgalanma gibi konularda ortaya çıkmaktadır.</a:t>
            </a:r>
          </a:p>
          <a:p>
            <a:pPr marL="434975" algn="just">
              <a:buFont typeface="Wingdings" panose="05000000000000000000" pitchFamily="2" charset="2"/>
              <a:buChar char="ü"/>
              <a:tabLst>
                <a:tab pos="0" algn="l"/>
              </a:tabLst>
            </a:pPr>
            <a:r>
              <a:rPr lang="tr-TR" sz="2300" dirty="0">
                <a:latin typeface="Times New Roman" panose="02020603050405020304" pitchFamily="18" charset="0"/>
                <a:ea typeface="Times New Roman" panose="02020603050405020304" pitchFamily="18" charset="0"/>
                <a:cs typeface="Times New Roman" panose="02020603050405020304" pitchFamily="18" charset="0"/>
              </a:rPr>
              <a:t>İşsizlik sağlıksız yaşam tarzı ve davranışlara yol açabilir ve bu durum sağlıksızlığı tetikleyebilir. Sigara ve tütün kullanımı, alkol tüketimi, yetersiz ve dengesiz beslenme, işsizlikle birlikte artış gösterebilmektedir.</a:t>
            </a:r>
          </a:p>
          <a:p>
            <a:pPr marL="434975" algn="just">
              <a:tabLst>
                <a:tab pos="0" algn="l"/>
              </a:tabLst>
            </a:pPr>
            <a:endParaRPr lang="tr-TR" sz="2300" dirty="0">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4" name="Slayt Numarası Yer Tutucusu 3">
            <a:extLst>
              <a:ext uri="{FF2B5EF4-FFF2-40B4-BE49-F238E27FC236}">
                <a16:creationId xmlns:a16="http://schemas.microsoft.com/office/drawing/2014/main" id="{2B91D957-ECDE-4F1B-881E-D28D4BE4E93D}"/>
              </a:ext>
            </a:extLst>
          </p:cNvPr>
          <p:cNvSpPr>
            <a:spLocks noGrp="1"/>
          </p:cNvSpPr>
          <p:nvPr>
            <p:ph type="sldNum" sz="quarter" idx="12"/>
          </p:nvPr>
        </p:nvSpPr>
        <p:spPr/>
        <p:txBody>
          <a:bodyPr/>
          <a:lstStyle/>
          <a:p>
            <a:fld id="{B1DEFA8C-F947-479F-BE07-76B6B3F80BF1}" type="slidenum">
              <a:rPr lang="tr-TR" smtClean="0"/>
              <a:pPr/>
              <a:t>7</a:t>
            </a:fld>
            <a:endParaRPr lang="tr-TR"/>
          </a:p>
        </p:txBody>
      </p:sp>
    </p:spTree>
    <p:extLst>
      <p:ext uri="{BB962C8B-B14F-4D97-AF65-F5344CB8AC3E}">
        <p14:creationId xmlns:p14="http://schemas.microsoft.com/office/powerpoint/2010/main" val="20369406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559496" y="332656"/>
            <a:ext cx="9577064" cy="6323994"/>
          </a:xfrm>
        </p:spPr>
        <p:txBody>
          <a:bodyPr anchor="ctr">
            <a:noAutofit/>
          </a:bodyPr>
          <a:lstStyle/>
          <a:p>
            <a:pPr marL="457740" indent="-457200" algn="just">
              <a:buClr>
                <a:srgbClr val="B31166"/>
              </a:buClr>
              <a:buFont typeface="Wingdings" panose="05000000000000000000" pitchFamily="2" charset="2"/>
              <a:buChar char="ü"/>
            </a:pPr>
            <a:r>
              <a:rPr lang="tr-TR" sz="2600" spc="-1" dirty="0">
                <a:solidFill>
                  <a:srgbClr val="000000"/>
                </a:solidFill>
                <a:uFill>
                  <a:solidFill>
                    <a:srgbClr val="FFFFFF"/>
                  </a:solidFill>
                </a:uFill>
                <a:latin typeface="Times New Roman" panose="02020603050405020304" pitchFamily="18" charset="0"/>
                <a:cs typeface="Times New Roman" panose="02020603050405020304" pitchFamily="18" charset="0"/>
              </a:rPr>
              <a:t>İşsizlik fiziksel sağlığı üç şekilde etkileyebilmektedir. Bunlar; </a:t>
            </a:r>
            <a:r>
              <a:rPr lang="tr-TR" sz="2600" b="1" spc="-1" dirty="0">
                <a:solidFill>
                  <a:srgbClr val="000000"/>
                </a:solidFill>
                <a:uFill>
                  <a:solidFill>
                    <a:srgbClr val="FFFFFF"/>
                  </a:solidFill>
                </a:uFill>
                <a:latin typeface="Times New Roman" panose="02020603050405020304" pitchFamily="18" charset="0"/>
                <a:cs typeface="Times New Roman" panose="02020603050405020304" pitchFamily="18" charset="0"/>
              </a:rPr>
              <a:t>yaşam standartlarının düşmesi, artan stres ve sağlığa zarar veren davranışlardır</a:t>
            </a:r>
            <a:r>
              <a:rPr lang="tr-TR" sz="2600" spc="-1" dirty="0">
                <a:solidFill>
                  <a:srgbClr val="000000"/>
                </a:solidFill>
                <a:uFill>
                  <a:solidFill>
                    <a:srgbClr val="FFFFFF"/>
                  </a:solidFill>
                </a:uFill>
                <a:latin typeface="Times New Roman" panose="02020603050405020304" pitchFamily="18" charset="0"/>
                <a:cs typeface="Times New Roman" panose="02020603050405020304" pitchFamily="18" charset="0"/>
              </a:rPr>
              <a:t>. </a:t>
            </a:r>
          </a:p>
          <a:p>
            <a:pPr marL="457740" indent="-457200" algn="just">
              <a:buClr>
                <a:srgbClr val="B31166"/>
              </a:buClr>
              <a:buFont typeface="Wingdings" panose="05000000000000000000" pitchFamily="2" charset="2"/>
              <a:buChar char="ü"/>
            </a:pPr>
            <a:r>
              <a:rPr lang="tr-TR" sz="2600" spc="-1" dirty="0">
                <a:solidFill>
                  <a:srgbClr val="000000"/>
                </a:solidFill>
                <a:uFill>
                  <a:solidFill>
                    <a:srgbClr val="FFFFFF"/>
                  </a:solidFill>
                </a:uFill>
                <a:latin typeface="Times New Roman" panose="02020603050405020304" pitchFamily="18" charset="0"/>
                <a:cs typeface="Times New Roman" panose="02020603050405020304" pitchFamily="18" charset="0"/>
              </a:rPr>
              <a:t>İşsizlikle birlikte gelirin azalır, diyet ve sağlık harcamaları etkilenir. Bu durum da fiziksel sağlığı bozabilir.</a:t>
            </a:r>
          </a:p>
          <a:p>
            <a:pPr marL="457740" indent="-457200" algn="just">
              <a:buClr>
                <a:srgbClr val="B31166"/>
              </a:buClr>
              <a:buFont typeface="Wingdings" panose="05000000000000000000" pitchFamily="2" charset="2"/>
              <a:buChar char="ü"/>
            </a:pPr>
            <a:r>
              <a:rPr lang="tr-TR" sz="2600" spc="-1" dirty="0">
                <a:solidFill>
                  <a:srgbClr val="000000"/>
                </a:solidFill>
                <a:uFill>
                  <a:solidFill>
                    <a:srgbClr val="FFFFFF"/>
                  </a:solidFill>
                </a:uFill>
                <a:latin typeface="Times New Roman" panose="02020603050405020304" pitchFamily="18" charset="0"/>
                <a:cs typeface="Times New Roman" panose="02020603050405020304" pitchFamily="18" charset="0"/>
              </a:rPr>
              <a:t>İşsizlikle birlikte gelirin azalması, kişinin refahını etkileyeceği için fiziksel sağlığına da zarar verebilmektedir. Böyle bir dönemde bireyin stres düzeyi artmaktadır ve fizyolojik </a:t>
            </a:r>
            <a:r>
              <a:rPr lang="tr-TR" sz="2600" spc="-1" dirty="0" err="1">
                <a:solidFill>
                  <a:srgbClr val="000000"/>
                </a:solidFill>
                <a:uFill>
                  <a:solidFill>
                    <a:srgbClr val="FFFFFF"/>
                  </a:solidFill>
                </a:uFill>
                <a:latin typeface="Times New Roman" panose="02020603050405020304" pitchFamily="18" charset="0"/>
                <a:cs typeface="Times New Roman" panose="02020603050405020304" pitchFamily="18" charset="0"/>
              </a:rPr>
              <a:t>morbidite</a:t>
            </a:r>
            <a:r>
              <a:rPr lang="tr-TR" sz="2600" spc="-1" dirty="0">
                <a:solidFill>
                  <a:srgbClr val="000000"/>
                </a:solidFill>
                <a:uFill>
                  <a:solidFill>
                    <a:srgbClr val="FFFFFF"/>
                  </a:solidFill>
                </a:uFill>
                <a:latin typeface="Times New Roman" panose="02020603050405020304" pitchFamily="18" charset="0"/>
                <a:cs typeface="Times New Roman" panose="02020603050405020304" pitchFamily="18" charset="0"/>
              </a:rPr>
              <a:t> ve strese bağlı </a:t>
            </a:r>
            <a:r>
              <a:rPr lang="tr-TR" sz="2600" spc="-1" dirty="0" err="1">
                <a:solidFill>
                  <a:srgbClr val="000000"/>
                </a:solidFill>
                <a:uFill>
                  <a:solidFill>
                    <a:srgbClr val="FFFFFF"/>
                  </a:solidFill>
                </a:uFill>
                <a:latin typeface="Times New Roman" panose="02020603050405020304" pitchFamily="18" charset="0"/>
                <a:cs typeface="Times New Roman" panose="02020603050405020304" pitchFamily="18" charset="0"/>
              </a:rPr>
              <a:t>morbidite</a:t>
            </a:r>
            <a:r>
              <a:rPr lang="tr-TR" sz="2600" spc="-1" dirty="0">
                <a:solidFill>
                  <a:srgbClr val="000000"/>
                </a:solidFill>
                <a:uFill>
                  <a:solidFill>
                    <a:srgbClr val="FFFFFF"/>
                  </a:solidFill>
                </a:uFill>
                <a:latin typeface="Times New Roman" panose="02020603050405020304" pitchFamily="18" charset="0"/>
                <a:cs typeface="Times New Roman" panose="02020603050405020304" pitchFamily="18" charset="0"/>
              </a:rPr>
              <a:t> gibi sorunlar ortaya çıkabilmektedir.</a:t>
            </a:r>
          </a:p>
          <a:p>
            <a:pPr marL="457740" indent="-457200" algn="just">
              <a:buClr>
                <a:srgbClr val="B31166"/>
              </a:buClr>
              <a:buFont typeface="Wingdings" panose="05000000000000000000" pitchFamily="2" charset="2"/>
              <a:buChar char="ü"/>
            </a:pPr>
            <a:r>
              <a:rPr lang="tr-TR" sz="2600" spc="-1" dirty="0">
                <a:solidFill>
                  <a:srgbClr val="000000"/>
                </a:solidFill>
                <a:uFill>
                  <a:solidFill>
                    <a:srgbClr val="FFFFFF"/>
                  </a:solidFill>
                </a:uFill>
                <a:latin typeface="Times New Roman" panose="02020603050405020304" pitchFamily="18" charset="0"/>
                <a:cs typeface="Times New Roman" panose="02020603050405020304" pitchFamily="18" charset="0"/>
              </a:rPr>
              <a:t>İşsiz bireylerin fiziksel aktivitelere katılma olasılığı daha düşük olabilmektedir. İşsiz olan birey alkol tüketimi, sigara kullanımı ve uyuşturucu kullanımı gibi sağlığa zarar veren çeşitli davranış biçimleri geliştirebilmektedir.</a:t>
            </a:r>
          </a:p>
          <a:p>
            <a:pPr marL="540" indent="0" algn="just">
              <a:buClr>
                <a:srgbClr val="B31166"/>
              </a:buClr>
              <a:buNone/>
            </a:pPr>
            <a:r>
              <a:rPr lang="tr-TR" sz="2600" spc="-1" dirty="0">
                <a:solidFill>
                  <a:srgbClr val="000000"/>
                </a:solidFill>
                <a:uFill>
                  <a:solidFill>
                    <a:srgbClr val="FFFFFF"/>
                  </a:solidFill>
                </a:uFill>
                <a:latin typeface="Times New Roman" panose="02020603050405020304" pitchFamily="18" charset="0"/>
                <a:cs typeface="Times New Roman" panose="02020603050405020304" pitchFamily="18" charset="0"/>
              </a:rPr>
              <a:t> </a:t>
            </a:r>
          </a:p>
        </p:txBody>
      </p:sp>
      <p:sp>
        <p:nvSpPr>
          <p:cNvPr id="4" name="3 Slayt Numarası Yer Tutucusu"/>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B1DEFA8C-F947-479F-BE07-76B6B3F80BF1}" type="slidenum">
              <a:rPr kumimoji="0" lang="tr-TR" sz="2000" b="0" i="0" u="none" strike="noStrike" kern="1200" cap="none" spc="0" normalizeH="0" baseline="0" noProof="0" smtClean="0">
                <a:ln>
                  <a:noFill/>
                </a:ln>
                <a:solidFill>
                  <a:srgbClr val="FEFFFF"/>
                </a:solidFill>
                <a:effectLst/>
                <a:uLnTx/>
                <a:uFillTx/>
                <a:latin typeface="Century Gothic" panose="020B0502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8</a:t>
            </a:fld>
            <a:endParaRPr kumimoji="0" lang="tr-TR" sz="2000" b="0" i="0" u="none" strike="noStrike" kern="1200" cap="none" spc="0" normalizeH="0" baseline="0" noProof="0" dirty="0">
              <a:ln>
                <a:noFill/>
              </a:ln>
              <a:solidFill>
                <a:srgbClr val="FEFFFF"/>
              </a:solidFill>
              <a:effectLst/>
              <a:uLnTx/>
              <a:uFillTx/>
              <a:latin typeface="Century Gothic" panose="020B0502020202020204"/>
              <a:ea typeface="+mn-ea"/>
              <a:cs typeface="+mn-cs"/>
            </a:endParaRPr>
          </a:p>
        </p:txBody>
      </p:sp>
      <p:sp>
        <p:nvSpPr>
          <p:cNvPr id="5" name="3 Slayt Numarası Yer Tutucusu"/>
          <p:cNvSpPr txBox="1">
            <a:spLocks/>
          </p:cNvSpPr>
          <p:nvPr/>
        </p:nvSpPr>
        <p:spPr>
          <a:xfrm>
            <a:off x="8742294" y="5586412"/>
            <a:ext cx="727842" cy="357188"/>
          </a:xfrm>
          <a:prstGeom prst="rect">
            <a:avLst/>
          </a:prstGeom>
        </p:spPr>
        <p:txBody>
          <a:bodyPr anchor="b"/>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tr-TR" sz="900" b="0" i="0" u="none" strike="noStrike" kern="1200" cap="none" spc="0" normalizeH="0" baseline="0" noProof="0" dirty="0">
              <a:ln>
                <a:noFill/>
              </a:ln>
              <a:solidFill>
                <a:prstClr val="black"/>
              </a:solidFill>
              <a:effectLst/>
              <a:uLnTx/>
              <a:uFillTx/>
              <a:latin typeface="Century Gothic" panose="020B0502020202020204"/>
              <a:ea typeface="+mn-ea"/>
              <a:cs typeface="+mn-cs"/>
            </a:endParaRPr>
          </a:p>
        </p:txBody>
      </p:sp>
    </p:spTree>
    <p:extLst>
      <p:ext uri="{BB962C8B-B14F-4D97-AF65-F5344CB8AC3E}">
        <p14:creationId xmlns:p14="http://schemas.microsoft.com/office/powerpoint/2010/main" val="18778563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559496" y="332656"/>
            <a:ext cx="9577064" cy="6323994"/>
          </a:xfrm>
        </p:spPr>
        <p:txBody>
          <a:bodyPr anchor="ctr">
            <a:noAutofit/>
          </a:bodyPr>
          <a:lstStyle/>
          <a:p>
            <a:pPr marL="457740" indent="-457200" algn="just">
              <a:buClr>
                <a:srgbClr val="B31166"/>
              </a:buClr>
              <a:buFont typeface="Wingdings" panose="05000000000000000000" pitchFamily="2" charset="2"/>
              <a:buChar char="ü"/>
            </a:pPr>
            <a:r>
              <a:rPr lang="tr-TR" sz="2600" spc="-1" dirty="0">
                <a:solidFill>
                  <a:srgbClr val="000000"/>
                </a:solidFill>
                <a:uFill>
                  <a:solidFill>
                    <a:srgbClr val="FFFFFF"/>
                  </a:solidFill>
                </a:uFill>
                <a:latin typeface="Times New Roman" panose="02020603050405020304" pitchFamily="18" charset="0"/>
                <a:cs typeface="Times New Roman" panose="02020603050405020304" pitchFamily="18" charset="0"/>
              </a:rPr>
              <a:t>Çalışmalarda işsizlik oranı ile yaşam beklentisi arasında negatif yönlü bir ilişki olduğu ve işsizlik oranı arttıkça, yaşam beklentisinin azaldığı belirlenmiştir. </a:t>
            </a:r>
          </a:p>
          <a:p>
            <a:pPr marL="457740" indent="-457200" algn="just">
              <a:buClr>
                <a:srgbClr val="B31166"/>
              </a:buClr>
              <a:buFont typeface="Wingdings" panose="05000000000000000000" pitchFamily="2" charset="2"/>
              <a:buChar char="ü"/>
            </a:pPr>
            <a:r>
              <a:rPr lang="tr-TR" sz="2600" spc="-1" dirty="0">
                <a:solidFill>
                  <a:srgbClr val="000000"/>
                </a:solidFill>
                <a:uFill>
                  <a:solidFill>
                    <a:srgbClr val="FFFFFF"/>
                  </a:solidFill>
                </a:uFill>
                <a:latin typeface="Times New Roman" panose="02020603050405020304" pitchFamily="18" charset="0"/>
                <a:cs typeface="Times New Roman" panose="02020603050405020304" pitchFamily="18" charset="0"/>
              </a:rPr>
              <a:t>İşsizlik oranı ile doğum oranı, kaba ölüm oram ve bebek ölüm oram arasında pozitif ilişkiler olduğu tespit edilmiştir.</a:t>
            </a:r>
          </a:p>
          <a:p>
            <a:pPr marL="457740" indent="-457200" algn="just">
              <a:buClr>
                <a:srgbClr val="B31166"/>
              </a:buClr>
              <a:buFont typeface="Wingdings" panose="05000000000000000000" pitchFamily="2" charset="2"/>
              <a:buChar char="ü"/>
            </a:pPr>
            <a:r>
              <a:rPr lang="tr-TR" sz="2600" spc="-1" dirty="0">
                <a:solidFill>
                  <a:srgbClr val="000000"/>
                </a:solidFill>
                <a:uFill>
                  <a:solidFill>
                    <a:srgbClr val="FFFFFF"/>
                  </a:solidFill>
                </a:uFill>
                <a:latin typeface="Times New Roman" panose="02020603050405020304" pitchFamily="18" charset="0"/>
                <a:cs typeface="Times New Roman" panose="02020603050405020304" pitchFamily="18" charset="0"/>
              </a:rPr>
              <a:t>Bir diğer çalışmada da işsizlik oranı ile bebek ölüm hızı arasında pozitif bir ilişki olduğu belirlenmiştir.</a:t>
            </a:r>
          </a:p>
          <a:p>
            <a:pPr marL="457740" indent="-457200" algn="just">
              <a:buClr>
                <a:srgbClr val="B31166"/>
              </a:buClr>
            </a:pPr>
            <a:endParaRPr lang="tr-TR" sz="2600" spc="-1" dirty="0">
              <a:solidFill>
                <a:srgbClr val="000000"/>
              </a:solidFill>
              <a:uFill>
                <a:solidFill>
                  <a:srgbClr val="FFFFFF"/>
                </a:solidFill>
              </a:uFill>
              <a:latin typeface="Times New Roman" panose="02020603050405020304" pitchFamily="18" charset="0"/>
              <a:cs typeface="Times New Roman" panose="02020603050405020304" pitchFamily="18" charset="0"/>
            </a:endParaRPr>
          </a:p>
        </p:txBody>
      </p:sp>
      <p:sp>
        <p:nvSpPr>
          <p:cNvPr id="4" name="3 Slayt Numarası Yer Tutucusu"/>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B1DEFA8C-F947-479F-BE07-76B6B3F80BF1}" type="slidenum">
              <a:rPr kumimoji="0" lang="tr-TR" sz="2000" b="0" i="0" u="none" strike="noStrike" kern="1200" cap="none" spc="0" normalizeH="0" baseline="0" noProof="0" smtClean="0">
                <a:ln>
                  <a:noFill/>
                </a:ln>
                <a:solidFill>
                  <a:srgbClr val="FEFFFF"/>
                </a:solidFill>
                <a:effectLst/>
                <a:uLnTx/>
                <a:uFillTx/>
                <a:latin typeface="Century Gothic" panose="020B0502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9</a:t>
            </a:fld>
            <a:endParaRPr kumimoji="0" lang="tr-TR" sz="2000" b="0" i="0" u="none" strike="noStrike" kern="1200" cap="none" spc="0" normalizeH="0" baseline="0" noProof="0" dirty="0">
              <a:ln>
                <a:noFill/>
              </a:ln>
              <a:solidFill>
                <a:srgbClr val="FEFFFF"/>
              </a:solidFill>
              <a:effectLst/>
              <a:uLnTx/>
              <a:uFillTx/>
              <a:latin typeface="Century Gothic" panose="020B0502020202020204"/>
              <a:ea typeface="+mn-ea"/>
              <a:cs typeface="+mn-cs"/>
            </a:endParaRPr>
          </a:p>
        </p:txBody>
      </p:sp>
      <p:sp>
        <p:nvSpPr>
          <p:cNvPr id="5" name="3 Slayt Numarası Yer Tutucusu"/>
          <p:cNvSpPr txBox="1">
            <a:spLocks/>
          </p:cNvSpPr>
          <p:nvPr/>
        </p:nvSpPr>
        <p:spPr>
          <a:xfrm>
            <a:off x="8742294" y="5586412"/>
            <a:ext cx="727842" cy="357188"/>
          </a:xfrm>
          <a:prstGeom prst="rect">
            <a:avLst/>
          </a:prstGeom>
        </p:spPr>
        <p:txBody>
          <a:bodyPr anchor="b"/>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tr-TR" sz="900" b="0" i="0" u="none" strike="noStrike" kern="1200" cap="none" spc="0" normalizeH="0" baseline="0" noProof="0" dirty="0">
              <a:ln>
                <a:noFill/>
              </a:ln>
              <a:solidFill>
                <a:prstClr val="black"/>
              </a:solidFill>
              <a:effectLst/>
              <a:uLnTx/>
              <a:uFillTx/>
              <a:latin typeface="Century Gothic" panose="020B0502020202020204"/>
              <a:ea typeface="+mn-ea"/>
              <a:cs typeface="+mn-cs"/>
            </a:endParaRPr>
          </a:p>
        </p:txBody>
      </p:sp>
    </p:spTree>
    <p:extLst>
      <p:ext uri="{BB962C8B-B14F-4D97-AF65-F5344CB8AC3E}">
        <p14:creationId xmlns:p14="http://schemas.microsoft.com/office/powerpoint/2010/main" val="2343602157"/>
      </p:ext>
    </p:extLst>
  </p:cSld>
  <p:clrMapOvr>
    <a:masterClrMapping/>
  </p:clrMapOvr>
</p:sld>
</file>

<file path=ppt/theme/theme1.xml><?xml version="1.0" encoding="utf-8"?>
<a:theme xmlns:a="http://schemas.openxmlformats.org/drawingml/2006/main" name="Duman">
  <a:themeElements>
    <a:clrScheme name="Duma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Duma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uma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Wisp</Template>
  <TotalTime>3350</TotalTime>
  <Words>1409</Words>
  <Application>Microsoft Office PowerPoint</Application>
  <PresentationFormat>Geniş ekran</PresentationFormat>
  <Paragraphs>88</Paragraphs>
  <Slides>15</Slides>
  <Notes>1</Notes>
  <HiddenSlides>0</HiddenSlides>
  <MMClips>0</MMClips>
  <ScaleCrop>false</ScaleCrop>
  <HeadingPairs>
    <vt:vector size="6" baseType="variant">
      <vt:variant>
        <vt:lpstr>Kullanılan Yazı Tipleri</vt:lpstr>
      </vt:variant>
      <vt:variant>
        <vt:i4>6</vt:i4>
      </vt:variant>
      <vt:variant>
        <vt:lpstr>Tema</vt:lpstr>
      </vt:variant>
      <vt:variant>
        <vt:i4>1</vt:i4>
      </vt:variant>
      <vt:variant>
        <vt:lpstr>Slayt Başlıkları</vt:lpstr>
      </vt:variant>
      <vt:variant>
        <vt:i4>15</vt:i4>
      </vt:variant>
    </vt:vector>
  </HeadingPairs>
  <TitlesOfParts>
    <vt:vector size="22" baseType="lpstr">
      <vt:lpstr>Arial</vt:lpstr>
      <vt:lpstr>Calibri</vt:lpstr>
      <vt:lpstr>Century Gothic</vt:lpstr>
      <vt:lpstr>Times New Roman</vt:lpstr>
      <vt:lpstr>Wingdings</vt:lpstr>
      <vt:lpstr>Wingdings 3</vt:lpstr>
      <vt:lpstr>Duman</vt:lpstr>
      <vt:lpstr>ANKARA ÜNİVERSİTESİ SAĞLIK BİLİMLERİ FAKÜLTESİ ÇOCUK GELİŞİMİ BÖLÜMÜ </vt:lpstr>
      <vt:lpstr> İŞSİZLİK VE SAĞLIK 1. İŞSİZLİK </vt:lpstr>
      <vt:lpstr> </vt:lpstr>
      <vt:lpstr>PowerPoint Sunusu</vt:lpstr>
      <vt:lpstr>PowerPoint Sunusu</vt:lpstr>
      <vt:lpstr> 2.İŞSİZLİK VE SAĞLIK İLİŞKİSİ  </vt:lpstr>
      <vt:lpstr> Mathers ve Schofield (1998), işsizliğin sağlık üzerindeki etkilerini üç bakış açısı ile ele almaktadır: Yoksulluk, psikolojik etkiler ve sağlıksız yaşam tarzı ve davranışlar.  </vt:lpstr>
      <vt:lpstr>PowerPoint Sunusu</vt:lpstr>
      <vt:lpstr>PowerPoint Sunusu</vt:lpstr>
      <vt:lpstr>   </vt:lpstr>
      <vt:lpstr>   </vt:lpstr>
      <vt:lpstr>   </vt:lpstr>
      <vt:lpstr>   </vt:lpstr>
      <vt:lpstr>   </vt:lpstr>
      <vt:lpstr>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CİNSEL ŞİDDET MAĞDURLARINA SOSYAL HİZMET YAKLAŞIMI</dc:title>
  <dc:creator>hkn</dc:creator>
  <cp:lastModifiedBy>SATI KAPISIZ</cp:lastModifiedBy>
  <cp:revision>249</cp:revision>
  <dcterms:created xsi:type="dcterms:W3CDTF">2019-12-10T17:31:29Z</dcterms:created>
  <dcterms:modified xsi:type="dcterms:W3CDTF">2021-10-30T19:47:16Z</dcterms:modified>
</cp:coreProperties>
</file>