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66" r:id="rId3"/>
    <p:sldId id="258" r:id="rId4"/>
    <p:sldId id="267" r:id="rId5"/>
    <p:sldId id="259" r:id="rId6"/>
    <p:sldId id="260" r:id="rId7"/>
    <p:sldId id="261" r:id="rId8"/>
    <p:sldId id="262" r:id="rId9"/>
    <p:sldId id="263" r:id="rId10"/>
    <p:sldId id="26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05F7CB55-3512-4F56-9C9D-DA6D44DB40B9}" type="datetimeFigureOut">
              <a:rPr lang="tr-TR" smtClean="0"/>
              <a:t>24.04.2020</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3481E65B-975F-41FD-BEE9-9D8F08A09CD1}" type="slidenum">
              <a:rPr lang="tr-TR" smtClean="0"/>
              <a:t>‹#›</a:t>
            </a:fld>
            <a:endParaRPr lang="tr-TR"/>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325205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5F7CB55-3512-4F56-9C9D-DA6D44DB40B9}"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481E65B-975F-41FD-BEE9-9D8F08A09CD1}" type="slidenum">
              <a:rPr lang="tr-TR" smtClean="0"/>
              <a:t>‹#›</a:t>
            </a:fld>
            <a:endParaRPr lang="tr-TR"/>
          </a:p>
        </p:txBody>
      </p:sp>
    </p:spTree>
    <p:extLst>
      <p:ext uri="{BB962C8B-B14F-4D97-AF65-F5344CB8AC3E}">
        <p14:creationId xmlns:p14="http://schemas.microsoft.com/office/powerpoint/2010/main" val="1662662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5F7CB55-3512-4F56-9C9D-DA6D44DB40B9}"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481E65B-975F-41FD-BEE9-9D8F08A09CD1}" type="slidenum">
              <a:rPr lang="tr-TR" smtClean="0"/>
              <a:t>‹#›</a:t>
            </a:fld>
            <a:endParaRPr lang="tr-TR"/>
          </a:p>
        </p:txBody>
      </p:sp>
    </p:spTree>
    <p:extLst>
      <p:ext uri="{BB962C8B-B14F-4D97-AF65-F5344CB8AC3E}">
        <p14:creationId xmlns:p14="http://schemas.microsoft.com/office/powerpoint/2010/main" val="2413211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5F7CB55-3512-4F56-9C9D-DA6D44DB40B9}"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481E65B-975F-41FD-BEE9-9D8F08A09CD1}" type="slidenum">
              <a:rPr lang="tr-TR" smtClean="0"/>
              <a:t>‹#›</a:t>
            </a:fld>
            <a:endParaRPr lang="tr-TR"/>
          </a:p>
        </p:txBody>
      </p:sp>
    </p:spTree>
    <p:extLst>
      <p:ext uri="{BB962C8B-B14F-4D97-AF65-F5344CB8AC3E}">
        <p14:creationId xmlns:p14="http://schemas.microsoft.com/office/powerpoint/2010/main" val="98229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05F7CB55-3512-4F56-9C9D-DA6D44DB40B9}" type="datetimeFigureOut">
              <a:rPr lang="tr-TR" smtClean="0"/>
              <a:t>24.04.2020</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3481E65B-975F-41FD-BEE9-9D8F08A09CD1}"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150705202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5F7CB55-3512-4F56-9C9D-DA6D44DB40B9}"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481E65B-975F-41FD-BEE9-9D8F08A09CD1}" type="slidenum">
              <a:rPr lang="tr-TR" smtClean="0"/>
              <a:t>‹#›</a:t>
            </a:fld>
            <a:endParaRPr lang="tr-TR"/>
          </a:p>
        </p:txBody>
      </p:sp>
    </p:spTree>
    <p:extLst>
      <p:ext uri="{BB962C8B-B14F-4D97-AF65-F5344CB8AC3E}">
        <p14:creationId xmlns:p14="http://schemas.microsoft.com/office/powerpoint/2010/main" val="1168121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5F7CB55-3512-4F56-9C9D-DA6D44DB40B9}" type="datetimeFigureOut">
              <a:rPr lang="tr-TR" smtClean="0"/>
              <a:t>24.04.2020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481E65B-975F-41FD-BEE9-9D8F08A09CD1}" type="slidenum">
              <a:rPr lang="tr-TR" smtClean="0"/>
              <a:t>‹#›</a:t>
            </a:fld>
            <a:endParaRPr lang="tr-TR"/>
          </a:p>
        </p:txBody>
      </p:sp>
    </p:spTree>
    <p:extLst>
      <p:ext uri="{BB962C8B-B14F-4D97-AF65-F5344CB8AC3E}">
        <p14:creationId xmlns:p14="http://schemas.microsoft.com/office/powerpoint/2010/main" val="1817728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05F7CB55-3512-4F56-9C9D-DA6D44DB40B9}" type="datetimeFigureOut">
              <a:rPr lang="tr-TR" smtClean="0"/>
              <a:t>24.04.2020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481E65B-975F-41FD-BEE9-9D8F08A09CD1}" type="slidenum">
              <a:rPr lang="tr-TR" smtClean="0"/>
              <a:t>‹#›</a:t>
            </a:fld>
            <a:endParaRPr lang="tr-TR"/>
          </a:p>
        </p:txBody>
      </p:sp>
    </p:spTree>
    <p:extLst>
      <p:ext uri="{BB962C8B-B14F-4D97-AF65-F5344CB8AC3E}">
        <p14:creationId xmlns:p14="http://schemas.microsoft.com/office/powerpoint/2010/main" val="3220044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F7CB55-3512-4F56-9C9D-DA6D44DB40B9}" type="datetimeFigureOut">
              <a:rPr lang="tr-TR" smtClean="0"/>
              <a:t>24.04.2020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481E65B-975F-41FD-BEE9-9D8F08A09CD1}" type="slidenum">
              <a:rPr lang="tr-TR" smtClean="0"/>
              <a:t>‹#›</a:t>
            </a:fld>
            <a:endParaRPr lang="tr-TR"/>
          </a:p>
        </p:txBody>
      </p:sp>
    </p:spTree>
    <p:extLst>
      <p:ext uri="{BB962C8B-B14F-4D97-AF65-F5344CB8AC3E}">
        <p14:creationId xmlns:p14="http://schemas.microsoft.com/office/powerpoint/2010/main" val="1101049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05F7CB55-3512-4F56-9C9D-DA6D44DB40B9}" type="datetimeFigureOut">
              <a:rPr lang="tr-TR" smtClean="0"/>
              <a:t>24.04.2020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3481E65B-975F-41FD-BEE9-9D8F08A09CD1}"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60086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05F7CB55-3512-4F56-9C9D-DA6D44DB40B9}" type="datetimeFigureOut">
              <a:rPr lang="tr-TR" smtClean="0"/>
              <a:t>24.04.2020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3481E65B-975F-41FD-BEE9-9D8F08A09CD1}"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03295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05F7CB55-3512-4F56-9C9D-DA6D44DB40B9}" type="datetimeFigureOut">
              <a:rPr lang="tr-TR" smtClean="0"/>
              <a:t>24.04.2020</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3481E65B-975F-41FD-BEE9-9D8F08A09CD1}"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0360712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r>
              <a:rPr lang="tr-TR" b="1" dirty="0"/>
              <a:t>Yararcılık.</a:t>
            </a:r>
            <a:r>
              <a:rPr lang="tr-TR" dirty="0"/>
              <a:t> </a:t>
            </a:r>
          </a:p>
        </p:txBody>
      </p:sp>
      <p:sp>
        <p:nvSpPr>
          <p:cNvPr id="3" name="İçerik Yer Tutucusu 2"/>
          <p:cNvSpPr>
            <a:spLocks noGrp="1"/>
          </p:cNvSpPr>
          <p:nvPr>
            <p:ph idx="1"/>
          </p:nvPr>
        </p:nvSpPr>
        <p:spPr/>
        <p:txBody>
          <a:bodyPr/>
          <a:lstStyle/>
          <a:p>
            <a:pPr algn="just"/>
            <a:r>
              <a:rPr lang="tr-TR" dirty="0">
                <a:solidFill>
                  <a:schemeClr val="tx1"/>
                </a:solidFill>
              </a:rPr>
              <a:t>Yararcılık  ahlaki değer teorisidir. Neyin iyi ya da değerli olduğunu araştırarak “en yüksek iyi” </a:t>
            </a:r>
            <a:r>
              <a:rPr lang="tr-TR" dirty="0" err="1">
                <a:solidFill>
                  <a:schemeClr val="tx1"/>
                </a:solidFill>
              </a:rPr>
              <a:t>yi</a:t>
            </a:r>
            <a:r>
              <a:rPr lang="tr-TR" dirty="0">
                <a:solidFill>
                  <a:schemeClr val="tx1"/>
                </a:solidFill>
              </a:rPr>
              <a:t> amaç edinir. Etik alanında en önemli şeyin, en yüksek  mutluluk olduğunu öne sürer. Bir eylemin  iyi kabul edilebilmesi için, eylemin en çok sayıda  insanı etkileyerek ve en yüksek mutluluğu yaratması gerekir. Ahlaki eylemin değerini, eylemin sonucu belirler. (Cevizci, 2002, 190,191). Ahlaki eylemin ölçütü yarardır. Eylemin iyi ya da  kötü olması yararlı olup olmadığına bağlıdır. Örneğin; hekimlik  iyidir, çünkü yararlıdır. İnsanlar, yararlı eylemlerden haz (hoşlanma)  alarak mutluluğu elde edebilir (Hançerlioğlu,1982, 452). </a:t>
            </a:r>
          </a:p>
        </p:txBody>
      </p:sp>
    </p:spTree>
    <p:extLst>
      <p:ext uri="{BB962C8B-B14F-4D97-AF65-F5344CB8AC3E}">
        <p14:creationId xmlns:p14="http://schemas.microsoft.com/office/powerpoint/2010/main" val="597011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Durum etiğinin zayıf yanları da vardır. Uygulamada  kişinin genel kuralları, öncelikleri ve izlediği ilkeleri vardır. Kişinin önceden edinilmiş etik yargıların etkisini silerek, her ahlaki öyküye tamamen yeniymiş gibi  bakabilmesi çok zordur. Belirli ahlaki standartlar kişinin etik düşüncelerinin bir parçası olmak durumundadır. Bu nedenle tek bir olay içinde olsa, bir kişinin bu ilkeleri bırakması söz konusu olamaz. Aşk tek koşulsuz ilke olduğundan diğer önemli ilkelerin verilen bir durum karşısında nasıl uygulanabileceğini belirlemek zorlaşmaktadır. Ayrıca aşk etiği, insanlara adaleti nasıl dağıtacakları konusunda bir öneride bulunmamıştır (</a:t>
            </a:r>
            <a:r>
              <a:rPr lang="tr-TR" dirty="0" err="1"/>
              <a:t>Desensi</a:t>
            </a:r>
            <a:r>
              <a:rPr lang="tr-TR" dirty="0"/>
              <a:t> ve Rosenberg,1996, 65).</a:t>
            </a:r>
          </a:p>
        </p:txBody>
      </p:sp>
    </p:spTree>
    <p:extLst>
      <p:ext uri="{BB962C8B-B14F-4D97-AF65-F5344CB8AC3E}">
        <p14:creationId xmlns:p14="http://schemas.microsoft.com/office/powerpoint/2010/main" val="3495974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Yararcılığa göre, elde etmeye değer tek şey mutluluktur. Mutluluğu teşvik etmek ahlaki bir görevdir. Mutluluk, acıyı azaltarak  ya da yok ederek elde edilir. Ancak bu mutluluk duygusu herkesin mutluluğunu içermelidir.  Yararcılık bir insanın mutluluğunun  en az diğerinin mutluluğu kadar önemli olduğunu ileri sürer. Mutluluk önceliklidir, kimin mutlu olduğu ikincildir (</a:t>
            </a:r>
            <a:r>
              <a:rPr lang="tr-TR" dirty="0" err="1"/>
              <a:t>Desensi</a:t>
            </a:r>
            <a:r>
              <a:rPr lang="tr-TR" dirty="0"/>
              <a:t> ve Rosenberg,1996, 59).</a:t>
            </a:r>
          </a:p>
          <a:p>
            <a:endParaRPr lang="tr-TR" dirty="0"/>
          </a:p>
        </p:txBody>
      </p:sp>
    </p:spTree>
    <p:extLst>
      <p:ext uri="{BB962C8B-B14F-4D97-AF65-F5344CB8AC3E}">
        <p14:creationId xmlns:p14="http://schemas.microsoft.com/office/powerpoint/2010/main" val="1498272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Yararcılık kuramına göre, bir eylemin doğru eylem olabilmesinin ölçütü mutluluğu artırabilmesidir. Eylemler kendi başlarına değil ancak sonuçlarının iyi ya da kötü olmasına göre doğru ya da yanlıştır. Yararcılığın en çok tanınan iki temsilcisi </a:t>
            </a:r>
            <a:r>
              <a:rPr lang="tr-TR" dirty="0" err="1"/>
              <a:t>Jeremia</a:t>
            </a:r>
            <a:r>
              <a:rPr lang="tr-TR" dirty="0"/>
              <a:t> </a:t>
            </a:r>
            <a:r>
              <a:rPr lang="tr-TR" dirty="0" err="1"/>
              <a:t>Benthem</a:t>
            </a:r>
            <a:r>
              <a:rPr lang="tr-TR" dirty="0"/>
              <a:t> ve John </a:t>
            </a:r>
            <a:r>
              <a:rPr lang="tr-TR" dirty="0" err="1"/>
              <a:t>Stuart</a:t>
            </a:r>
            <a:r>
              <a:rPr lang="tr-TR" dirty="0"/>
              <a:t> </a:t>
            </a:r>
            <a:r>
              <a:rPr lang="tr-TR" dirty="0" err="1"/>
              <a:t>Mill’dir</a:t>
            </a:r>
            <a:r>
              <a:rPr lang="tr-TR" dirty="0"/>
              <a:t>. Bentham ve </a:t>
            </a:r>
            <a:r>
              <a:rPr lang="tr-TR" dirty="0" err="1"/>
              <a:t>Mill</a:t>
            </a:r>
            <a:r>
              <a:rPr lang="tr-TR" dirty="0"/>
              <a:t> tarafından  geliştirilen tanıma göre, mutluluk,  acının tersine bir ruh durumudur (Nuttall,1997, 222). Bentham’ın görüşleri, iyiyi hazza, iyiliği de haz veren şeye eşitlediği için hazcı yararcılık, </a:t>
            </a:r>
            <a:r>
              <a:rPr lang="tr-TR" dirty="0" err="1"/>
              <a:t>Mill’in</a:t>
            </a:r>
            <a:r>
              <a:rPr lang="tr-TR" dirty="0"/>
              <a:t> görüşleri ise, iyinin mutlulukla eşdeğer olduğunu öne sürdüğü için </a:t>
            </a:r>
            <a:r>
              <a:rPr lang="tr-TR" dirty="0" err="1"/>
              <a:t>mutlulukçu</a:t>
            </a:r>
            <a:r>
              <a:rPr lang="tr-TR" dirty="0"/>
              <a:t> yararcılık olarak bilinir            ( Cevizci, 2002,192).</a:t>
            </a:r>
          </a:p>
        </p:txBody>
      </p:sp>
    </p:spTree>
    <p:extLst>
      <p:ext uri="{BB962C8B-B14F-4D97-AF65-F5344CB8AC3E}">
        <p14:creationId xmlns:p14="http://schemas.microsoft.com/office/powerpoint/2010/main" val="2405689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John </a:t>
            </a:r>
            <a:r>
              <a:rPr lang="tr-TR" dirty="0" err="1"/>
              <a:t>Stuart</a:t>
            </a:r>
            <a:r>
              <a:rPr lang="tr-TR" dirty="0"/>
              <a:t> </a:t>
            </a:r>
            <a:r>
              <a:rPr lang="tr-TR" dirty="0" err="1"/>
              <a:t>Mill’e</a:t>
            </a:r>
            <a:r>
              <a:rPr lang="tr-TR" dirty="0"/>
              <a:t> (1806-1873) göre,  yararcılık, “en büyük mutluluk” ilkesini ahlakın temeli olarak kabul eder. Eylemler mutluluk getiriyorlarsa doğru,  mutsuzluk getiriyorlarsa yanlıştır (Billington,1997,199). </a:t>
            </a:r>
            <a:r>
              <a:rPr lang="tr-TR" dirty="0" err="1"/>
              <a:t>Mill’e</a:t>
            </a:r>
            <a:r>
              <a:rPr lang="tr-TR" dirty="0"/>
              <a:t> göre “bütün insan eylemlerinin son amacı en yüksek iyi, elden geldiğince acıdan kurtulmak, elden geldiğince sevinç  duymaktır” (Akarsu, 1998, 172).</a:t>
            </a:r>
          </a:p>
          <a:p>
            <a:endParaRPr lang="tr-TR" dirty="0"/>
          </a:p>
        </p:txBody>
      </p:sp>
    </p:spTree>
    <p:extLst>
      <p:ext uri="{BB962C8B-B14F-4D97-AF65-F5344CB8AC3E}">
        <p14:creationId xmlns:p14="http://schemas.microsoft.com/office/powerpoint/2010/main" val="4053003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err="1"/>
              <a:t>Mill’e</a:t>
            </a:r>
            <a:r>
              <a:rPr lang="tr-TR" dirty="0"/>
              <a:t> göre insan mutluluğu, bir “erdem duygusu” olmaksızın gerçek anlamda mümkün değildir. </a:t>
            </a:r>
            <a:r>
              <a:rPr lang="tr-TR" dirty="0" err="1"/>
              <a:t>Mill</a:t>
            </a:r>
            <a:r>
              <a:rPr lang="tr-TR" dirty="0"/>
              <a:t> bu düşüncesini ünlü bir özdeyiş haline gelen şu sözleri ile açıklar: “Karnı doymuş bir domuz olmaktansa aç bir insan olmak; doyurulmuş bir aptal olmaktansa, doyumsuz bir Sokrat olmak iyidir”. </a:t>
            </a:r>
            <a:r>
              <a:rPr lang="tr-TR" dirty="0" err="1"/>
              <a:t>Mill</a:t>
            </a:r>
            <a:r>
              <a:rPr lang="tr-TR" dirty="0"/>
              <a:t> ‘e göre, açlığı ve doyumsuzluğun ikisini de yaşamış akıllı ve iyi bir insan bunların karşılaştırmasını yapabilir. Aşağı hazları yaşamış domuz ya da aptal bu karşılaştırmayı bilemez (</a:t>
            </a:r>
            <a:r>
              <a:rPr lang="tr-TR" dirty="0" err="1"/>
              <a:t>Billington</a:t>
            </a:r>
            <a:r>
              <a:rPr lang="tr-TR" dirty="0"/>
              <a:t>, 1997,202-203). Kaba duygulu insanla, bilen, düşünen insan arasında  da ayrım vardır. Düşüncelerini geliştirmiş insanın, doyumsuz olduğu için mutlu olması daha güçtür ve mutlu olmak için daha fazla şeylere gereksinmesi vardır (Akarsu, 1998, 173).</a:t>
            </a:r>
          </a:p>
          <a:p>
            <a:endParaRPr lang="tr-TR" dirty="0"/>
          </a:p>
        </p:txBody>
      </p:sp>
    </p:spTree>
    <p:extLst>
      <p:ext uri="{BB962C8B-B14F-4D97-AF65-F5344CB8AC3E}">
        <p14:creationId xmlns:p14="http://schemas.microsoft.com/office/powerpoint/2010/main" val="450688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Yararcılık bir kişinin davranışının sonuçlarına ağırlık vererek, güdüleri hesaba katmadığından iyi ve kötü davranışı açıklamada  yetersiz kaldığı için eleştirilmiştir (</a:t>
            </a:r>
            <a:r>
              <a:rPr lang="tr-TR" dirty="0" err="1"/>
              <a:t>Billington</a:t>
            </a:r>
            <a:r>
              <a:rPr lang="tr-TR" dirty="0"/>
              <a:t>, 1997, 203). En büyük yararı elde etmek amacıyla ortaya konan davranışın sonucu, büyük haksızlıklara yol açabilir, ahlaki kuralları çiğneyebilir. Örneğin kişi büyük bir mutluluk elde etmek için, yalan söyleyebilir, kopya çekebilir, hırsızlık yapabilir. Bu nedenle eylemi değerlendirmede, sağladığı yararın yanı sıra eylemin  sonuçları ve etkisi göz önüne alınmalıdır (</a:t>
            </a:r>
            <a:r>
              <a:rPr lang="tr-TR" dirty="0" err="1"/>
              <a:t>Desensi</a:t>
            </a:r>
            <a:r>
              <a:rPr lang="tr-TR" dirty="0"/>
              <a:t> ve Rosenberg,1996, 63).</a:t>
            </a:r>
          </a:p>
          <a:p>
            <a:pPr algn="just"/>
            <a:r>
              <a:rPr lang="tr-TR" b="1" dirty="0"/>
              <a:t> </a:t>
            </a:r>
            <a:endParaRPr lang="tr-TR" dirty="0"/>
          </a:p>
          <a:p>
            <a:endParaRPr lang="tr-TR" dirty="0"/>
          </a:p>
        </p:txBody>
      </p:sp>
    </p:spTree>
    <p:extLst>
      <p:ext uri="{BB962C8B-B14F-4D97-AF65-F5344CB8AC3E}">
        <p14:creationId xmlns:p14="http://schemas.microsoft.com/office/powerpoint/2010/main" val="3909732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Durum etiği</a:t>
            </a:r>
            <a:endParaRPr lang="tr-TR" dirty="0"/>
          </a:p>
        </p:txBody>
      </p:sp>
      <p:sp>
        <p:nvSpPr>
          <p:cNvPr id="3" name="İçerik Yer Tutucusu 2"/>
          <p:cNvSpPr>
            <a:spLocks noGrp="1"/>
          </p:cNvSpPr>
          <p:nvPr>
            <p:ph idx="1"/>
          </p:nvPr>
        </p:nvSpPr>
        <p:spPr/>
        <p:txBody>
          <a:bodyPr/>
          <a:lstStyle/>
          <a:p>
            <a:pPr marL="0" indent="0">
              <a:buNone/>
            </a:pPr>
            <a:r>
              <a:rPr lang="tr-TR" dirty="0"/>
              <a:t> </a:t>
            </a:r>
          </a:p>
          <a:p>
            <a:pPr marL="0" indent="0" algn="just">
              <a:buNone/>
            </a:pPr>
            <a:r>
              <a:rPr lang="tr-TR" dirty="0"/>
              <a:t>Durum etiği, ahlaki bir sorunla karşılaşıldığında, belirli eylemleri ve  koşulları dikkate alır. Bu nedenle  yararcı yaklaşıma da yakındır. Her durum kendine özgü özellikleri nedeniyle tek  olduğu için, ahlaki ikilemlerle karşılaşıldığında önceden belirlenmiş genel kuralları uygulamak olanaksızdır. Farklı koşullar, değişik kurallar bütününü oluşturduğundan ve yönettiğinden, her olay kendi açısından izlenmelidir (</a:t>
            </a:r>
            <a:r>
              <a:rPr lang="tr-TR" dirty="0" err="1"/>
              <a:t>Desensi</a:t>
            </a:r>
            <a:r>
              <a:rPr lang="tr-TR" dirty="0"/>
              <a:t> ve </a:t>
            </a:r>
            <a:r>
              <a:rPr lang="tr-TR" dirty="0" err="1"/>
              <a:t>Rosenberg</a:t>
            </a:r>
            <a:r>
              <a:rPr lang="tr-TR" dirty="0"/>
              <a:t>, 1996, 64). Olayın doğruluğu  ya da yanlışlığı duruma göre değişir. “Belli bir durumda kabul edilebilir bir eylem, durum değiştiğinde kabul edilemez olabilir”. Bu nedenle  durum etiği, etik </a:t>
            </a:r>
            <a:r>
              <a:rPr lang="tr-TR" dirty="0" err="1"/>
              <a:t>görecilik</a:t>
            </a:r>
            <a:r>
              <a:rPr lang="tr-TR" dirty="0"/>
              <a:t> olarak  da tanımlanmaktadır (</a:t>
            </a:r>
            <a:r>
              <a:rPr lang="tr-TR" dirty="0" err="1"/>
              <a:t>Billington</a:t>
            </a:r>
            <a:r>
              <a:rPr lang="tr-TR" dirty="0"/>
              <a:t>, 1997, 73).</a:t>
            </a:r>
          </a:p>
          <a:p>
            <a:pPr marL="0" indent="0" algn="just">
              <a:buNone/>
            </a:pPr>
            <a:r>
              <a:rPr lang="tr-TR" dirty="0"/>
              <a:t> </a:t>
            </a:r>
          </a:p>
          <a:p>
            <a:endParaRPr lang="tr-TR" dirty="0"/>
          </a:p>
        </p:txBody>
      </p:sp>
    </p:spTree>
    <p:extLst>
      <p:ext uri="{BB962C8B-B14F-4D97-AF65-F5344CB8AC3E}">
        <p14:creationId xmlns:p14="http://schemas.microsoft.com/office/powerpoint/2010/main" val="3837388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Kurallar her zaman  kişinin ne  yapması gerektiği konusunda gerekli bilgiyi veremezler. Bazı durumlarda başvurulacak kurallar yoktur ya da kurallar her duruma, her zaman uygulanmaz. Örneğin (masum birinin hayatını kurtarmak için) yalan söylemek  duruma göre hoş karşılanabilir. Oysa hiçbir etik kuralda yalan söylemek onaylanmaz (</a:t>
            </a:r>
            <a:r>
              <a:rPr lang="tr-TR" dirty="0" err="1"/>
              <a:t>Desensi</a:t>
            </a:r>
            <a:r>
              <a:rPr lang="tr-TR" dirty="0"/>
              <a:t> ve </a:t>
            </a:r>
            <a:r>
              <a:rPr lang="tr-TR" dirty="0" err="1"/>
              <a:t>Rosenberg</a:t>
            </a:r>
            <a:r>
              <a:rPr lang="tr-TR" dirty="0"/>
              <a:t>, 1996 ,64).</a:t>
            </a:r>
          </a:p>
        </p:txBody>
      </p:sp>
    </p:spTree>
    <p:extLst>
      <p:ext uri="{BB962C8B-B14F-4D97-AF65-F5344CB8AC3E}">
        <p14:creationId xmlns:p14="http://schemas.microsoft.com/office/powerpoint/2010/main" val="140539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solidFill>
                  <a:schemeClr val="tx1"/>
                </a:solidFill>
              </a:rPr>
              <a:t>Durum etiği teolojik açıdan ele alındığında, tüm etik düşüncelere rehberlik edecek bir üst değer olarak aşk kavramı ortaya konur. Bu tanımlama dinsel açıdan “aşk etiği”  olarak adlandırılmıştır. Bu durumda kişi tüm karar ve eylemlerini aşk kavramı üzerinden değerlendirmek zorundadır (</a:t>
            </a:r>
            <a:r>
              <a:rPr lang="tr-TR" dirty="0" err="1">
                <a:solidFill>
                  <a:schemeClr val="tx1"/>
                </a:solidFill>
              </a:rPr>
              <a:t>Desensi</a:t>
            </a:r>
            <a:r>
              <a:rPr lang="tr-TR" dirty="0">
                <a:solidFill>
                  <a:schemeClr val="tx1"/>
                </a:solidFill>
              </a:rPr>
              <a:t> ve Rosenberg,1996, 64). </a:t>
            </a:r>
            <a:r>
              <a:rPr lang="tr-TR" dirty="0" err="1">
                <a:solidFill>
                  <a:schemeClr val="tx1"/>
                </a:solidFill>
              </a:rPr>
              <a:t>Augustinus</a:t>
            </a:r>
            <a:r>
              <a:rPr lang="tr-TR" dirty="0">
                <a:solidFill>
                  <a:schemeClr val="tx1"/>
                </a:solidFill>
              </a:rPr>
              <a:t> aşkı, insanın ihtiyaçlarıyla ve bu ihtiyaçları karşılayacak nesneler arasındaki ilişki olarak tanımlar. İnsanların bütün ihtiyaçlarından daha yüksek bir düzeyde, insanlara duyduğu aşk yer alır. Bu aşk insanlara belli ölçüler içinde mutluluk sağlar. Ölümlü bir varlık olan insana, en yüksek ve gerçek mutluluğu yalnızca Tanrı sağlayabilir. Düzenli bir toplum kurabilmek için, Tanrıyı gereği gibi sevmelidir. Bu aynı zamanda  erdemli ve mutlu olmanın koşuludur (Cevizci, 2002,80,82).</a:t>
            </a:r>
          </a:p>
          <a:p>
            <a:pPr algn="just"/>
            <a:r>
              <a:rPr lang="tr-TR" dirty="0">
                <a:solidFill>
                  <a:schemeClr val="tx1"/>
                </a:solidFill>
              </a:rPr>
              <a:t> </a:t>
            </a:r>
          </a:p>
        </p:txBody>
      </p:sp>
    </p:spTree>
    <p:extLst>
      <p:ext uri="{BB962C8B-B14F-4D97-AF65-F5344CB8AC3E}">
        <p14:creationId xmlns:p14="http://schemas.microsoft.com/office/powerpoint/2010/main" val="4088846920"/>
      </p:ext>
    </p:extLst>
  </p:cSld>
  <p:clrMapOvr>
    <a:masterClrMapping/>
  </p:clrMapOvr>
</p:sld>
</file>

<file path=ppt/theme/theme1.xml><?xml version="1.0" encoding="utf-8"?>
<a:theme xmlns:a="http://schemas.openxmlformats.org/drawingml/2006/main" name="Crop">
  <a:themeElements>
    <a:clrScheme name="Mavi">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docProps/app.xml><?xml version="1.0" encoding="utf-8"?>
<Properties xmlns="http://schemas.openxmlformats.org/officeDocument/2006/extended-properties" xmlns:vt="http://schemas.openxmlformats.org/officeDocument/2006/docPropsVTypes">
  <Template>kırpılmış</Template>
  <TotalTime>6</TotalTime>
  <Words>854</Words>
  <Application>Microsoft Office PowerPoint</Application>
  <PresentationFormat>Geniş ekran</PresentationFormat>
  <Paragraphs>16</Paragraphs>
  <Slides>10</Slides>
  <Notes>0</Notes>
  <HiddenSlides>0</HiddenSlides>
  <MMClips>0</MMClips>
  <ScaleCrop>false</ScaleCrop>
  <HeadingPairs>
    <vt:vector size="6" baseType="variant">
      <vt:variant>
        <vt:lpstr>Kullanılan Yazı Tipleri</vt:lpstr>
      </vt:variant>
      <vt:variant>
        <vt:i4>1</vt:i4>
      </vt:variant>
      <vt:variant>
        <vt:lpstr>Tema</vt:lpstr>
      </vt:variant>
      <vt:variant>
        <vt:i4>1</vt:i4>
      </vt:variant>
      <vt:variant>
        <vt:lpstr>Slayt Başlıkları</vt:lpstr>
      </vt:variant>
      <vt:variant>
        <vt:i4>10</vt:i4>
      </vt:variant>
    </vt:vector>
  </HeadingPairs>
  <TitlesOfParts>
    <vt:vector size="12" baseType="lpstr">
      <vt:lpstr>Franklin Gothic Book</vt:lpstr>
      <vt:lpstr>Crop</vt:lpstr>
      <vt:lpstr> Yararcılık. </vt:lpstr>
      <vt:lpstr>PowerPoint Sunusu</vt:lpstr>
      <vt:lpstr>PowerPoint Sunusu</vt:lpstr>
      <vt:lpstr>PowerPoint Sunusu</vt:lpstr>
      <vt:lpstr>PowerPoint Sunusu</vt:lpstr>
      <vt:lpstr>PowerPoint Sunusu</vt:lpstr>
      <vt:lpstr>Durum etiği</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Yararcılık. </dc:title>
  <dc:creator>Oğuz Özbek</dc:creator>
  <cp:lastModifiedBy>Oguz.Ozbek</cp:lastModifiedBy>
  <cp:revision>2</cp:revision>
  <dcterms:created xsi:type="dcterms:W3CDTF">2018-05-07T20:13:55Z</dcterms:created>
  <dcterms:modified xsi:type="dcterms:W3CDTF">2020-04-24T12:20:23Z</dcterms:modified>
</cp:coreProperties>
</file>