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08" r:id="rId1"/>
  </p:sldMasterIdLst>
  <p:sldIdLst>
    <p:sldId id="266" r:id="rId2"/>
    <p:sldId id="265" r:id="rId3"/>
    <p:sldId id="273" r:id="rId4"/>
    <p:sldId id="278" r:id="rId5"/>
    <p:sldId id="257" r:id="rId6"/>
    <p:sldId id="279" r:id="rId7"/>
    <p:sldId id="258" r:id="rId8"/>
    <p:sldId id="280" r:id="rId9"/>
    <p:sldId id="259" r:id="rId10"/>
    <p:sldId id="281" r:id="rId11"/>
    <p:sldId id="275" r:id="rId12"/>
    <p:sldId id="260" r:id="rId13"/>
    <p:sldId id="261" r:id="rId14"/>
    <p:sldId id="282" r:id="rId15"/>
    <p:sldId id="272" r:id="rId16"/>
    <p:sldId id="262" r:id="rId17"/>
    <p:sldId id="263" r:id="rId18"/>
    <p:sldId id="276" r:id="rId19"/>
    <p:sldId id="264" r:id="rId20"/>
    <p:sldId id="274" r:id="rId21"/>
    <p:sldId id="277" r:id="rId22"/>
    <p:sldId id="268" r:id="rId23"/>
    <p:sldId id="269" r:id="rId2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718" autoAdjust="0"/>
  </p:normalViewPr>
  <p:slideViewPr>
    <p:cSldViewPr>
      <p:cViewPr varScale="1">
        <p:scale>
          <a:sx n="67" d="100"/>
          <a:sy n="67" d="100"/>
        </p:scale>
        <p:origin x="-1476"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102240" y="2386744"/>
            <a:ext cx="6939520" cy="1645920"/>
          </a:xfrm>
          <a:solidFill>
            <a:srgbClr val="FFFFFF"/>
          </a:solidFill>
          <a:ln w="38100">
            <a:solidFill>
              <a:srgbClr val="404040"/>
            </a:solidFill>
          </a:ln>
        </p:spPr>
        <p:txBody>
          <a:bodyPr lIns="274320" rIns="274320" anchor="ctr" anchorCtr="1">
            <a:normAutofit/>
          </a:bodyPr>
          <a:lstStyle>
            <a:lvl1pPr algn="ctr">
              <a:defRPr sz="3500">
                <a:solidFill>
                  <a:srgbClr val="262626"/>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2021396" y="4352544"/>
            <a:ext cx="5101209" cy="1239894"/>
          </a:xfrm>
          <a:noFill/>
        </p:spPr>
        <p:txBody>
          <a:bodyPr>
            <a:normAutofit/>
          </a:bodyPr>
          <a:lstStyle>
            <a:lvl1pPr marL="0" indent="0" algn="ctr">
              <a:buNone/>
              <a:defRPr sz="1900">
                <a:solidFill>
                  <a:schemeClr val="tx1">
                    <a:lumMod val="75000"/>
                    <a:lumOff val="25000"/>
                  </a:schemeClr>
                </a:solidFill>
              </a:defRPr>
            </a:lvl1pPr>
            <a:lvl2pPr marL="457200" indent="0" algn="ctr">
              <a:buNone/>
              <a:defRPr sz="19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dirty="0"/>
          </a:p>
        </p:txBody>
      </p:sp>
      <p:sp>
        <p:nvSpPr>
          <p:cNvPr id="7" name="Date Placeholder 6"/>
          <p:cNvSpPr>
            <a:spLocks noGrp="1"/>
          </p:cNvSpPr>
          <p:nvPr>
            <p:ph type="dt" sz="half" idx="10"/>
          </p:nvPr>
        </p:nvSpPr>
        <p:spPr/>
        <p:txBody>
          <a:bodyPr/>
          <a:lstStyle/>
          <a:p>
            <a:fld id="{D9F75050-0E15-4C5B-92B0-66D068882F1F}" type="datetimeFigureOut">
              <a:rPr lang="tr-TR" smtClean="0"/>
              <a:pPr/>
              <a:t>13.04.2020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49763228"/>
      </p:ext>
    </p:extLst>
  </p:cSld>
  <p:clrMapOvr>
    <a:overrideClrMapping bg1="dk1" tx1="lt1" bg2="dk2" tx2="lt2" accent1="accent1" accent2="accent2" accent3="accent3" accent4="accent4" accent5="accent5" accent6="accent6" hlink="hlink" folHlink="folHlink"/>
  </p:clrMapOvr>
  <p:transition>
    <p:fade thruBlk="1"/>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9F75050-0E15-4C5B-92B0-66D068882F1F}" type="datetimeFigureOut">
              <a:rPr lang="tr-TR" smtClean="0"/>
              <a:pPr/>
              <a:t>13.04.2020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68467961"/>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89834" y="937260"/>
            <a:ext cx="1053966" cy="498348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606046" y="937260"/>
            <a:ext cx="4716174" cy="4983480"/>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9F75050-0E15-4C5B-92B0-66D068882F1F}" type="datetimeFigureOut">
              <a:rPr lang="tr-TR" smtClean="0"/>
              <a:pPr/>
              <a:t>13.04.2020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23832358"/>
      </p:ext>
    </p:extLst>
  </p:cSld>
  <p:clrMapOvr>
    <a:masterClrMapping/>
  </p:clrMapOvr>
  <p:transition>
    <p:fade thruBlk="1"/>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D9F75050-0E15-4C5B-92B0-66D068882F1F}" type="datetimeFigureOut">
              <a:rPr lang="tr-TR" smtClean="0"/>
              <a:pPr/>
              <a:t>13.04.2020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292746041"/>
      </p:ext>
    </p:extLst>
  </p:cSld>
  <p:clrMapOvr>
    <a:masterClrMapping/>
  </p:clrMapOvr>
  <p:transition>
    <p:fade thruBlk="1"/>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106424" y="2386744"/>
            <a:ext cx="6940296" cy="1645920"/>
          </a:xfrm>
          <a:solidFill>
            <a:srgbClr val="FFFFFF"/>
          </a:solidFill>
          <a:ln w="38100">
            <a:solidFill>
              <a:srgbClr val="404040"/>
            </a:solidFill>
          </a:ln>
        </p:spPr>
        <p:txBody>
          <a:bodyPr lIns="274320" rIns="274320" anchor="ctr" anchorCtr="1">
            <a:normAutofit/>
          </a:bodyPr>
          <a:lstStyle>
            <a:lvl1pPr>
              <a:defRPr sz="3500">
                <a:solidFill>
                  <a:srgbClr val="262626"/>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2021396" y="4352465"/>
            <a:ext cx="5101209" cy="1265082"/>
          </a:xfrm>
        </p:spPr>
        <p:txBody>
          <a:bodyPr anchor="t" anchorCtr="1">
            <a:normAutofit/>
          </a:bodyPr>
          <a:lstStyle>
            <a:lvl1pPr marL="0" indent="0">
              <a:buNone/>
              <a:defRPr sz="1900">
                <a:solidFill>
                  <a:schemeClr val="tx1"/>
                </a:solidFill>
              </a:defRPr>
            </a:lvl1pPr>
            <a:lvl2pPr marL="457200" indent="0">
              <a:buNone/>
              <a:defRPr sz="19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7" name="Date Placeholder 6"/>
          <p:cNvSpPr>
            <a:spLocks noGrp="1"/>
          </p:cNvSpPr>
          <p:nvPr>
            <p:ph type="dt" sz="half" idx="10"/>
          </p:nvPr>
        </p:nvSpPr>
        <p:spPr/>
        <p:txBody>
          <a:bodyPr/>
          <a:lstStyle/>
          <a:p>
            <a:fld id="{D9F75050-0E15-4C5B-92B0-66D068882F1F}" type="datetimeFigureOut">
              <a:rPr lang="tr-TR" smtClean="0"/>
              <a:pPr/>
              <a:t>13.04.2020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291445453"/>
      </p:ext>
    </p:extLst>
  </p:cSld>
  <p:clrMapOvr>
    <a:overrideClrMapping bg1="dk1" tx1="lt1" bg2="dk2" tx2="lt2" accent1="accent1" accent2="accent2" accent3="accent3" accent4="accent4" accent5="accent5" accent6="accent6" hlink="hlink" folHlink="folHlink"/>
  </p:clrMapOvr>
  <p:transition>
    <p:fade thruBlk="1"/>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02239" y="2638044"/>
            <a:ext cx="3288023" cy="310198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753737" y="2638044"/>
            <a:ext cx="3290516" cy="310198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8" name="Date Placeholder 7"/>
          <p:cNvSpPr>
            <a:spLocks noGrp="1"/>
          </p:cNvSpPr>
          <p:nvPr>
            <p:ph type="dt" sz="half" idx="10"/>
          </p:nvPr>
        </p:nvSpPr>
        <p:spPr/>
        <p:txBody>
          <a:bodyPr/>
          <a:lstStyle/>
          <a:p>
            <a:fld id="{D9F75050-0E15-4C5B-92B0-66D068882F1F}" type="datetimeFigureOut">
              <a:rPr lang="tr-TR" smtClean="0"/>
              <a:pPr/>
              <a:t>13.04.2020</a:t>
            </a:fld>
            <a:endParaRPr lang="tr-TR"/>
          </a:p>
        </p:txBody>
      </p:sp>
      <p:sp>
        <p:nvSpPr>
          <p:cNvPr id="9" name="Footer Placeholder 8"/>
          <p:cNvSpPr>
            <a:spLocks noGrp="1"/>
          </p:cNvSpPr>
          <p:nvPr>
            <p:ph type="ftr" sz="quarter" idx="11"/>
          </p:nvPr>
        </p:nvSpPr>
        <p:spPr/>
        <p:txBody>
          <a:bodyPr/>
          <a:lstStyle/>
          <a:p>
            <a:endParaRPr lang="tr-TR"/>
          </a:p>
        </p:txBody>
      </p:sp>
      <p:sp>
        <p:nvSpPr>
          <p:cNvPr id="10" name="Slide Number Placeholder 9"/>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75360823"/>
      </p:ext>
    </p:extLst>
  </p:cSld>
  <p:clrMapOvr>
    <a:masterClrMapping/>
  </p:clrMapOvr>
  <p:transition>
    <p:fade thruBlk="1"/>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02239" y="2313434"/>
            <a:ext cx="3288024"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102239" y="3143250"/>
            <a:ext cx="3288024" cy="2596776"/>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6" name="Content Placeholder 5"/>
          <p:cNvSpPr>
            <a:spLocks noGrp="1"/>
          </p:cNvSpPr>
          <p:nvPr>
            <p:ph sz="quarter" idx="4"/>
          </p:nvPr>
        </p:nvSpPr>
        <p:spPr>
          <a:xfrm>
            <a:off x="4753737" y="3143250"/>
            <a:ext cx="3290516" cy="2596776"/>
          </a:xfrm>
        </p:spPr>
        <p:txBody>
          <a:bodyPr/>
          <a:lstStyle>
            <a:lvl5pPr>
              <a:defRPr/>
            </a:lvl5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11" name="Text Placeholder 4"/>
          <p:cNvSpPr>
            <a:spLocks noGrp="1"/>
          </p:cNvSpPr>
          <p:nvPr>
            <p:ph type="body" sz="quarter" idx="13"/>
          </p:nvPr>
        </p:nvSpPr>
        <p:spPr>
          <a:xfrm>
            <a:off x="4753737" y="2313434"/>
            <a:ext cx="3290516"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7" name="Date Placeholder 6"/>
          <p:cNvSpPr>
            <a:spLocks noGrp="1"/>
          </p:cNvSpPr>
          <p:nvPr>
            <p:ph type="dt" sz="half" idx="10"/>
          </p:nvPr>
        </p:nvSpPr>
        <p:spPr/>
        <p:txBody>
          <a:bodyPr/>
          <a:lstStyle/>
          <a:p>
            <a:fld id="{D9F75050-0E15-4C5B-92B0-66D068882F1F}" type="datetimeFigureOut">
              <a:rPr lang="tr-TR" smtClean="0"/>
              <a:pPr/>
              <a:t>13.04.2020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sp>
        <p:nvSpPr>
          <p:cNvPr id="10" name="Title 9"/>
          <p:cNvSpPr>
            <a:spLocks noGrp="1"/>
          </p:cNvSpPr>
          <p:nvPr>
            <p:ph type="title"/>
          </p:nvPr>
        </p:nvSpPr>
        <p:spPr/>
        <p:txBody>
          <a:bodyPr/>
          <a:lstStyle/>
          <a:p>
            <a:r>
              <a:rPr lang="tr-TR" smtClean="0"/>
              <a:t>Asıl başlık stili için tıklatın</a:t>
            </a:r>
            <a:endParaRPr lang="en-US" dirty="0"/>
          </a:p>
        </p:txBody>
      </p:sp>
    </p:spTree>
    <p:extLst>
      <p:ext uri="{BB962C8B-B14F-4D97-AF65-F5344CB8AC3E}">
        <p14:creationId xmlns:p14="http://schemas.microsoft.com/office/powerpoint/2010/main" val="943411054"/>
      </p:ext>
    </p:extLst>
  </p:cSld>
  <p:clrMapOvr>
    <a:masterClrMapping/>
  </p:clrMapOvr>
  <p:transition>
    <p:fade thruBlk="1"/>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D9F75050-0E15-4C5B-92B0-66D068882F1F}" type="datetimeFigureOut">
              <a:rPr lang="tr-TR" smtClean="0"/>
              <a:pPr/>
              <a:t>13.04.2020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501467518"/>
      </p:ext>
    </p:extLst>
  </p:cSld>
  <p:clrMapOvr>
    <a:masterClrMapping/>
  </p:clrMapOvr>
  <p:transition>
    <p:fade thruBlk="1"/>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F75050-0E15-4C5B-92B0-66D068882F1F}" type="datetimeFigureOut">
              <a:rPr lang="tr-TR" smtClean="0"/>
              <a:pPr/>
              <a:t>13.04.2020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94319378"/>
      </p:ext>
    </p:extLst>
  </p:cSld>
  <p:clrMapOvr>
    <a:masterClrMapping/>
  </p:clrMapOvr>
  <p:transition>
    <p:fade thruBlk="1"/>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6" name="Rectangle 25"/>
          <p:cNvSpPr/>
          <p:nvPr/>
        </p:nvSpPr>
        <p:spPr>
          <a:xfrm>
            <a:off x="0" y="0"/>
            <a:ext cx="457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640703" y="2243829"/>
            <a:ext cx="3290594" cy="1141497"/>
          </a:xfrm>
          <a:solidFill>
            <a:srgbClr val="FFFFFF"/>
          </a:solidFill>
          <a:ln>
            <a:solidFill>
              <a:srgbClr val="404040"/>
            </a:solidFill>
          </a:ln>
        </p:spPr>
        <p:txBody>
          <a:bodyPr anchor="ctr" anchorCtr="1">
            <a:normAutofit/>
          </a:bodyPr>
          <a:lstStyle>
            <a:lvl1pPr>
              <a:defRPr sz="2100">
                <a:solidFill>
                  <a:srgbClr val="262626"/>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5052060" y="804672"/>
            <a:ext cx="361188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862965" y="3549918"/>
            <a:ext cx="284607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9" name="Date Placeholder 8"/>
          <p:cNvSpPr>
            <a:spLocks noGrp="1"/>
          </p:cNvSpPr>
          <p:nvPr>
            <p:ph type="dt" sz="half" idx="10"/>
          </p:nvPr>
        </p:nvSpPr>
        <p:spPr/>
        <p:txBody>
          <a:bodyPr/>
          <a:lstStyle/>
          <a:p>
            <a:fld id="{D9F75050-0E15-4C5B-92B0-66D068882F1F}" type="datetimeFigureOut">
              <a:rPr lang="tr-TR" smtClean="0"/>
              <a:pPr/>
              <a:t>13.04.2020</a:t>
            </a:fld>
            <a:endParaRPr lang="tr-TR"/>
          </a:p>
        </p:txBody>
      </p:sp>
      <p:sp>
        <p:nvSpPr>
          <p:cNvPr id="10" name="Footer Placeholder 9"/>
          <p:cNvSpPr>
            <a:spLocks noGrp="1"/>
          </p:cNvSpPr>
          <p:nvPr>
            <p:ph type="ftr" sz="quarter" idx="11"/>
          </p:nvPr>
        </p:nvSpPr>
        <p:spPr>
          <a:xfrm>
            <a:off x="640703" y="6236208"/>
            <a:ext cx="3806398" cy="320040"/>
          </a:xfrm>
        </p:spPr>
        <p:txBody>
          <a:bodyPr>
            <a:normAutofit/>
          </a:bodyPr>
          <a:lstStyle>
            <a:lvl1pPr>
              <a:defRPr>
                <a:solidFill>
                  <a:srgbClr val="FFFFFF">
                    <a:alpha val="70000"/>
                  </a:srgbClr>
                </a:solidFill>
              </a:defRPr>
            </a:lvl1pPr>
          </a:lstStyle>
          <a:p>
            <a:endParaRPr lang="tr-TR"/>
          </a:p>
        </p:txBody>
      </p:sp>
      <p:sp>
        <p:nvSpPr>
          <p:cNvPr id="11" name="Slide Number Placeholder 10"/>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068795998"/>
      </p:ext>
    </p:extLst>
  </p:cSld>
  <p:clrMapOvr>
    <a:masterClrMapping/>
  </p:clrMapOvr>
  <p:transition>
    <p:fade thruBlk="1"/>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18" name="Rectangle 17"/>
          <p:cNvSpPr/>
          <p:nvPr/>
        </p:nvSpPr>
        <p:spPr>
          <a:xfrm>
            <a:off x="1" y="0"/>
            <a:ext cx="4571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640080" y="2243828"/>
            <a:ext cx="3291840" cy="1143000"/>
          </a:xfrm>
          <a:solidFill>
            <a:srgbClr val="FFFFFF"/>
          </a:solidFill>
          <a:ln>
            <a:solidFill>
              <a:srgbClr val="262626"/>
            </a:solidFill>
          </a:ln>
        </p:spPr>
        <p:txBody>
          <a:bodyPr anchor="ctr" anchorCtr="1">
            <a:noAutofit/>
          </a:bodyPr>
          <a:lstStyle>
            <a:lvl1pPr>
              <a:defRPr sz="2100">
                <a:solidFill>
                  <a:srgbClr val="262626"/>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4572000" y="-42172"/>
            <a:ext cx="4576573"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862965" y="3549919"/>
            <a:ext cx="284607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D9F75050-0E15-4C5B-92B0-66D068882F1F}" type="datetimeFigureOut">
              <a:rPr lang="tr-TR" smtClean="0"/>
              <a:pPr/>
              <a:t>13.04.2020</a:t>
            </a:fld>
            <a:endParaRPr lang="tr-TR"/>
          </a:p>
        </p:txBody>
      </p:sp>
      <p:sp>
        <p:nvSpPr>
          <p:cNvPr id="9" name="Footer Placeholder 8"/>
          <p:cNvSpPr>
            <a:spLocks noGrp="1"/>
          </p:cNvSpPr>
          <p:nvPr>
            <p:ph type="ftr" sz="quarter" idx="11"/>
          </p:nvPr>
        </p:nvSpPr>
        <p:spPr>
          <a:xfrm>
            <a:off x="640080" y="6236208"/>
            <a:ext cx="3803904" cy="320040"/>
          </a:xfrm>
        </p:spPr>
        <p:txBody>
          <a:bodyPr>
            <a:normAutofit/>
          </a:bodyPr>
          <a:lstStyle>
            <a:lvl1pPr>
              <a:defRPr>
                <a:solidFill>
                  <a:srgbClr val="FFFFFF">
                    <a:alpha val="70000"/>
                  </a:srgbClr>
                </a:solidFill>
              </a:defRPr>
            </a:lvl1pPr>
          </a:lstStyle>
          <a:p>
            <a:endParaRPr lang="tr-TR"/>
          </a:p>
        </p:txBody>
      </p:sp>
      <p:sp>
        <p:nvSpPr>
          <p:cNvPr id="10" name="Slide Number Placeholder 9"/>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393920701"/>
      </p:ext>
    </p:extLst>
  </p:cSld>
  <p:clrMapOvr>
    <a:masterClrMapping/>
  </p:clrMapOvr>
  <p:transition>
    <p:fade thruBlk="1"/>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1606045" y="964692"/>
            <a:ext cx="5937755"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606045" y="2638045"/>
            <a:ext cx="5937755"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5978943" y="6238816"/>
            <a:ext cx="2065310" cy="323968"/>
          </a:xfrm>
          <a:prstGeom prst="rect">
            <a:avLst/>
          </a:prstGeom>
        </p:spPr>
        <p:txBody>
          <a:bodyPr vert="horz" lIns="91440" tIns="45720" rIns="91440" bIns="45720" rtlCol="0" anchor="ctr"/>
          <a:lstStyle>
            <a:lvl1pPr algn="r">
              <a:defRPr sz="1000">
                <a:solidFill>
                  <a:schemeClr val="tx1">
                    <a:alpha val="70000"/>
                  </a:schemeClr>
                </a:solidFill>
              </a:defRPr>
            </a:lvl1pPr>
          </a:lstStyle>
          <a:p>
            <a:fld id="{D9F75050-0E15-4C5B-92B0-66D068882F1F}" type="datetimeFigureOut">
              <a:rPr lang="tr-TR" smtClean="0"/>
              <a:pPr/>
              <a:t>13.04.2020</a:t>
            </a:fld>
            <a:endParaRPr lang="tr-TR"/>
          </a:p>
        </p:txBody>
      </p:sp>
      <p:sp>
        <p:nvSpPr>
          <p:cNvPr id="5" name="Footer Placeholder 4"/>
          <p:cNvSpPr>
            <a:spLocks noGrp="1"/>
          </p:cNvSpPr>
          <p:nvPr>
            <p:ph type="ftr" sz="quarter" idx="3"/>
          </p:nvPr>
        </p:nvSpPr>
        <p:spPr>
          <a:xfrm>
            <a:off x="1102239" y="6236208"/>
            <a:ext cx="4556664" cy="320040"/>
          </a:xfrm>
          <a:prstGeom prst="rect">
            <a:avLst/>
          </a:prstGeom>
        </p:spPr>
        <p:txBody>
          <a:bodyPr vert="horz" lIns="91440" tIns="45720" rIns="91440" bIns="45720" rtlCol="0" anchor="ctr"/>
          <a:lstStyle>
            <a:lvl1pPr algn="l">
              <a:defRPr sz="1000">
                <a:solidFill>
                  <a:schemeClr val="tx1">
                    <a:alpha val="70000"/>
                  </a:schemeClr>
                </a:solidFill>
              </a:defRPr>
            </a:lvl1pPr>
          </a:lstStyle>
          <a:p>
            <a:endParaRPr lang="tr-TR"/>
          </a:p>
        </p:txBody>
      </p:sp>
      <p:sp>
        <p:nvSpPr>
          <p:cNvPr id="6" name="Slide Number Placeholder 5"/>
          <p:cNvSpPr>
            <a:spLocks noGrp="1"/>
          </p:cNvSpPr>
          <p:nvPr>
            <p:ph type="sldNum" sz="quarter" idx="4"/>
          </p:nvPr>
        </p:nvSpPr>
        <p:spPr>
          <a:xfrm>
            <a:off x="8240112" y="6217920"/>
            <a:ext cx="365760" cy="365760"/>
          </a:xfrm>
          <a:prstGeom prst="ellipse">
            <a:avLst/>
          </a:prstGeom>
          <a:solidFill>
            <a:srgbClr val="1D1D1D">
              <a:alpha val="69804"/>
            </a:srgbClr>
          </a:solidFill>
        </p:spPr>
        <p:txBody>
          <a:bodyPr vert="horz" lIns="18288" tIns="45720" rIns="18288" bIns="45720" rtlCol="0" anchor="ctr">
            <a:noAutofit/>
          </a:bodyPr>
          <a:lstStyle>
            <a:lvl1pPr algn="ctr">
              <a:defRPr sz="1100" spc="0" baseline="0">
                <a:solidFill>
                  <a:srgbClr val="FFFFFF"/>
                </a:solidFill>
              </a:defRPr>
            </a:lvl1pPr>
          </a:lstStyle>
          <a:p>
            <a:fld id="{B1DEFA8C-F947-479F-BE07-76B6B3F80BF1}" type="slidenum">
              <a:rPr lang="tr-TR" smtClean="0"/>
              <a:pPr/>
              <a:t>‹#›</a:t>
            </a:fld>
            <a:endParaRPr lang="tr-TR"/>
          </a:p>
        </p:txBody>
      </p:sp>
    </p:spTree>
    <p:extLst>
      <p:ext uri="{BB962C8B-B14F-4D97-AF65-F5344CB8AC3E}">
        <p14:creationId xmlns:p14="http://schemas.microsoft.com/office/powerpoint/2010/main" val="4259177944"/>
      </p:ext>
    </p:extLst>
  </p:cSld>
  <p:clrMap bg1="lt1" tx1="dk1" bg2="lt2" tx2="dk2" accent1="accent1" accent2="accent2" accent3="accent3" accent4="accent4" accent5="accent5" accent6="accent6" hlink="hlink" folHlink="folHlink"/>
  <p:sldLayoutIdLst>
    <p:sldLayoutId id="2147484009" r:id="rId1"/>
    <p:sldLayoutId id="2147484010" r:id="rId2"/>
    <p:sldLayoutId id="2147484011" r:id="rId3"/>
    <p:sldLayoutId id="2147484012" r:id="rId4"/>
    <p:sldLayoutId id="2147484013" r:id="rId5"/>
    <p:sldLayoutId id="2147484014" r:id="rId6"/>
    <p:sldLayoutId id="2147484015" r:id="rId7"/>
    <p:sldLayoutId id="2147484016" r:id="rId8"/>
    <p:sldLayoutId id="2147484017" r:id="rId9"/>
    <p:sldLayoutId id="2147484018" r:id="rId10"/>
    <p:sldLayoutId id="2147484019" r:id="rId11"/>
  </p:sldLayoutIdLst>
  <p:transition>
    <p:fade thruBlk="1"/>
  </p:transition>
  <p:timing>
    <p:tnLst>
      <p:par>
        <p:cTn id="1" dur="indefinite" restart="never" nodeType="tmRoot"/>
      </p:par>
    </p:tnLst>
  </p:timing>
  <p:txStyles>
    <p:titleStyle>
      <a:lvl1pPr algn="ctr" defTabSz="914400" rtl="0" eaLnBrk="1" latinLnBrk="0" hangingPunct="1">
        <a:lnSpc>
          <a:spcPct val="90000"/>
        </a:lnSpc>
        <a:spcBef>
          <a:spcPct val="0"/>
        </a:spcBef>
        <a:buNone/>
        <a:defRPr sz="26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44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59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28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s://onedio.com/haber/turkiye-artik-yasli-bir-ulke-nufusumuz-yaslaniyor-alzheimer-olumleri-artiyor-761871"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11560" y="302240"/>
            <a:ext cx="7859216" cy="3226370"/>
          </a:xfrm>
        </p:spPr>
        <p:txBody>
          <a:bodyPr>
            <a:normAutofit/>
          </a:bodyPr>
          <a:lstStyle/>
          <a:p>
            <a:pPr algn="ctr"/>
            <a:r>
              <a:rPr lang="tr-TR" sz="6600" b="1" dirty="0" smtClean="0">
                <a:effectLst>
                  <a:outerShdw blurRad="38100" dist="38100" dir="2700000" algn="tl">
                    <a:srgbClr val="000000">
                      <a:alpha val="43137"/>
                    </a:srgbClr>
                  </a:outerShdw>
                </a:effectLst>
              </a:rPr>
              <a:t>YAŞLI YOKSULLUĞU                </a:t>
            </a:r>
            <a:br>
              <a:rPr lang="tr-TR" sz="6600" b="1" dirty="0" smtClean="0">
                <a:effectLst>
                  <a:outerShdw blurRad="38100" dist="38100" dir="2700000" algn="tl">
                    <a:srgbClr val="000000">
                      <a:alpha val="43137"/>
                    </a:srgbClr>
                  </a:outerShdw>
                </a:effectLst>
              </a:rPr>
            </a:br>
            <a:r>
              <a:rPr lang="tr-TR" sz="6600" b="1" dirty="0" smtClean="0">
                <a:effectLst>
                  <a:outerShdw blurRad="38100" dist="38100" dir="2700000" algn="tl">
                    <a:srgbClr val="000000">
                      <a:alpha val="43137"/>
                    </a:srgbClr>
                  </a:outerShdw>
                </a:effectLst>
              </a:rPr>
              <a:t>SORUNU</a:t>
            </a:r>
            <a:endParaRPr lang="tr-TR" sz="6600" b="1" dirty="0">
              <a:effectLst>
                <a:outerShdw blurRad="38100" dist="38100" dir="2700000" algn="tl">
                  <a:srgbClr val="000000">
                    <a:alpha val="43137"/>
                  </a:srgbClr>
                </a:outerShdw>
              </a:effectLst>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51520" y="908720"/>
            <a:ext cx="8640960" cy="5201424"/>
          </a:xfrm>
          <a:prstGeom prst="rect">
            <a:avLst/>
          </a:prstGeom>
        </p:spPr>
        <p:txBody>
          <a:bodyPr wrap="square">
            <a:spAutoFit/>
          </a:bodyPr>
          <a:lstStyle/>
          <a:p>
            <a:pPr marL="342900" lvl="0" indent="-342900" algn="just">
              <a:buFont typeface="Arial" panose="020B0604020202020204" pitchFamily="34" charset="0"/>
              <a:buChar char="•"/>
            </a:pPr>
            <a:endParaRPr lang="tr-TR" sz="2400" dirty="0" smtClean="0">
              <a:solidFill>
                <a:srgbClr val="000000"/>
              </a:solidFill>
            </a:endParaRPr>
          </a:p>
          <a:p>
            <a:pPr marL="342900" lvl="0" indent="-342900" algn="just">
              <a:buFont typeface="Arial" panose="020B0604020202020204" pitchFamily="34" charset="0"/>
              <a:buChar char="•"/>
            </a:pPr>
            <a:r>
              <a:rPr lang="tr-TR" sz="2800" dirty="0" smtClean="0">
                <a:solidFill>
                  <a:srgbClr val="000000"/>
                </a:solidFill>
              </a:rPr>
              <a:t>Birey </a:t>
            </a:r>
            <a:r>
              <a:rPr lang="tr-TR" sz="2800" dirty="0">
                <a:solidFill>
                  <a:srgbClr val="000000"/>
                </a:solidFill>
              </a:rPr>
              <a:t>önceki yaş dönemlerine göre fiziksel yetisini önemli ölçüde kaybetmiştir. Çalışma gücünü önemli ölçüde yitiren birey, gelir kaybıyla karşı karşıyadır. Bu durum yaşlılık dönemini fizyolojik bir sosyal risk olarak karşımıza çıkarmaktadır. </a:t>
            </a:r>
          </a:p>
          <a:p>
            <a:pPr marL="457200" lvl="0" indent="-457200" algn="just">
              <a:buFont typeface="Arial" panose="020B0604020202020204" pitchFamily="34" charset="0"/>
              <a:buChar char="•"/>
            </a:pPr>
            <a:endParaRPr lang="tr-TR" sz="2800" dirty="0" smtClean="0">
              <a:solidFill>
                <a:srgbClr val="000000"/>
              </a:solidFill>
            </a:endParaRPr>
          </a:p>
          <a:p>
            <a:pPr marL="342900" lvl="0" indent="-342900" algn="just">
              <a:buFont typeface="Arial" panose="020B0604020202020204" pitchFamily="34" charset="0"/>
              <a:buChar char="•"/>
            </a:pPr>
            <a:r>
              <a:rPr lang="tr-TR" sz="2800" dirty="0" smtClean="0">
                <a:solidFill>
                  <a:srgbClr val="000000"/>
                </a:solidFill>
              </a:rPr>
              <a:t>Özellikle </a:t>
            </a:r>
            <a:r>
              <a:rPr lang="tr-TR" sz="2800" dirty="0">
                <a:solidFill>
                  <a:srgbClr val="000000"/>
                </a:solidFill>
              </a:rPr>
              <a:t>günümüzde doğumda beklenen yaşam süresinin uzaması ve dolayısıyla yaşlı nüfusun genel nüfus içindeki payının artması, bir risk grubu olarak yaşlıların ve onlara yönelik oluşturulacak sosyal politika önlemlerinin önemini bir kez daha ortaya koymaktadır. </a:t>
            </a:r>
          </a:p>
        </p:txBody>
      </p:sp>
    </p:spTree>
    <p:extLst>
      <p:ext uri="{BB962C8B-B14F-4D97-AF65-F5344CB8AC3E}">
        <p14:creationId xmlns:p14="http://schemas.microsoft.com/office/powerpoint/2010/main" val="3157868862"/>
      </p:ext>
    </p:extLst>
  </p:cSld>
  <p:clrMapOvr>
    <a:masterClrMapping/>
  </p:clrMapOvr>
  <p:transition>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7504" y="4725144"/>
            <a:ext cx="8686800" cy="1934465"/>
          </a:xfrm>
        </p:spPr>
        <p:txBody>
          <a:bodyPr/>
          <a:lstStyle/>
          <a:p>
            <a:pPr algn="just"/>
            <a:r>
              <a:rPr lang="tr-TR" sz="2800" dirty="0" smtClean="0"/>
              <a:t>Yaşlı nüfusun karşılaştığı en büyük sorun, aktif çalışma dönemine göre yoksun kalınan gelir ve buna bağlı olarak yaşanan yoksulluk durumudur. Yaşlı nüfus yoksulluktan etkilenen önemli bir risk grubunu oluşturur. </a:t>
            </a:r>
          </a:p>
          <a:p>
            <a:endParaRPr lang="tr-TR"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4629150"/>
          </a:xfrm>
          <a:prstGeom prst="rect">
            <a:avLst/>
          </a:prstGeom>
        </p:spPr>
      </p:pic>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23528" y="1196752"/>
            <a:ext cx="8373616" cy="4668839"/>
          </a:xfrm>
        </p:spPr>
        <p:txBody>
          <a:bodyPr>
            <a:normAutofit/>
          </a:bodyPr>
          <a:lstStyle/>
          <a:p>
            <a:pPr algn="just"/>
            <a:r>
              <a:rPr lang="tr-TR" sz="2800" dirty="0" smtClean="0"/>
              <a:t> Yaşlı nüfusun refahı ve onlara yönelik geliştirilen politikalar ülkeden ülkeye farklılık göstermekle birlikte, yaşlı nüfus oranlarındaki bu hızlı artış, bugün tüm dünyada yaşlı nüfusu, gelir yoksunluğu ve yoksulluk riskiyle karşı karşıya bırakmaktadır. </a:t>
            </a:r>
          </a:p>
          <a:p>
            <a:pPr algn="just"/>
            <a:r>
              <a:rPr lang="tr-TR" sz="2800" dirty="0" smtClean="0"/>
              <a:t>Birleşmiş Milletler, Dünya Sağlık Örgütü ve Dünya Bankası gibi önemli kuruluşların da gündeminde yer alan yaşlı nüfus, ülke politikalarını yakından ilgilendiren bir risk grubu olarak karşımıza çıkmaktadır</a:t>
            </a:r>
            <a:r>
              <a:rPr lang="tr-TR" dirty="0" smtClean="0"/>
              <a:t>.</a:t>
            </a:r>
            <a:endParaRPr lang="tr-TR"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07504" y="285728"/>
            <a:ext cx="8884096" cy="1271064"/>
          </a:xfrm>
        </p:spPr>
        <p:txBody>
          <a:bodyPr>
            <a:noAutofit/>
          </a:bodyPr>
          <a:lstStyle/>
          <a:p>
            <a:r>
              <a:rPr lang="tr-TR" sz="3400" b="1" dirty="0" err="1" smtClean="0">
                <a:effectLst>
                  <a:outerShdw blurRad="38100" dist="38100" dir="2700000" algn="tl">
                    <a:srgbClr val="000000">
                      <a:alpha val="43137"/>
                    </a:srgbClr>
                  </a:outerShdw>
                </a:effectLst>
              </a:rPr>
              <a:t>Türkİye'de</a:t>
            </a:r>
            <a:r>
              <a:rPr lang="tr-TR" sz="3400" b="1" dirty="0" smtClean="0">
                <a:effectLst>
                  <a:outerShdw blurRad="38100" dist="38100" dir="2700000" algn="tl">
                    <a:srgbClr val="000000">
                      <a:alpha val="43137"/>
                    </a:srgbClr>
                  </a:outerShdw>
                </a:effectLst>
              </a:rPr>
              <a:t> </a:t>
            </a:r>
            <a:r>
              <a:rPr lang="tr-TR" sz="3400" b="1" dirty="0" err="1" smtClean="0">
                <a:effectLst>
                  <a:outerShdw blurRad="38100" dist="38100" dir="2700000" algn="tl">
                    <a:srgbClr val="000000">
                      <a:alpha val="43137"/>
                    </a:srgbClr>
                  </a:outerShdw>
                </a:effectLst>
              </a:rPr>
              <a:t>YaşlI</a:t>
            </a:r>
            <a:r>
              <a:rPr lang="tr-TR" sz="3400" b="1" dirty="0" smtClean="0">
                <a:effectLst>
                  <a:outerShdw blurRad="38100" dist="38100" dir="2700000" algn="tl">
                    <a:srgbClr val="000000">
                      <a:alpha val="43137"/>
                    </a:srgbClr>
                  </a:outerShdw>
                </a:effectLst>
              </a:rPr>
              <a:t> </a:t>
            </a:r>
            <a:r>
              <a:rPr lang="tr-TR" sz="3200" b="1" dirty="0" smtClean="0">
                <a:effectLst>
                  <a:outerShdw blurRad="38100" dist="38100" dir="2700000" algn="tl">
                    <a:srgbClr val="000000">
                      <a:alpha val="43137"/>
                    </a:srgbClr>
                  </a:outerShdw>
                </a:effectLst>
              </a:rPr>
              <a:t>Yoksulluğunu</a:t>
            </a:r>
            <a:r>
              <a:rPr lang="tr-TR" sz="3400" b="1" dirty="0" smtClean="0">
                <a:effectLst>
                  <a:outerShdw blurRad="38100" dist="38100" dir="2700000" algn="tl">
                    <a:srgbClr val="000000">
                      <a:alpha val="43137"/>
                    </a:srgbClr>
                  </a:outerShdw>
                </a:effectLst>
              </a:rPr>
              <a:t> </a:t>
            </a:r>
            <a:r>
              <a:rPr lang="tr-TR" sz="3400" b="1" dirty="0" err="1" smtClean="0">
                <a:effectLst>
                  <a:outerShdw blurRad="38100" dist="38100" dir="2700000" algn="tl">
                    <a:srgbClr val="000000">
                      <a:alpha val="43137"/>
                    </a:srgbClr>
                  </a:outerShdw>
                </a:effectLst>
              </a:rPr>
              <a:t>Etkİleyen</a:t>
            </a:r>
            <a:r>
              <a:rPr lang="tr-TR" sz="3400" b="1" dirty="0" smtClean="0">
                <a:effectLst>
                  <a:outerShdw blurRad="38100" dist="38100" dir="2700000" algn="tl">
                    <a:srgbClr val="000000">
                      <a:alpha val="43137"/>
                    </a:srgbClr>
                  </a:outerShdw>
                </a:effectLst>
              </a:rPr>
              <a:t> Faktörler</a:t>
            </a:r>
            <a:endParaRPr lang="tr-TR" sz="3400" b="1" dirty="0">
              <a:effectLst>
                <a:outerShdw blurRad="38100" dist="38100" dir="2700000" algn="tl">
                  <a:srgbClr val="000000">
                    <a:alpha val="43137"/>
                  </a:srgbClr>
                </a:outerShdw>
              </a:effectLst>
            </a:endParaRPr>
          </a:p>
        </p:txBody>
      </p:sp>
      <p:sp>
        <p:nvSpPr>
          <p:cNvPr id="3" name="2 İçerik Yer Tutucusu"/>
          <p:cNvSpPr>
            <a:spLocks noGrp="1"/>
          </p:cNvSpPr>
          <p:nvPr>
            <p:ph idx="1"/>
          </p:nvPr>
        </p:nvSpPr>
        <p:spPr>
          <a:xfrm>
            <a:off x="251520" y="1772816"/>
            <a:ext cx="8424936" cy="4680520"/>
          </a:xfrm>
        </p:spPr>
        <p:txBody>
          <a:bodyPr>
            <a:noAutofit/>
          </a:bodyPr>
          <a:lstStyle/>
          <a:p>
            <a:pPr algn="just"/>
            <a:r>
              <a:rPr lang="tr-TR" sz="2800" dirty="0" smtClean="0"/>
              <a:t>  Türkiye’de günümüzdeki yaşlı yoksulluğunun nedenlerini çözümleyebilmek büyük ölçüde yaşlıların;</a:t>
            </a:r>
          </a:p>
          <a:p>
            <a:pPr lvl="1" algn="just"/>
            <a:r>
              <a:rPr lang="tr-TR" sz="2600" dirty="0" smtClean="0"/>
              <a:t>geçmişte çalışma yaşamlarındaki çalışma koşulları (ücret, kazanç düzeyi, sosyal güvenlik vb.) ve </a:t>
            </a:r>
          </a:p>
          <a:p>
            <a:pPr lvl="1" algn="just"/>
            <a:r>
              <a:rPr lang="tr-TR" sz="2600" dirty="0" smtClean="0"/>
              <a:t>yaşlılara dönük sosyal güvenlik programlarının etkinliği ile yakından ilgilidir. </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683568" y="1484784"/>
            <a:ext cx="8064896" cy="3021340"/>
          </a:xfrm>
          <a:prstGeom prst="rect">
            <a:avLst/>
          </a:prstGeom>
        </p:spPr>
        <p:txBody>
          <a:bodyPr wrap="square">
            <a:spAutoFit/>
          </a:bodyPr>
          <a:lstStyle/>
          <a:p>
            <a:pPr lvl="1" indent="-228600" algn="just">
              <a:spcBef>
                <a:spcPts val="1000"/>
              </a:spcBef>
              <a:buClr>
                <a:srgbClr val="9BAFB5"/>
              </a:buClr>
              <a:buFont typeface="Arial" panose="020B0604020202020204" pitchFamily="34" charset="0"/>
              <a:buChar char="•"/>
            </a:pPr>
            <a:r>
              <a:rPr lang="tr-TR" sz="2600" dirty="0">
                <a:solidFill>
                  <a:srgbClr val="000000">
                    <a:lumMod val="85000"/>
                    <a:lumOff val="15000"/>
                  </a:srgbClr>
                </a:solidFill>
              </a:rPr>
              <a:t>Gerçekten de geçmişte kayıt dışı (sigortasız) çalışan kişiler, yaşlılık dönemlerinde sosyal korumadan büyük ölçüde yoksun kalmaktadır. </a:t>
            </a:r>
          </a:p>
          <a:p>
            <a:pPr lvl="1" indent="-228600" algn="just">
              <a:spcBef>
                <a:spcPts val="1000"/>
              </a:spcBef>
              <a:buClr>
                <a:srgbClr val="9BAFB5"/>
              </a:buClr>
              <a:buFont typeface="Arial" panose="020B0604020202020204" pitchFamily="34" charset="0"/>
              <a:buChar char="•"/>
            </a:pPr>
            <a:r>
              <a:rPr lang="tr-TR" sz="2600" dirty="0">
                <a:solidFill>
                  <a:srgbClr val="000000">
                    <a:lumMod val="85000"/>
                    <a:lumOff val="15000"/>
                  </a:srgbClr>
                </a:solidFill>
              </a:rPr>
              <a:t>Yaşlılara dönük vergilerle finanse edilen sosyal yardım programlarının kapsamının darlığı ve yararlanma koşullarının zorluğu da yaşlılık dönemindeki yoksulluğu arttırabilmektedir.</a:t>
            </a:r>
          </a:p>
        </p:txBody>
      </p:sp>
    </p:spTree>
    <p:extLst>
      <p:ext uri="{BB962C8B-B14F-4D97-AF65-F5344CB8AC3E}">
        <p14:creationId xmlns:p14="http://schemas.microsoft.com/office/powerpoint/2010/main" val="519275782"/>
      </p:ext>
    </p:extLst>
  </p:cSld>
  <p:clrMapOvr>
    <a:masterClrMapping/>
  </p:clrMapOvr>
  <p:transition>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Resim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7014"/>
            <a:ext cx="9144000" cy="6865014"/>
          </a:xfrm>
          <a:prstGeom prst="rect">
            <a:avLst/>
          </a:prstGeom>
        </p:spPr>
      </p:pic>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88279" y="260648"/>
            <a:ext cx="8678768" cy="1142984"/>
          </a:xfrm>
        </p:spPr>
        <p:txBody>
          <a:bodyPr>
            <a:noAutofit/>
          </a:bodyPr>
          <a:lstStyle/>
          <a:p>
            <a:r>
              <a:rPr lang="tr-TR" sz="3200" b="1" dirty="0" smtClean="0">
                <a:effectLst>
                  <a:outerShdw blurRad="38100" dist="38100" dir="2700000" algn="tl">
                    <a:srgbClr val="000000">
                      <a:alpha val="43137"/>
                    </a:srgbClr>
                  </a:outerShdw>
                </a:effectLst>
              </a:rPr>
              <a:t>Sosyal </a:t>
            </a:r>
            <a:r>
              <a:rPr lang="tr-TR" sz="3200" b="1" dirty="0" err="1" smtClean="0">
                <a:effectLst>
                  <a:outerShdw blurRad="38100" dist="38100" dir="2700000" algn="tl">
                    <a:srgbClr val="000000">
                      <a:alpha val="43137"/>
                    </a:srgbClr>
                  </a:outerShdw>
                </a:effectLst>
              </a:rPr>
              <a:t>Sİgorta</a:t>
            </a:r>
            <a:r>
              <a:rPr lang="tr-TR" sz="3200" b="1" dirty="0" smtClean="0">
                <a:effectLst>
                  <a:outerShdw blurRad="38100" dist="38100" dir="2700000" algn="tl">
                    <a:srgbClr val="000000">
                      <a:alpha val="43137"/>
                    </a:srgbClr>
                  </a:outerShdw>
                </a:effectLst>
              </a:rPr>
              <a:t> </a:t>
            </a:r>
            <a:r>
              <a:rPr lang="tr-TR" sz="3200" b="1" dirty="0" err="1" smtClean="0">
                <a:effectLst>
                  <a:outerShdw blurRad="38100" dist="38100" dir="2700000" algn="tl">
                    <a:srgbClr val="000000">
                      <a:alpha val="43137"/>
                    </a:srgbClr>
                  </a:outerShdw>
                </a:effectLst>
              </a:rPr>
              <a:t>Sİstemİnİn</a:t>
            </a:r>
            <a:r>
              <a:rPr lang="tr-TR" sz="3200" b="1" dirty="0" smtClean="0">
                <a:effectLst>
                  <a:outerShdw blurRad="38100" dist="38100" dir="2700000" algn="tl">
                    <a:srgbClr val="000000">
                      <a:alpha val="43137"/>
                    </a:srgbClr>
                  </a:outerShdw>
                </a:effectLst>
              </a:rPr>
              <a:t> </a:t>
            </a:r>
            <a:r>
              <a:rPr lang="tr-TR" sz="3200" b="1" dirty="0" err="1" smtClean="0">
                <a:effectLst>
                  <a:outerShdw blurRad="38100" dist="38100" dir="2700000" algn="tl">
                    <a:srgbClr val="000000">
                      <a:alpha val="43137"/>
                    </a:srgbClr>
                  </a:outerShdw>
                </a:effectLst>
              </a:rPr>
              <a:t>BazI</a:t>
            </a:r>
            <a:r>
              <a:rPr lang="tr-TR" sz="3200" b="1" dirty="0" smtClean="0">
                <a:effectLst>
                  <a:outerShdw blurRad="38100" dist="38100" dir="2700000" algn="tl">
                    <a:srgbClr val="000000">
                      <a:alpha val="43137"/>
                    </a:srgbClr>
                  </a:outerShdw>
                </a:effectLst>
              </a:rPr>
              <a:t> </a:t>
            </a:r>
            <a:r>
              <a:rPr lang="tr-TR" sz="3200" b="1" dirty="0" err="1" smtClean="0">
                <a:effectLst>
                  <a:outerShdw blurRad="38100" dist="38100" dir="2700000" algn="tl">
                    <a:srgbClr val="000000">
                      <a:alpha val="43137"/>
                    </a:srgbClr>
                  </a:outerShdw>
                </a:effectLst>
              </a:rPr>
              <a:t>ÇalIşan</a:t>
            </a:r>
            <a:r>
              <a:rPr lang="tr-TR" sz="3200" b="1" dirty="0" smtClean="0">
                <a:effectLst>
                  <a:outerShdw blurRad="38100" dist="38100" dir="2700000" algn="tl">
                    <a:srgbClr val="000000">
                      <a:alpha val="43137"/>
                    </a:srgbClr>
                  </a:outerShdw>
                </a:effectLst>
              </a:rPr>
              <a:t> </a:t>
            </a:r>
            <a:r>
              <a:rPr lang="tr-TR" sz="3200" b="1" dirty="0" err="1" smtClean="0">
                <a:effectLst>
                  <a:outerShdw blurRad="38100" dist="38100" dir="2700000" algn="tl">
                    <a:srgbClr val="000000">
                      <a:alpha val="43137"/>
                    </a:srgbClr>
                  </a:outerShdw>
                </a:effectLst>
              </a:rPr>
              <a:t>GruplarI</a:t>
            </a:r>
            <a:r>
              <a:rPr lang="tr-TR" sz="3200" b="1" dirty="0" smtClean="0">
                <a:effectLst>
                  <a:outerShdw blurRad="38100" dist="38100" dir="2700000" algn="tl">
                    <a:srgbClr val="000000">
                      <a:alpha val="43137"/>
                    </a:srgbClr>
                  </a:outerShdw>
                </a:effectLst>
              </a:rPr>
              <a:t> </a:t>
            </a:r>
            <a:r>
              <a:rPr lang="tr-TR" sz="3200" b="1" dirty="0" err="1" smtClean="0">
                <a:effectLst>
                  <a:outerShdw blurRad="38100" dist="38100" dir="2700000" algn="tl">
                    <a:srgbClr val="000000">
                      <a:alpha val="43137"/>
                    </a:srgbClr>
                  </a:outerShdw>
                </a:effectLst>
              </a:rPr>
              <a:t>DIşlamasI</a:t>
            </a:r>
            <a:endParaRPr lang="tr-TR" sz="3200" b="1" dirty="0">
              <a:effectLst>
                <a:outerShdw blurRad="38100" dist="38100" dir="2700000" algn="tl">
                  <a:srgbClr val="000000">
                    <a:alpha val="43137"/>
                  </a:srgbClr>
                </a:outerShdw>
              </a:effectLst>
            </a:endParaRPr>
          </a:p>
        </p:txBody>
      </p:sp>
      <p:sp>
        <p:nvSpPr>
          <p:cNvPr id="3" name="2 İçerik Yer Tutucusu"/>
          <p:cNvSpPr>
            <a:spLocks noGrp="1"/>
          </p:cNvSpPr>
          <p:nvPr>
            <p:ph idx="1"/>
          </p:nvPr>
        </p:nvSpPr>
        <p:spPr>
          <a:xfrm>
            <a:off x="0" y="1556792"/>
            <a:ext cx="8964488" cy="5301208"/>
          </a:xfrm>
        </p:spPr>
        <p:txBody>
          <a:bodyPr>
            <a:noAutofit/>
          </a:bodyPr>
          <a:lstStyle/>
          <a:p>
            <a:pPr algn="just"/>
            <a:r>
              <a:rPr lang="tr-TR" sz="2400" dirty="0" smtClean="0"/>
              <a:t>Yaşlı yoksulluğunu doğrudan etkileyen diğer bir durum ise sosyal güvenlik sisteminden kaynaklanan sorunlardır. </a:t>
            </a:r>
          </a:p>
          <a:p>
            <a:pPr algn="just"/>
            <a:r>
              <a:rPr lang="tr-TR" sz="2400" dirty="0" smtClean="0"/>
              <a:t>Mevcut haliyle Türkiye’de sosyal sigorta sistemi, çalışanları önemli ölçüde dışlamaktadır. 5510 sayılı Sosyal Sigortalar ve Genel Sağlık Sigortasının istisnalar kısmı çalışanların önemli bir kısmını zorunlu sigorta kısmı dışında bırakmaktadır. </a:t>
            </a:r>
          </a:p>
          <a:p>
            <a:pPr algn="just"/>
            <a:r>
              <a:rPr lang="tr-TR" sz="2400" dirty="0" smtClean="0"/>
              <a:t>Özellikle a tipik çalışan gruplarında sosyal güvencesizlik yaygındır. 2009 yılı itibariyle Tarım sektöründe </a:t>
            </a:r>
            <a:r>
              <a:rPr lang="tr-TR" sz="2400" dirty="0" err="1" smtClean="0"/>
              <a:t>yevmiyeli</a:t>
            </a:r>
            <a:r>
              <a:rPr lang="tr-TR" sz="2400" dirty="0" smtClean="0"/>
              <a:t> çalışanların %97,2’sinin, çiftçilerin %77,1’inin, kısmi süreli çalışan işçilerin %70’unun evde çalışanların ise %96,8’inin sosyal güvencesiz çalıştığı tahmin edilmektedir (Karadeniz, 2011:101-114)</a:t>
            </a:r>
            <a:endParaRPr lang="tr-TR" sz="2400"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1520" y="1340768"/>
            <a:ext cx="8229600" cy="4840303"/>
          </a:xfrm>
        </p:spPr>
        <p:txBody>
          <a:bodyPr>
            <a:noAutofit/>
          </a:bodyPr>
          <a:lstStyle/>
          <a:p>
            <a:pPr algn="just"/>
            <a:r>
              <a:rPr lang="tr-TR" sz="2800" dirty="0" smtClean="0"/>
              <a:t> Yaşlılık, bireyin gelir kaybına yol açan sosyal bir risktir. </a:t>
            </a:r>
          </a:p>
          <a:p>
            <a:pPr algn="just"/>
            <a:r>
              <a:rPr lang="tr-TR" sz="2800" dirty="0" smtClean="0"/>
              <a:t>Yaşlılıkta gelir yoksunluğu yoksulluğa yol açan en önemli nedenlerden biri olarak ortaya çıkmaktadır. </a:t>
            </a:r>
          </a:p>
          <a:p>
            <a:pPr algn="just"/>
            <a:r>
              <a:rPr lang="tr-TR" sz="2800" dirty="0" smtClean="0"/>
              <a:t>Bu noktada sosyal güvenlik sisteminin, yaşlılıkta sağlanan edimler ve miktarı açısından yeterli korumayı sağlaması, yaşlı yoksulluğunu ortadan kaldırabilecek en önemli araçtır. </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80020" y="3861048"/>
            <a:ext cx="8676456" cy="2808312"/>
          </a:xfrm>
        </p:spPr>
        <p:txBody>
          <a:bodyPr>
            <a:noAutofit/>
          </a:bodyPr>
          <a:lstStyle/>
          <a:p>
            <a:pPr algn="just"/>
            <a:r>
              <a:rPr lang="tr-TR" sz="2800" dirty="0" smtClean="0"/>
              <a:t>Türkiye’de 2009 yılı itibariyle yaşlıların %26,1’i 10 gelir grubu içinde en yoksul 3 gelir grubunda bulunmaktadır. 65 Yaş üstü nüfusun üçte biri sosyal sigorta kurumlarından herhangi bir gelir ya da aylık elde etmemektedir. </a:t>
            </a:r>
          </a:p>
          <a:p>
            <a:pPr algn="just"/>
            <a:r>
              <a:rPr lang="tr-TR" sz="2800" dirty="0" smtClean="0"/>
              <a:t>Özellikle okuma yazma bilmeyen kadınlar ve eşi vefat etmiş yaşlı kadınların yoksulluk oranı çok yüksektir.</a:t>
            </a:r>
            <a:endParaRPr lang="tr-TR" sz="2800"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1600" y="116632"/>
            <a:ext cx="6673379" cy="3501008"/>
          </a:xfrm>
          <a:prstGeom prst="rect">
            <a:avLst/>
          </a:prstGeom>
        </p:spPr>
      </p:pic>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04800" y="1428736"/>
            <a:ext cx="8686800" cy="4651389"/>
          </a:xfrm>
        </p:spPr>
        <p:txBody>
          <a:bodyPr/>
          <a:lstStyle/>
          <a:p>
            <a:pPr algn="just"/>
            <a:r>
              <a:rPr lang="tr-TR" sz="2800" dirty="0" smtClean="0"/>
              <a:t> Yaşlı yoksulluğu büyük ölçüde:</a:t>
            </a:r>
          </a:p>
          <a:p>
            <a:pPr lvl="1" algn="just"/>
            <a:r>
              <a:rPr lang="tr-TR" sz="2600" dirty="0" smtClean="0"/>
              <a:t>işgücü piyasasındaki eşitsizliklerden, </a:t>
            </a:r>
          </a:p>
          <a:p>
            <a:pPr lvl="1" algn="just"/>
            <a:r>
              <a:rPr lang="tr-TR" sz="2600" dirty="0" smtClean="0"/>
              <a:t>sosyal güvenlik sisteminin kapsamının yetersiz olmasından, </a:t>
            </a:r>
          </a:p>
          <a:p>
            <a:pPr lvl="1" algn="just"/>
            <a:r>
              <a:rPr lang="tr-TR" sz="2600" dirty="0" smtClean="0"/>
              <a:t>kişilerin istihdama katıldıkları dönemde kayıt dışı çalışmasından, ya da </a:t>
            </a:r>
          </a:p>
          <a:p>
            <a:pPr lvl="1" algn="just"/>
            <a:r>
              <a:rPr lang="tr-TR" sz="2600" dirty="0" smtClean="0"/>
              <a:t>emekli aylıklarının düşüklüğünden kaynaklanmaktadır.</a:t>
            </a:r>
          </a:p>
          <a:p>
            <a:pPr>
              <a:buNone/>
            </a:pPr>
            <a:endParaRPr lang="tr-TR" sz="2800" dirty="0" smtClean="0"/>
          </a:p>
          <a:p>
            <a:endParaRPr lang="tr-TR"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95536" y="476672"/>
            <a:ext cx="7993450" cy="1224136"/>
          </a:xfrm>
        </p:spPr>
        <p:txBody>
          <a:bodyPr>
            <a:normAutofit fontScale="90000"/>
          </a:bodyPr>
          <a:lstStyle/>
          <a:p>
            <a:pPr algn="ctr"/>
            <a:r>
              <a:rPr lang="tr-TR" sz="5000" b="1" dirty="0" smtClean="0">
                <a:effectLst>
                  <a:outerShdw blurRad="38100" dist="38100" dir="2700000" algn="tl">
                    <a:srgbClr val="000000">
                      <a:alpha val="43137"/>
                    </a:srgbClr>
                  </a:outerShdw>
                </a:effectLst>
              </a:rPr>
              <a:t>  Yoksulluk Kavramı</a:t>
            </a:r>
            <a:endParaRPr lang="tr-TR" sz="5000" b="1" dirty="0">
              <a:effectLst>
                <a:outerShdw blurRad="38100" dist="38100" dir="2700000" algn="tl">
                  <a:srgbClr val="000000">
                    <a:alpha val="43137"/>
                  </a:srgbClr>
                </a:outerShdw>
              </a:effectLst>
            </a:endParaRPr>
          </a:p>
        </p:txBody>
      </p:sp>
      <p:sp>
        <p:nvSpPr>
          <p:cNvPr id="3" name="2 İçerik Yer Tutucusu"/>
          <p:cNvSpPr>
            <a:spLocks noGrp="1"/>
          </p:cNvSpPr>
          <p:nvPr>
            <p:ph idx="1"/>
          </p:nvPr>
        </p:nvSpPr>
        <p:spPr>
          <a:xfrm>
            <a:off x="251520" y="2276872"/>
            <a:ext cx="8424936" cy="4355196"/>
          </a:xfrm>
        </p:spPr>
        <p:txBody>
          <a:bodyPr>
            <a:normAutofit/>
          </a:bodyPr>
          <a:lstStyle/>
          <a:p>
            <a:pPr algn="just"/>
            <a:r>
              <a:rPr lang="tr-TR" sz="2800" dirty="0" smtClean="0">
                <a:solidFill>
                  <a:schemeClr val="tx1"/>
                </a:solidFill>
              </a:rPr>
              <a:t> Genellikle yoksulluk, düşük gelir düzeyi ile bağdaştırılmaktadır. Ancak daha net anlaşılabilmesi için yetersiz beslenme, sağlıksız hayat koşulları, düşük sosyal katılım, risk ve belirsizlikler karşısında eyleme geçememe, güvensizlik duygusunun artması, doğal ve sosyal çevrenin bozulması gibi bileşenlerin de işin içinde olduğunu bilmek gerekir. (</a:t>
            </a:r>
            <a:r>
              <a:rPr lang="tr-TR" sz="2800" dirty="0" err="1" smtClean="0">
                <a:solidFill>
                  <a:schemeClr val="tx1"/>
                </a:solidFill>
              </a:rPr>
              <a:t>Alpaydın</a:t>
            </a:r>
            <a:r>
              <a:rPr lang="tr-TR" sz="2800" dirty="0" smtClean="0">
                <a:solidFill>
                  <a:schemeClr val="tx1"/>
                </a:solidFill>
              </a:rPr>
              <a:t>,2008:50)</a:t>
            </a:r>
            <a:endParaRPr lang="tr-TR" sz="2800" dirty="0">
              <a:solidFill>
                <a:schemeClr val="tx1"/>
              </a:solidFill>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çerik Yer Tutucusu" descr="unnamed.jpg"/>
          <p:cNvPicPr>
            <a:picLocks noGrp="1" noChangeAspect="1"/>
          </p:cNvPicPr>
          <p:nvPr>
            <p:ph idx="1"/>
          </p:nvPr>
        </p:nvPicPr>
        <p:blipFill>
          <a:blip r:embed="rId2"/>
          <a:stretch>
            <a:fillRect/>
          </a:stretch>
        </p:blipFill>
        <p:spPr>
          <a:xfrm>
            <a:off x="0" y="0"/>
            <a:ext cx="9144000" cy="6858000"/>
          </a:xfrm>
        </p:spPr>
      </p:pic>
      <p:sp>
        <p:nvSpPr>
          <p:cNvPr id="1026" name="AutoShape 2" descr="Almanya'da Yoksulluk Yaşlı Kadınları Tehdit Ediyor - Ekonomi"/>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sp>
        <p:nvSpPr>
          <p:cNvPr id="1028" name="AutoShape 4" descr="Almanya'da Yoksulluk Yaşlı Kadınları Tehdit Ediyor - Ekonomi"/>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pic>
        <p:nvPicPr>
          <p:cNvPr id="8" name="Picture 1" descr="C:\Users\Packard\Downloads\indir (3).jpg"/>
          <p:cNvPicPr>
            <a:picLocks noChangeAspect="1" noChangeArrowheads="1"/>
          </p:cNvPicPr>
          <p:nvPr/>
        </p:nvPicPr>
        <p:blipFill>
          <a:blip r:embed="rId3"/>
          <a:srcRect/>
          <a:stretch>
            <a:fillRect/>
          </a:stretch>
        </p:blipFill>
        <p:spPr bwMode="auto">
          <a:xfrm>
            <a:off x="5508104" y="1252954"/>
            <a:ext cx="3635896" cy="5579894"/>
          </a:xfrm>
          <a:prstGeom prst="rect">
            <a:avLst/>
          </a:prstGeom>
          <a:noFill/>
        </p:spPr>
      </p:pic>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51520" y="188640"/>
            <a:ext cx="8686800" cy="1270494"/>
          </a:xfrm>
        </p:spPr>
        <p:txBody>
          <a:bodyPr>
            <a:noAutofit/>
          </a:bodyPr>
          <a:lstStyle/>
          <a:p>
            <a:r>
              <a:rPr lang="tr-TR" sz="3200" b="1" dirty="0" smtClean="0">
                <a:effectLst>
                  <a:outerShdw blurRad="38100" dist="38100" dir="2700000" algn="tl">
                    <a:srgbClr val="000000">
                      <a:alpha val="43137"/>
                    </a:srgbClr>
                  </a:outerShdw>
                </a:effectLst>
              </a:rPr>
              <a:t>Türkiye’de </a:t>
            </a:r>
            <a:r>
              <a:rPr lang="tr-TR" sz="3200" b="1" dirty="0" err="1" smtClean="0">
                <a:effectLst>
                  <a:outerShdw blurRad="38100" dist="38100" dir="2700000" algn="tl">
                    <a:srgbClr val="000000">
                      <a:alpha val="43137"/>
                    </a:srgbClr>
                  </a:outerShdw>
                </a:effectLst>
              </a:rPr>
              <a:t>yaşlI</a:t>
            </a:r>
            <a:r>
              <a:rPr lang="tr-TR" sz="3200" b="1" dirty="0" smtClean="0">
                <a:effectLst>
                  <a:outerShdw blurRad="38100" dist="38100" dir="2700000" algn="tl">
                    <a:srgbClr val="000000">
                      <a:alpha val="43137"/>
                    </a:srgbClr>
                  </a:outerShdw>
                </a:effectLst>
              </a:rPr>
              <a:t> yoksulluğunu azaltmak </a:t>
            </a:r>
            <a:r>
              <a:rPr lang="tr-TR" sz="3200" b="1" dirty="0" err="1" smtClean="0">
                <a:effectLst>
                  <a:outerShdw blurRad="38100" dist="38100" dir="2700000" algn="tl">
                    <a:srgbClr val="000000">
                      <a:alpha val="43137"/>
                    </a:srgbClr>
                  </a:outerShdw>
                </a:effectLst>
              </a:rPr>
              <a:t>İçİn</a:t>
            </a:r>
            <a:r>
              <a:rPr lang="tr-TR" sz="3200" b="1" dirty="0" smtClean="0">
                <a:effectLst>
                  <a:outerShdw blurRad="38100" dist="38100" dir="2700000" algn="tl">
                    <a:srgbClr val="000000">
                      <a:alpha val="43137"/>
                    </a:srgbClr>
                  </a:outerShdw>
                </a:effectLst>
              </a:rPr>
              <a:t> </a:t>
            </a:r>
            <a:r>
              <a:rPr lang="tr-TR" sz="3200" b="1" dirty="0" err="1" smtClean="0">
                <a:effectLst>
                  <a:outerShdw blurRad="38100" dist="38100" dir="2700000" algn="tl">
                    <a:srgbClr val="000000">
                      <a:alpha val="43137"/>
                    </a:srgbClr>
                  </a:outerShdw>
                </a:effectLst>
              </a:rPr>
              <a:t>önerİler</a:t>
            </a:r>
            <a:endParaRPr lang="tr-TR" sz="3200" b="1" dirty="0">
              <a:effectLst>
                <a:outerShdw blurRad="38100" dist="38100" dir="2700000" algn="tl">
                  <a:srgbClr val="000000">
                    <a:alpha val="43137"/>
                  </a:srgbClr>
                </a:outerShdw>
              </a:effectLst>
            </a:endParaRPr>
          </a:p>
        </p:txBody>
      </p:sp>
      <p:sp>
        <p:nvSpPr>
          <p:cNvPr id="3" name="2 İçerik Yer Tutucusu"/>
          <p:cNvSpPr>
            <a:spLocks noGrp="1"/>
          </p:cNvSpPr>
          <p:nvPr>
            <p:ph idx="1"/>
          </p:nvPr>
        </p:nvSpPr>
        <p:spPr>
          <a:xfrm>
            <a:off x="107504" y="1459134"/>
            <a:ext cx="8731696" cy="5184576"/>
          </a:xfrm>
        </p:spPr>
        <p:txBody>
          <a:bodyPr>
            <a:noAutofit/>
          </a:bodyPr>
          <a:lstStyle/>
          <a:p>
            <a:pPr algn="just"/>
            <a:r>
              <a:rPr lang="tr-TR" sz="2800" dirty="0" smtClean="0"/>
              <a:t>İşgücü piyasasında kadınlar aleyhine olan eşitsizlikleri ortadan kaldıracak politikalar izlenmeli, kadınların eğitim seviyesi ve düzenli ve güvenceli işlerde çalışma oranları arttırılmalıdır.</a:t>
            </a:r>
          </a:p>
          <a:p>
            <a:pPr algn="just"/>
            <a:r>
              <a:rPr lang="tr-TR" sz="2800" dirty="0" smtClean="0"/>
              <a:t>Sosyal sigorta programlarının kapsamı, istihdam edilenlerin çalışma koşulları ve kazanç seviyeleri dikkate alınarak genişletilmelidir.</a:t>
            </a:r>
          </a:p>
          <a:p>
            <a:pPr algn="just"/>
            <a:r>
              <a:rPr lang="tr-TR" sz="2800" dirty="0" smtClean="0"/>
              <a:t>Sosyal sigortalar sisteminde aylık bağlama oranının alt sınırı yükseltilmelidir.</a:t>
            </a:r>
          </a:p>
          <a:p>
            <a:endParaRPr lang="tr-TR" sz="2800"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512" y="980728"/>
            <a:ext cx="8856984" cy="4968552"/>
          </a:xfrm>
        </p:spPr>
        <p:txBody>
          <a:bodyPr>
            <a:noAutofit/>
          </a:bodyPr>
          <a:lstStyle/>
          <a:p>
            <a:pPr algn="just"/>
            <a:r>
              <a:rPr lang="tr-TR" sz="2800" dirty="0" smtClean="0"/>
              <a:t>Sosyal sigortalardan kısmi yaşlılık ayılığı alan ve yoksulluk sınırının altında kalan yaşlıların sosyal yardım alabilmesine imkân tanınmalıdır.</a:t>
            </a:r>
          </a:p>
          <a:p>
            <a:pPr algn="just"/>
            <a:r>
              <a:rPr lang="tr-TR" sz="2800" dirty="0" smtClean="0"/>
              <a:t>Çalışma gücü ve arzusu olan yaşlıların çalışma yaşamına dönmeleri teşvik edilmelidir.</a:t>
            </a:r>
          </a:p>
          <a:p>
            <a:pPr algn="just"/>
            <a:r>
              <a:rPr lang="tr-TR" sz="2800" dirty="0" smtClean="0"/>
              <a:t>Kayıtlı istihdam teşvik edilmeli, özellikle çalışanların kazançlarını gerçek ücret üzerinden bildirmelerini sağlayacak teşvik uygulamaları ile denetimler arttırılmalıdır.</a:t>
            </a:r>
          </a:p>
          <a:p>
            <a:pPr algn="just"/>
            <a:r>
              <a:rPr lang="tr-TR" sz="2800" dirty="0"/>
              <a:t>Yaşlılara dönük vergilerle finanse edilen sosyal yardımların (yaşlılık aylıklarının) miktarı arttırılmalıdır.</a:t>
            </a:r>
          </a:p>
          <a:p>
            <a:pPr algn="just"/>
            <a:endParaRPr lang="tr-TR" sz="2800" dirty="0" smtClean="0"/>
          </a:p>
          <a:p>
            <a:pPr algn="just"/>
            <a:endParaRPr lang="tr-TR" sz="2800"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400" b="1" dirty="0" smtClean="0">
                <a:effectLst>
                  <a:outerShdw blurRad="38100" dist="38100" dir="2700000" algn="tl">
                    <a:srgbClr val="000000">
                      <a:alpha val="43137"/>
                    </a:srgbClr>
                  </a:outerShdw>
                </a:effectLst>
              </a:rPr>
              <a:t>KAYNAKÇA</a:t>
            </a:r>
            <a:endParaRPr lang="tr-TR" sz="3400" b="1" dirty="0">
              <a:effectLst>
                <a:outerShdw blurRad="38100" dist="38100" dir="2700000" algn="tl">
                  <a:srgbClr val="000000">
                    <a:alpha val="43137"/>
                  </a:srgbClr>
                </a:outerShdw>
              </a:effectLst>
            </a:endParaRPr>
          </a:p>
        </p:txBody>
      </p:sp>
      <p:sp>
        <p:nvSpPr>
          <p:cNvPr id="3" name="2 İçerik Yer Tutucusu"/>
          <p:cNvSpPr>
            <a:spLocks noGrp="1"/>
          </p:cNvSpPr>
          <p:nvPr>
            <p:ph idx="1"/>
          </p:nvPr>
        </p:nvSpPr>
        <p:spPr>
          <a:xfrm>
            <a:off x="395536" y="3212976"/>
            <a:ext cx="8568952" cy="1584176"/>
          </a:xfrm>
        </p:spPr>
        <p:txBody>
          <a:bodyPr>
            <a:normAutofit fontScale="92500" lnSpcReduction="20000"/>
          </a:bodyPr>
          <a:lstStyle/>
          <a:p>
            <a:pPr algn="just"/>
            <a:r>
              <a:rPr lang="tr-TR" sz="2800" dirty="0"/>
              <a:t>KARADENİZ, O., &amp; ÖZTEPE, N. D. (2013). Türkiye'de Yaşlı Yoksulluğu. </a:t>
            </a:r>
            <a:r>
              <a:rPr lang="tr-TR" sz="2800" i="1" dirty="0" err="1"/>
              <a:t>Calisma</a:t>
            </a:r>
            <a:r>
              <a:rPr lang="tr-TR" sz="2800" i="1" dirty="0"/>
              <a:t> ve Toplum</a:t>
            </a:r>
            <a:r>
              <a:rPr lang="tr-TR" sz="2800" dirty="0"/>
              <a:t>, </a:t>
            </a:r>
            <a:r>
              <a:rPr lang="tr-TR" sz="2800" i="1" dirty="0"/>
              <a:t>38</a:t>
            </a:r>
            <a:r>
              <a:rPr lang="tr-TR" sz="2800" dirty="0"/>
              <a:t>(3).</a:t>
            </a:r>
            <a:endParaRPr lang="tr-TR" sz="2800" dirty="0" smtClean="0">
              <a:hlinkClick r:id="rId2"/>
            </a:endParaRPr>
          </a:p>
          <a:p>
            <a:r>
              <a:rPr lang="tr-TR" sz="2800" dirty="0" smtClean="0">
                <a:solidFill>
                  <a:schemeClr val="tx1"/>
                </a:solidFill>
                <a:hlinkClick r:id="rId2"/>
              </a:rPr>
              <a:t>Web, https</a:t>
            </a:r>
            <a:r>
              <a:rPr lang="tr-TR" sz="2800" dirty="0">
                <a:solidFill>
                  <a:schemeClr val="tx1"/>
                </a:solidFill>
                <a:hlinkClick r:id="rId2"/>
              </a:rPr>
              <a:t>://</a:t>
            </a:r>
            <a:r>
              <a:rPr lang="tr-TR" sz="2800" dirty="0" smtClean="0">
                <a:solidFill>
                  <a:schemeClr val="tx1"/>
                </a:solidFill>
                <a:hlinkClick r:id="rId2"/>
              </a:rPr>
              <a:t>onedio.com/haber/turkiye-artik-yasli-bir-ulke-nufusumuz-yaslaniyor-alzheimer-olumleri-artiyor-761871</a:t>
            </a:r>
            <a:endParaRPr lang="tr-TR" sz="2800" dirty="0" smtClean="0">
              <a:solidFill>
                <a:schemeClr val="tx1"/>
              </a:solidFill>
            </a:endParaRPr>
          </a:p>
          <a:p>
            <a:endParaRPr lang="tr-TR" sz="2800" b="1" dirty="0" smtClean="0">
              <a:solidFill>
                <a:schemeClr val="tx1"/>
              </a:solidFill>
            </a:endParaRPr>
          </a:p>
          <a:p>
            <a:pPr marL="0" indent="0">
              <a:buNone/>
            </a:pPr>
            <a:endParaRPr lang="tr-TR" sz="2800" b="1" dirty="0">
              <a:solidFill>
                <a:schemeClr val="tx1"/>
              </a:solidFill>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çerik Yer Tutucusu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476672"/>
            <a:ext cx="9144000" cy="5949280"/>
          </a:xfrm>
        </p:spPr>
      </p:pic>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Alt Başlık"/>
          <p:cNvSpPr txBox="1">
            <a:spLocks/>
          </p:cNvSpPr>
          <p:nvPr/>
        </p:nvSpPr>
        <p:spPr>
          <a:xfrm>
            <a:off x="467544" y="2492896"/>
            <a:ext cx="7848872" cy="4176464"/>
          </a:xfrm>
          <a:prstGeom prst="rect">
            <a:avLst/>
          </a:prstGeom>
        </p:spPr>
        <p:txBody>
          <a:bodyPr vert="horz" lIns="91440" tIns="45720" rIns="91440" bIns="45720" rtlCol="0">
            <a:noAutofit/>
          </a:bodyPr>
          <a:lst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2000" kern="1200" spc="10" baseline="0">
                <a:solidFill>
                  <a:schemeClr val="tx1">
                    <a:lumMod val="65000"/>
                    <a:lumOff val="35000"/>
                  </a:schemeClr>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pPr algn="just">
              <a:buClr>
                <a:schemeClr val="bg1">
                  <a:lumMod val="50000"/>
                </a:schemeClr>
              </a:buClr>
            </a:pPr>
            <a:r>
              <a:rPr lang="tr-TR" sz="2800" dirty="0" smtClean="0">
                <a:solidFill>
                  <a:schemeClr val="tx1"/>
                </a:solidFill>
              </a:rPr>
              <a:t>  Yoksulluk konusunda yapılan araştırmalar ve ölçümler, yoksulluk olgusunun yaşa ve cinsiyete göre belirli risk gruplarını daha fazla etkilediğini ortaya koymaktadır.</a:t>
            </a:r>
          </a:p>
          <a:p>
            <a:pPr algn="just">
              <a:buClr>
                <a:schemeClr val="bg1">
                  <a:lumMod val="50000"/>
                </a:schemeClr>
              </a:buClr>
            </a:pPr>
            <a:r>
              <a:rPr lang="tr-TR" sz="2800" dirty="0" smtClean="0">
                <a:solidFill>
                  <a:schemeClr val="tx1"/>
                </a:solidFill>
              </a:rPr>
              <a:t> Özellikle yaşlı nüfusun genel nüfus içindeki payının artması, bir risk grubu olarak yaşlıların ve onlara yönelik oluşturulacak sosyal politika önlemlerinin önemini arttırmaktadır. </a:t>
            </a:r>
            <a:endParaRPr lang="tr-TR" sz="2800" dirty="0">
              <a:solidFill>
                <a:schemeClr val="tx1"/>
              </a:solidFill>
            </a:endParaRPr>
          </a:p>
        </p:txBody>
      </p:sp>
      <p:sp>
        <p:nvSpPr>
          <p:cNvPr id="6" name="1 Başlık"/>
          <p:cNvSpPr>
            <a:spLocks noGrp="1"/>
          </p:cNvSpPr>
          <p:nvPr>
            <p:ph type="title"/>
          </p:nvPr>
        </p:nvSpPr>
        <p:spPr>
          <a:xfrm>
            <a:off x="467544" y="476672"/>
            <a:ext cx="7848872" cy="1512168"/>
          </a:xfrm>
        </p:spPr>
        <p:txBody>
          <a:bodyPr>
            <a:noAutofit/>
          </a:bodyPr>
          <a:lstStyle/>
          <a:p>
            <a:pPr algn="ctr"/>
            <a:r>
              <a:rPr lang="tr-TR" sz="5000" b="1" dirty="0" smtClean="0">
                <a:effectLst>
                  <a:outerShdw blurRad="38100" dist="38100" dir="2700000" algn="tl">
                    <a:srgbClr val="000000">
                      <a:alpha val="43137"/>
                    </a:srgbClr>
                  </a:outerShdw>
                </a:effectLst>
              </a:rPr>
              <a:t>Yaşlı yoksulluğu sorunu</a:t>
            </a:r>
            <a:endParaRPr lang="tr-TR" sz="50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7265826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1520" y="1340768"/>
            <a:ext cx="8280920" cy="4752528"/>
          </a:xfrm>
        </p:spPr>
        <p:txBody>
          <a:bodyPr>
            <a:normAutofit fontScale="85000" lnSpcReduction="10000"/>
          </a:bodyPr>
          <a:lstStyle/>
          <a:p>
            <a:pPr algn="just"/>
            <a:r>
              <a:rPr lang="tr-TR" sz="2800" dirty="0" smtClean="0"/>
              <a:t> Türkiye’de, </a:t>
            </a:r>
          </a:p>
          <a:p>
            <a:pPr lvl="1" algn="just"/>
            <a:r>
              <a:rPr lang="tr-TR" sz="2600" dirty="0" smtClean="0"/>
              <a:t>işgücü piyasasındaki eşitsizlikler, </a:t>
            </a:r>
          </a:p>
          <a:p>
            <a:pPr lvl="1" algn="just"/>
            <a:r>
              <a:rPr lang="tr-TR" sz="2600" dirty="0" smtClean="0"/>
              <a:t>kadınların düzenli ve güvenceli işlerde çalışma oranının düşüklüğü, </a:t>
            </a:r>
          </a:p>
          <a:p>
            <a:pPr lvl="1" algn="just"/>
            <a:r>
              <a:rPr lang="tr-TR" sz="2600" dirty="0" smtClean="0"/>
              <a:t>emekli aylığı bağlama ve ikame oranlarının ve aylıkların alt sınırının düşüklüğü, </a:t>
            </a:r>
          </a:p>
          <a:p>
            <a:pPr lvl="1" algn="just"/>
            <a:r>
              <a:rPr lang="tr-TR" sz="2600" dirty="0" smtClean="0"/>
              <a:t>sosyal sigorta programlarının düşük gelirli çiftçiler, esnaf ve sanatkârlar, mevsimlik tarım işçileri, ücretsiz aile işçileri gibi grupları dışlaması, </a:t>
            </a:r>
          </a:p>
          <a:p>
            <a:pPr lvl="1" algn="just"/>
            <a:r>
              <a:rPr lang="tr-TR" sz="2600" dirty="0" smtClean="0"/>
              <a:t>sigortasız çalışmanın yaygınlığı, </a:t>
            </a:r>
          </a:p>
          <a:p>
            <a:pPr lvl="1" algn="just"/>
            <a:r>
              <a:rPr lang="tr-TR" sz="2600" dirty="0" smtClean="0"/>
              <a:t>vergilerle finanse edilen yaşlılık aylıklarının yetersizliği </a:t>
            </a:r>
          </a:p>
          <a:p>
            <a:pPr marL="228600" lvl="1" indent="0" algn="just">
              <a:buNone/>
            </a:pPr>
            <a:r>
              <a:rPr lang="tr-TR" sz="2600" dirty="0" smtClean="0"/>
              <a:t>gibi faktörlerin yaşlı yoksulluğunu olumsuz yönde etkilediği tahmin edilmektedir. </a:t>
            </a:r>
            <a:endParaRPr lang="tr-TR" sz="2600"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
            <a:ext cx="9144000" cy="6858000"/>
          </a:xfrm>
          <a:prstGeom prst="rect">
            <a:avLst/>
          </a:prstGeom>
        </p:spPr>
      </p:pic>
    </p:spTree>
    <p:extLst>
      <p:ext uri="{BB962C8B-B14F-4D97-AF65-F5344CB8AC3E}">
        <p14:creationId xmlns:p14="http://schemas.microsoft.com/office/powerpoint/2010/main" val="1056696448"/>
      </p:ext>
    </p:extLst>
  </p:cSld>
  <p:clrMapOvr>
    <a:masterClrMapping/>
  </p:clrMapOvr>
  <p:transition>
    <p:fade thruBlk="1"/>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7504" y="692696"/>
            <a:ext cx="8856984" cy="5904656"/>
          </a:xfrm>
        </p:spPr>
        <p:txBody>
          <a:bodyPr>
            <a:noAutofit/>
          </a:bodyPr>
          <a:lstStyle/>
          <a:p>
            <a:pPr algn="just"/>
            <a:endParaRPr lang="tr-TR" sz="2800" dirty="0" smtClean="0"/>
          </a:p>
          <a:p>
            <a:pPr algn="just"/>
            <a:endParaRPr lang="tr-TR" sz="2800" dirty="0"/>
          </a:p>
          <a:p>
            <a:pPr algn="just"/>
            <a:r>
              <a:rPr lang="tr-TR" sz="2800" dirty="0" smtClean="0"/>
              <a:t> Tüm dünyada yaşlı nüfus oranı geçtiğimiz 50 yıla göre önemli ölçüde artmıştır ve önümüzdeki 50 yıl boyunca da giderek artacağı tahmin edilmektedir. </a:t>
            </a:r>
          </a:p>
          <a:p>
            <a:pPr algn="just"/>
            <a:r>
              <a:rPr lang="tr-TR" sz="2800" dirty="0" smtClean="0"/>
              <a:t>Yaşlı nüfus da kendi içinde giderek yaşlanmaktadır. 80 yaş ve üstü nüfus, yaşlı nüfusun daha genç kesimine göre hızla artmaktadır (BM, 2002: 23). </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539552" y="1268760"/>
            <a:ext cx="7704856" cy="3667671"/>
          </a:xfrm>
          <a:prstGeom prst="rect">
            <a:avLst/>
          </a:prstGeom>
        </p:spPr>
        <p:txBody>
          <a:bodyPr wrap="square">
            <a:spAutoFit/>
          </a:bodyPr>
          <a:lstStyle/>
          <a:p>
            <a:pPr marL="228600" lvl="0" indent="-228600" algn="just">
              <a:spcBef>
                <a:spcPts val="1000"/>
              </a:spcBef>
              <a:buClr>
                <a:srgbClr val="9BAFB5"/>
              </a:buClr>
              <a:buFont typeface="Arial" panose="020B0604020202020204" pitchFamily="34" charset="0"/>
              <a:buChar char="•"/>
            </a:pPr>
            <a:r>
              <a:rPr lang="tr-TR" sz="2800" dirty="0">
                <a:solidFill>
                  <a:srgbClr val="000000">
                    <a:lumMod val="85000"/>
                    <a:lumOff val="15000"/>
                  </a:srgbClr>
                </a:solidFill>
              </a:rPr>
              <a:t>Tüm dünyada yaşlı nüfus oranındaki bu artış, bir takım dengelerin değişimini beraberinde getirmektedir. Her şeyden önce yaşlı nüfusun artması, üreten nüfus ile bağımlı nüfus arasındaki oransal farkın azalmasını doğurmaktadır. </a:t>
            </a:r>
          </a:p>
          <a:p>
            <a:pPr marL="228600" lvl="0" indent="-228600" algn="just">
              <a:spcBef>
                <a:spcPts val="1000"/>
              </a:spcBef>
              <a:buClr>
                <a:srgbClr val="9BAFB5"/>
              </a:buClr>
              <a:buFont typeface="Arial" panose="020B0604020202020204" pitchFamily="34" charset="0"/>
              <a:buChar char="•"/>
            </a:pPr>
            <a:r>
              <a:rPr lang="tr-TR" sz="2800" dirty="0">
                <a:solidFill>
                  <a:srgbClr val="000000">
                    <a:lumMod val="85000"/>
                    <a:lumOff val="15000"/>
                  </a:srgbClr>
                </a:solidFill>
              </a:rPr>
              <a:t>Bu durum gelirin kuşaklar arası dağılımını ve dolayısıyla emeklilik ve yaşlılık dönemine ilişkin beklentileri etkilemektedir.</a:t>
            </a:r>
          </a:p>
        </p:txBody>
      </p:sp>
    </p:spTree>
    <p:extLst>
      <p:ext uri="{BB962C8B-B14F-4D97-AF65-F5344CB8AC3E}">
        <p14:creationId xmlns:p14="http://schemas.microsoft.com/office/powerpoint/2010/main" val="3751549525"/>
      </p:ext>
    </p:extLst>
  </p:cSld>
  <p:clrMapOvr>
    <a:masterClrMapping/>
  </p:clrMapOvr>
  <p:transition>
    <p:fade thruBlk="1"/>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07704" y="116632"/>
            <a:ext cx="4968552" cy="2808312"/>
          </a:xfrm>
        </p:spPr>
        <p:txBody>
          <a:bodyPr>
            <a:noAutofit/>
          </a:bodyPr>
          <a:lstStyle/>
          <a:p>
            <a:pPr marL="0" indent="0" algn="just">
              <a:buNone/>
            </a:pPr>
            <a:endParaRPr lang="tr-TR" sz="2800" dirty="0" smtClean="0"/>
          </a:p>
          <a:p>
            <a:pPr algn="just"/>
            <a:r>
              <a:rPr lang="tr-TR" sz="2800" dirty="0" smtClean="0"/>
              <a:t>Yaşlılık, gençlik ve orta yaş dönemine göre bireyin birçok risk faktörüne açık olduğu bir dönemdir. </a:t>
            </a:r>
            <a:endParaRPr lang="tr-TR" sz="2800"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07704" y="3068960"/>
            <a:ext cx="5364088" cy="2924944"/>
          </a:xfrm>
          <a:prstGeom prst="rect">
            <a:avLst/>
          </a:prstGeom>
        </p:spPr>
      </p:pic>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xmlns=""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TM10001115[[fn=Paket]]</Template>
  <TotalTime>232</TotalTime>
  <Words>919</Words>
  <Application>Microsoft Office PowerPoint</Application>
  <PresentationFormat>Ekran Gösterisi (4:3)</PresentationFormat>
  <Paragraphs>60</Paragraphs>
  <Slides>23</Slides>
  <Notes>0</Notes>
  <HiddenSlides>0</HiddenSlides>
  <MMClips>0</MMClips>
  <ScaleCrop>false</ScaleCrop>
  <HeadingPairs>
    <vt:vector size="4" baseType="variant">
      <vt:variant>
        <vt:lpstr>Tema</vt:lpstr>
      </vt:variant>
      <vt:variant>
        <vt:i4>1</vt:i4>
      </vt:variant>
      <vt:variant>
        <vt:lpstr>Slayt Başlıkları</vt:lpstr>
      </vt:variant>
      <vt:variant>
        <vt:i4>23</vt:i4>
      </vt:variant>
    </vt:vector>
  </HeadingPairs>
  <TitlesOfParts>
    <vt:vector size="24" baseType="lpstr">
      <vt:lpstr>Parcel</vt:lpstr>
      <vt:lpstr>YAŞLI YOKSULLUĞU                 SORUNU</vt:lpstr>
      <vt:lpstr>  Yoksulluk Kavramı</vt:lpstr>
      <vt:lpstr>PowerPoint Sunusu</vt:lpstr>
      <vt:lpstr>Yaşlı yoksulluğu sorunu</vt:lpstr>
      <vt:lpstr>PowerPoint Sunusu</vt:lpstr>
      <vt:lpstr>PowerPoint Sunusu</vt:lpstr>
      <vt:lpstr>PowerPoint Sunusu</vt:lpstr>
      <vt:lpstr>PowerPoint Sunusu</vt:lpstr>
      <vt:lpstr>PowerPoint Sunusu</vt:lpstr>
      <vt:lpstr>PowerPoint Sunusu</vt:lpstr>
      <vt:lpstr>PowerPoint Sunusu</vt:lpstr>
      <vt:lpstr>PowerPoint Sunusu</vt:lpstr>
      <vt:lpstr>Türkİye'de YaşlI Yoksulluğunu Etkİleyen Faktörler</vt:lpstr>
      <vt:lpstr>PowerPoint Sunusu</vt:lpstr>
      <vt:lpstr>PowerPoint Sunusu</vt:lpstr>
      <vt:lpstr>Sosyal Sİgorta Sİstemİnİn BazI ÇalIşan GruplarI DIşlamasI</vt:lpstr>
      <vt:lpstr>PowerPoint Sunusu</vt:lpstr>
      <vt:lpstr>PowerPoint Sunusu</vt:lpstr>
      <vt:lpstr>PowerPoint Sunusu</vt:lpstr>
      <vt:lpstr>PowerPoint Sunusu</vt:lpstr>
      <vt:lpstr>Türkiye’de yaşlI yoksulluğunu azaltmak İçİn önerİler</vt:lpstr>
      <vt:lpstr>PowerPoint Sunusu</vt:lpstr>
      <vt:lpstr>KAYNAKÇA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YAŞLI YOKSULLUĞU SORUNU</dc:title>
  <dc:creator>Packard</dc:creator>
  <cp:lastModifiedBy>Toshıba</cp:lastModifiedBy>
  <cp:revision>29</cp:revision>
  <dcterms:created xsi:type="dcterms:W3CDTF">2020-04-07T13:18:31Z</dcterms:created>
  <dcterms:modified xsi:type="dcterms:W3CDTF">2020-04-13T08:39:11Z</dcterms:modified>
</cp:coreProperties>
</file>