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1" r:id="rId4"/>
    <p:sldId id="263" r:id="rId5"/>
    <p:sldId id="262" r:id="rId6"/>
    <p:sldId id="260" r:id="rId7"/>
    <p:sldId id="266" r:id="rId8"/>
    <p:sldId id="265" r:id="rId9"/>
    <p:sldId id="264" r:id="rId10"/>
    <p:sldId id="258"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61" d="100"/>
          <a:sy n="61" d="100"/>
        </p:scale>
        <p:origin x="62" y="5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1F96291-AFD4-4881-8FF2-7D857249869A}" type="datetimeFigureOut">
              <a:rPr lang="tr-TR" smtClean="0"/>
              <a:t>12.6.2018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0FCC9A-162C-4B03-978E-E75ACE9E187F}" type="slidenum">
              <a:rPr lang="tr-TR" smtClean="0"/>
              <a:t>‹#›</a:t>
            </a:fld>
            <a:endParaRPr lang="tr-TR"/>
          </a:p>
        </p:txBody>
      </p:sp>
    </p:spTree>
    <p:extLst>
      <p:ext uri="{BB962C8B-B14F-4D97-AF65-F5344CB8AC3E}">
        <p14:creationId xmlns:p14="http://schemas.microsoft.com/office/powerpoint/2010/main" val="3414324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F96291-AFD4-4881-8FF2-7D857249869A}" type="datetimeFigureOut">
              <a:rPr lang="tr-TR" smtClean="0"/>
              <a:t>12.6.2018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0FCC9A-162C-4B03-978E-E75ACE9E187F}" type="slidenum">
              <a:rPr lang="tr-TR" smtClean="0"/>
              <a:t>‹#›</a:t>
            </a:fld>
            <a:endParaRPr lang="tr-TR"/>
          </a:p>
        </p:txBody>
      </p:sp>
    </p:spTree>
    <p:extLst>
      <p:ext uri="{BB962C8B-B14F-4D97-AF65-F5344CB8AC3E}">
        <p14:creationId xmlns:p14="http://schemas.microsoft.com/office/powerpoint/2010/main" val="1141118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F96291-AFD4-4881-8FF2-7D857249869A}" type="datetimeFigureOut">
              <a:rPr lang="tr-TR" smtClean="0"/>
              <a:t>12.6.2018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0FCC9A-162C-4B03-978E-E75ACE9E187F}" type="slidenum">
              <a:rPr lang="tr-TR" smtClean="0"/>
              <a:t>‹#›</a:t>
            </a:fld>
            <a:endParaRPr lang="tr-TR"/>
          </a:p>
        </p:txBody>
      </p:sp>
    </p:spTree>
    <p:extLst>
      <p:ext uri="{BB962C8B-B14F-4D97-AF65-F5344CB8AC3E}">
        <p14:creationId xmlns:p14="http://schemas.microsoft.com/office/powerpoint/2010/main" val="2424552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F96291-AFD4-4881-8FF2-7D857249869A}" type="datetimeFigureOut">
              <a:rPr lang="tr-TR" smtClean="0"/>
              <a:t>12.6.2018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0FCC9A-162C-4B03-978E-E75ACE9E187F}" type="slidenum">
              <a:rPr lang="tr-TR" smtClean="0"/>
              <a:t>‹#›</a:t>
            </a:fld>
            <a:endParaRPr lang="tr-TR"/>
          </a:p>
        </p:txBody>
      </p:sp>
    </p:spTree>
    <p:extLst>
      <p:ext uri="{BB962C8B-B14F-4D97-AF65-F5344CB8AC3E}">
        <p14:creationId xmlns:p14="http://schemas.microsoft.com/office/powerpoint/2010/main" val="2563358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1F96291-AFD4-4881-8FF2-7D857249869A}" type="datetimeFigureOut">
              <a:rPr lang="tr-TR" smtClean="0"/>
              <a:t>12.6.2018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0FCC9A-162C-4B03-978E-E75ACE9E187F}" type="slidenum">
              <a:rPr lang="tr-TR" smtClean="0"/>
              <a:t>‹#›</a:t>
            </a:fld>
            <a:endParaRPr lang="tr-TR"/>
          </a:p>
        </p:txBody>
      </p:sp>
    </p:spTree>
    <p:extLst>
      <p:ext uri="{BB962C8B-B14F-4D97-AF65-F5344CB8AC3E}">
        <p14:creationId xmlns:p14="http://schemas.microsoft.com/office/powerpoint/2010/main" val="422303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1F96291-AFD4-4881-8FF2-7D857249869A}" type="datetimeFigureOut">
              <a:rPr lang="tr-TR" smtClean="0"/>
              <a:t>12.6.2018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0FCC9A-162C-4B03-978E-E75ACE9E187F}" type="slidenum">
              <a:rPr lang="tr-TR" smtClean="0"/>
              <a:t>‹#›</a:t>
            </a:fld>
            <a:endParaRPr lang="tr-TR"/>
          </a:p>
        </p:txBody>
      </p:sp>
    </p:spTree>
    <p:extLst>
      <p:ext uri="{BB962C8B-B14F-4D97-AF65-F5344CB8AC3E}">
        <p14:creationId xmlns:p14="http://schemas.microsoft.com/office/powerpoint/2010/main" val="3151278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1F96291-AFD4-4881-8FF2-7D857249869A}" type="datetimeFigureOut">
              <a:rPr lang="tr-TR" smtClean="0"/>
              <a:t>12.6.2018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D0FCC9A-162C-4B03-978E-E75ACE9E187F}" type="slidenum">
              <a:rPr lang="tr-TR" smtClean="0"/>
              <a:t>‹#›</a:t>
            </a:fld>
            <a:endParaRPr lang="tr-TR"/>
          </a:p>
        </p:txBody>
      </p:sp>
    </p:spTree>
    <p:extLst>
      <p:ext uri="{BB962C8B-B14F-4D97-AF65-F5344CB8AC3E}">
        <p14:creationId xmlns:p14="http://schemas.microsoft.com/office/powerpoint/2010/main" val="682282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1F96291-AFD4-4881-8FF2-7D857249869A}" type="datetimeFigureOut">
              <a:rPr lang="tr-TR" smtClean="0"/>
              <a:t>12.6.2018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D0FCC9A-162C-4B03-978E-E75ACE9E187F}" type="slidenum">
              <a:rPr lang="tr-TR" smtClean="0"/>
              <a:t>‹#›</a:t>
            </a:fld>
            <a:endParaRPr lang="tr-TR"/>
          </a:p>
        </p:txBody>
      </p:sp>
    </p:spTree>
    <p:extLst>
      <p:ext uri="{BB962C8B-B14F-4D97-AF65-F5344CB8AC3E}">
        <p14:creationId xmlns:p14="http://schemas.microsoft.com/office/powerpoint/2010/main" val="2697329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1F96291-AFD4-4881-8FF2-7D857249869A}" type="datetimeFigureOut">
              <a:rPr lang="tr-TR" smtClean="0"/>
              <a:t>12.6.2018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D0FCC9A-162C-4B03-978E-E75ACE9E187F}" type="slidenum">
              <a:rPr lang="tr-TR" smtClean="0"/>
              <a:t>‹#›</a:t>
            </a:fld>
            <a:endParaRPr lang="tr-TR"/>
          </a:p>
        </p:txBody>
      </p:sp>
    </p:spTree>
    <p:extLst>
      <p:ext uri="{BB962C8B-B14F-4D97-AF65-F5344CB8AC3E}">
        <p14:creationId xmlns:p14="http://schemas.microsoft.com/office/powerpoint/2010/main" val="3158267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1F96291-AFD4-4881-8FF2-7D857249869A}" type="datetimeFigureOut">
              <a:rPr lang="tr-TR" smtClean="0"/>
              <a:t>12.6.2018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0FCC9A-162C-4B03-978E-E75ACE9E187F}" type="slidenum">
              <a:rPr lang="tr-TR" smtClean="0"/>
              <a:t>‹#›</a:t>
            </a:fld>
            <a:endParaRPr lang="tr-TR"/>
          </a:p>
        </p:txBody>
      </p:sp>
    </p:spTree>
    <p:extLst>
      <p:ext uri="{BB962C8B-B14F-4D97-AF65-F5344CB8AC3E}">
        <p14:creationId xmlns:p14="http://schemas.microsoft.com/office/powerpoint/2010/main" val="1982512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1F96291-AFD4-4881-8FF2-7D857249869A}" type="datetimeFigureOut">
              <a:rPr lang="tr-TR" smtClean="0"/>
              <a:t>12.6.2018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0FCC9A-162C-4B03-978E-E75ACE9E187F}" type="slidenum">
              <a:rPr lang="tr-TR" smtClean="0"/>
              <a:t>‹#›</a:t>
            </a:fld>
            <a:endParaRPr lang="tr-TR"/>
          </a:p>
        </p:txBody>
      </p:sp>
    </p:spTree>
    <p:extLst>
      <p:ext uri="{BB962C8B-B14F-4D97-AF65-F5344CB8AC3E}">
        <p14:creationId xmlns:p14="http://schemas.microsoft.com/office/powerpoint/2010/main" val="3716501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F96291-AFD4-4881-8FF2-7D857249869A}" type="datetimeFigureOut">
              <a:rPr lang="tr-TR" smtClean="0"/>
              <a:t>12.6.2018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0FCC9A-162C-4B03-978E-E75ACE9E187F}" type="slidenum">
              <a:rPr lang="tr-TR" smtClean="0"/>
              <a:t>‹#›</a:t>
            </a:fld>
            <a:endParaRPr lang="tr-TR"/>
          </a:p>
        </p:txBody>
      </p:sp>
    </p:spTree>
    <p:extLst>
      <p:ext uri="{BB962C8B-B14F-4D97-AF65-F5344CB8AC3E}">
        <p14:creationId xmlns:p14="http://schemas.microsoft.com/office/powerpoint/2010/main" val="3319982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idilceyhan.wordpress.com/2014/11/04/moda-akimlarinin-kisa-tarihi/1920s2/" TargetMode="External"/><Relationship Id="rId7" Type="http://schemas.openxmlformats.org/officeDocument/2006/relationships/image" Target="../media/image8.jpeg"/><Relationship Id="rId2" Type="http://schemas.openxmlformats.org/officeDocument/2006/relationships/hyperlink" Target="https://idilceyhan.wordpress.com/2014/11/04/moda-akimlarinin-kisa-tarihi/1920s/" TargetMode="Externa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hyperlink" Target="https://idilceyhan.wordpress.com/2014/11/04/moda-akimlarinin-kisa-tarihi/1920s3/"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4414838"/>
            <a:ext cx="9144000" cy="1655762"/>
          </a:xfrm>
        </p:spPr>
        <p:txBody>
          <a:bodyPr>
            <a:normAutofit/>
          </a:bodyPr>
          <a:lstStyle/>
          <a:p>
            <a:endParaRPr lang="tr-TR" dirty="0" smtClean="0"/>
          </a:p>
        </p:txBody>
      </p:sp>
      <p:sp>
        <p:nvSpPr>
          <p:cNvPr id="4" name="Dikdörtgen 3"/>
          <p:cNvSpPr/>
          <p:nvPr/>
        </p:nvSpPr>
        <p:spPr>
          <a:xfrm>
            <a:off x="1524000" y="1440493"/>
            <a:ext cx="10017946" cy="3046988"/>
          </a:xfrm>
          <a:prstGeom prst="rect">
            <a:avLst/>
          </a:prstGeom>
        </p:spPr>
        <p:txBody>
          <a:bodyPr wrap="square">
            <a:spAutoFit/>
          </a:bodyPr>
          <a:lstStyle/>
          <a:p>
            <a:pPr algn="ctr"/>
            <a:r>
              <a:rPr lang="tr-TR" sz="9600" dirty="0" smtClean="0"/>
              <a:t>1920-1930    </a:t>
            </a:r>
          </a:p>
          <a:p>
            <a:pPr algn="ctr"/>
            <a:r>
              <a:rPr lang="tr-TR" sz="9600" dirty="0" smtClean="0"/>
              <a:t>ARASINDA </a:t>
            </a:r>
            <a:r>
              <a:rPr lang="tr-TR" sz="9600" dirty="0"/>
              <a:t>MODA </a:t>
            </a:r>
          </a:p>
        </p:txBody>
      </p:sp>
    </p:spTree>
    <p:extLst>
      <p:ext uri="{BB962C8B-B14F-4D97-AF65-F5344CB8AC3E}">
        <p14:creationId xmlns:p14="http://schemas.microsoft.com/office/powerpoint/2010/main" val="29466649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546225"/>
            <a:ext cx="10515600" cy="4351338"/>
          </a:xfrm>
        </p:spPr>
        <p:txBody>
          <a:bodyPr/>
          <a:lstStyle/>
          <a:p>
            <a:endParaRPr lang="tr-TR" dirty="0"/>
          </a:p>
        </p:txBody>
      </p:sp>
      <p:sp>
        <p:nvSpPr>
          <p:cNvPr id="4" name="Rectangle 1"/>
          <p:cNvSpPr>
            <a:spLocks noChangeArrowheads="1"/>
          </p:cNvSpPr>
          <p:nvPr/>
        </p:nvSpPr>
        <p:spPr bwMode="auto">
          <a:xfrm>
            <a:off x="0" y="-279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1" i="1" u="none" strike="noStrike" cap="none" normalizeH="0" baseline="0" dirty="0" smtClean="0">
                <a:ln>
                  <a:noFill/>
                </a:ln>
                <a:solidFill>
                  <a:schemeClr val="tx1"/>
                </a:solidFill>
                <a:effectLst/>
                <a:latin typeface="Arial" panose="020B0604020202020204" pitchFamily="34" charset="0"/>
              </a:rPr>
              <a:t>1920’ler</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smtClean="0">
                <a:ln>
                  <a:noFill/>
                </a:ln>
                <a:solidFill>
                  <a:schemeClr val="tx1"/>
                </a:solidFill>
                <a:effectLst/>
                <a:latin typeface="Arial" panose="020B0604020202020204" pitchFamily="34" charset="0"/>
              </a:rPr>
              <a:t>Kırmızı dudaklar, </a:t>
            </a:r>
            <a:r>
              <a:rPr kumimoji="0" lang="tr-TR" altLang="tr-TR" sz="1800" b="0" i="0" u="none" strike="noStrike" cap="none" normalizeH="0" baseline="0" dirty="0" err="1" smtClean="0">
                <a:ln>
                  <a:noFill/>
                </a:ln>
                <a:solidFill>
                  <a:schemeClr val="tx1"/>
                </a:solidFill>
                <a:effectLst/>
                <a:latin typeface="Arial" panose="020B0604020202020204" pitchFamily="34" charset="0"/>
              </a:rPr>
              <a:t>sigaretler</a:t>
            </a:r>
            <a:r>
              <a:rPr kumimoji="0" lang="tr-TR" altLang="tr-TR" sz="1800" b="0" i="0" u="none" strike="noStrike" cap="none" normalizeH="0" baseline="0" dirty="0" smtClean="0">
                <a:ln>
                  <a:noFill/>
                </a:ln>
                <a:solidFill>
                  <a:schemeClr val="tx1"/>
                </a:solidFill>
                <a:effectLst/>
                <a:latin typeface="Arial" panose="020B0604020202020204" pitchFamily="34" charset="0"/>
              </a:rPr>
              <a:t>, küt kesim saçlar, saçaklı elbiseler ve sonunda da</a:t>
            </a:r>
            <a:r>
              <a:rPr kumimoji="0" lang="tr-TR" altLang="tr-TR" sz="1800" b="0" i="0" u="none" strike="noStrike" cap="none" normalizeH="0" baseline="0" dirty="0" smtClean="0">
                <a:ln>
                  <a:noFill/>
                </a:ln>
                <a:solidFill>
                  <a:schemeClr val="tx1"/>
                </a:solidFill>
                <a:effectLst/>
                <a:latin typeface="Arial" panose="020B0604020202020204" pitchFamily="34" charset="0"/>
                <a:hlinkClick r:id="rId2"/>
              </a:rPr>
              <a:t> büy</a:t>
            </a:r>
            <a:r>
              <a:rPr kumimoji="0" lang="tr-TR" altLang="tr-TR" sz="1800" b="0" i="0" u="none" strike="noStrike" cap="none" normalizeH="0" baseline="0" dirty="0" smtClean="0">
                <a:ln>
                  <a:noFill/>
                </a:ln>
                <a:solidFill>
                  <a:schemeClr val="tx1"/>
                </a:solidFill>
                <a:effectLst/>
                <a:latin typeface="Arial" panose="020B0604020202020204" pitchFamily="34" charset="0"/>
                <a:hlinkClick r:id="rId3"/>
              </a:rPr>
              <a:t>ük d</a:t>
            </a:r>
            <a:r>
              <a:rPr kumimoji="0" lang="tr-TR" altLang="tr-TR" sz="1800" b="0" i="0" u="none" strike="noStrike" cap="none" normalizeH="0" baseline="0" dirty="0" smtClean="0">
                <a:ln>
                  <a:noFill/>
                </a:ln>
                <a:solidFill>
                  <a:schemeClr val="tx1"/>
                </a:solidFill>
                <a:effectLst/>
                <a:latin typeface="Arial" panose="020B0604020202020204" pitchFamily="34" charset="0"/>
                <a:hlinkClick r:id="rId4"/>
              </a:rPr>
              <a:t>epresyon. Erkekler şık görünmeye devam ederken, </a:t>
            </a:r>
            <a:r>
              <a:rPr kumimoji="0" lang="tr-TR" altLang="tr-TR" sz="1800" b="0" i="0" u="none" strike="noStrike" cap="none" normalizeH="0" baseline="0" dirty="0" err="1" smtClean="0">
                <a:ln>
                  <a:noFill/>
                </a:ln>
                <a:solidFill>
                  <a:schemeClr val="tx1"/>
                </a:solidFill>
                <a:effectLst/>
                <a:latin typeface="Arial" panose="020B0604020202020204" pitchFamily="34" charset="0"/>
                <a:hlinkClick r:id="rId4"/>
              </a:rPr>
              <a:t>brogue</a:t>
            </a:r>
            <a:r>
              <a:rPr kumimoji="0" lang="tr-TR" altLang="tr-TR" sz="1800" b="0" i="0" u="none" strike="noStrike" cap="none" normalizeH="0" baseline="0" dirty="0" smtClean="0">
                <a:ln>
                  <a:noFill/>
                </a:ln>
                <a:solidFill>
                  <a:schemeClr val="tx1"/>
                </a:solidFill>
                <a:effectLst/>
                <a:latin typeface="Arial" panose="020B0604020202020204" pitchFamily="34" charset="0"/>
                <a:hlinkClick r:id="rId4"/>
              </a:rPr>
              <a:t> tarzı ayakkabılar moda oldu.</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smtClean="0">
                <a:ln>
                  <a:noFill/>
                </a:ln>
                <a:solidFill>
                  <a:schemeClr val="tx1"/>
                </a:solidFill>
                <a:effectLst/>
                <a:latin typeface="Arial" panose="020B0604020202020204" pitchFamily="34" charset="0"/>
                <a:hlinkClick r:id="rId4"/>
              </a:rPr>
              <a:t>  </a:t>
            </a:r>
            <a:r>
              <a:rPr kumimoji="0" lang="tr-TR" altLang="tr-TR" sz="17300" b="0" i="0" u="none" strike="noStrike" cap="none" normalizeH="0" baseline="0" dirty="0" smtClean="0">
                <a:ln>
                  <a:noFill/>
                </a:ln>
                <a:solidFill>
                  <a:schemeClr val="tx1"/>
                </a:solidFill>
                <a:effectLst/>
                <a:latin typeface="Arial" panose="020B0604020202020204" pitchFamily="34" charset="0"/>
                <a:hlinkClick r:id="rId4"/>
              </a:rPr>
              <a:t> </a:t>
            </a:r>
            <a:endParaRPr kumimoji="0" lang="tr-TR" altLang="tr-TR" sz="1800" b="0" i="0" u="none" strike="noStrike" cap="none" normalizeH="0" baseline="0" dirty="0" smtClean="0">
              <a:ln>
                <a:noFill/>
              </a:ln>
              <a:solidFill>
                <a:schemeClr val="tx1"/>
              </a:solidFill>
              <a:effectLst/>
              <a:latin typeface="Arial" panose="020B0604020202020204" pitchFamily="34" charset="0"/>
              <a:hlinkClick r:id="rId4"/>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smtClean="0">
                <a:ln>
                  <a:noFill/>
                </a:ln>
                <a:solidFill>
                  <a:schemeClr val="tx1"/>
                </a:solidFill>
                <a:effectLst/>
                <a:latin typeface="Arial" panose="020B0604020202020204" pitchFamily="34" charset="0"/>
                <a:hlinkClick r:id="rId4"/>
              </a:rPr>
              <a:t>  </a:t>
            </a:r>
            <a:r>
              <a:rPr kumimoji="0" lang="tr-TR" altLang="tr-TR" sz="17300" b="0" i="0" u="none" strike="noStrike" cap="none" normalizeH="0" baseline="0" dirty="0" smtClean="0">
                <a:ln>
                  <a:noFill/>
                </a:ln>
                <a:solidFill>
                  <a:schemeClr val="tx1"/>
                </a:solidFill>
                <a:effectLst/>
                <a:latin typeface="Arial" panose="020B0604020202020204" pitchFamily="34" charset="0"/>
                <a:hlinkClick r:id="rId4"/>
              </a:rPr>
              <a:t> </a:t>
            </a:r>
            <a:endParaRPr kumimoji="0" lang="tr-TR" altLang="tr-TR" sz="1800" b="0" i="0" u="none" strike="noStrike" cap="none" normalizeH="0" baseline="0" dirty="0" smtClean="0">
              <a:ln>
                <a:noFill/>
              </a:ln>
              <a:solidFill>
                <a:schemeClr val="tx1"/>
              </a:solidFill>
              <a:effectLst/>
              <a:latin typeface="Arial" panose="020B0604020202020204" pitchFamily="34" charset="0"/>
              <a:hlinkClick r:id="rId4"/>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smtClean="0">
                <a:ln>
                  <a:noFill/>
                </a:ln>
                <a:solidFill>
                  <a:schemeClr val="tx1"/>
                </a:solidFill>
                <a:effectLst/>
                <a:latin typeface="Arial" panose="020B0604020202020204" pitchFamily="34" charset="0"/>
                <a:hlinkClick r:id="rId4"/>
              </a:rPr>
              <a:t>  </a:t>
            </a:r>
            <a:r>
              <a:rPr kumimoji="0" lang="tr-TR" altLang="tr-TR" sz="17300" b="0" i="0" u="none" strike="noStrike" cap="none" normalizeH="0" baseline="0" dirty="0" smtClean="0">
                <a:ln>
                  <a:noFill/>
                </a:ln>
                <a:solidFill>
                  <a:schemeClr val="tx1"/>
                </a:solidFill>
                <a:effectLst/>
                <a:latin typeface="Arial" panose="020B0604020202020204" pitchFamily="34" charset="0"/>
                <a:hlinkClick r:id="rId4"/>
              </a:rPr>
              <a:t> </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pic>
        <p:nvPicPr>
          <p:cNvPr id="1026" name="Picture 2" descr="1920'ler Stili">
            <a:hlinkClick r:id="rId2"/>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62959" y="1079598"/>
            <a:ext cx="3551141" cy="3551141"/>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1920'ler Şapka ve Kürk">
            <a:hlinkClick r:id="rId3"/>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11775" y="1079598"/>
            <a:ext cx="3584379" cy="358438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1920'ler Gece Hayatı">
            <a:hlinkClick r:id="rId4"/>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1791" y="1079598"/>
            <a:ext cx="3584380" cy="35843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81243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79400"/>
            <a:ext cx="10515600" cy="5897563"/>
          </a:xfrm>
        </p:spPr>
        <p:txBody>
          <a:bodyPr>
            <a:noAutofit/>
          </a:bodyPr>
          <a:lstStyle/>
          <a:p>
            <a:r>
              <a:rPr lang="tr-TR" sz="2000" dirty="0" smtClean="0"/>
              <a:t>1920 – 1929 Aralığı:</a:t>
            </a:r>
          </a:p>
          <a:p>
            <a:r>
              <a:rPr lang="tr-TR" sz="2000" dirty="0" smtClean="0"/>
              <a:t>1920’li yıllarda 1. Dünya Savaşı ile birlikte, sınırsız özgürlük rüzgarları esmeye </a:t>
            </a:r>
            <a:r>
              <a:rPr lang="tr-TR" sz="2000" dirty="0" err="1" smtClean="0"/>
              <a:t>başlamış,modernizmin</a:t>
            </a:r>
            <a:r>
              <a:rPr lang="tr-TR" sz="2000" dirty="0" smtClean="0"/>
              <a:t> ışığı altında kadınlar sokaklara dökülmüş, kıyafetler olabildiğince rahatlamıştır. Rus asıllı </a:t>
            </a:r>
            <a:r>
              <a:rPr lang="tr-TR" sz="2000" dirty="0" err="1" smtClean="0"/>
              <a:t>Sonia</a:t>
            </a:r>
            <a:r>
              <a:rPr lang="tr-TR" sz="2000" dirty="0" smtClean="0"/>
              <a:t> </a:t>
            </a:r>
            <a:r>
              <a:rPr lang="tr-TR" sz="2000" dirty="0" err="1" smtClean="0"/>
              <a:t>Delaunay</a:t>
            </a:r>
            <a:r>
              <a:rPr lang="tr-TR" sz="2000" dirty="0" smtClean="0"/>
              <a:t>, Paris’teki atölyesinde geometrik desenler ve sert renkler ağırlıklı elbiseler ve kumaşları 1922 yılında tasarlamaya başlamış, 1918 yılından itibaren başlayan tango merakı ile müzik ve dansın yükselişi bu yıllarda da savaşa sanki meydan okurcasına devam etmiştir.</a:t>
            </a:r>
          </a:p>
          <a:p>
            <a:endParaRPr lang="tr-TR" sz="2000" dirty="0"/>
          </a:p>
          <a:p>
            <a:endParaRPr lang="tr-TR" sz="2000" dirty="0" smtClean="0"/>
          </a:p>
          <a:p>
            <a:r>
              <a:rPr lang="tr-TR" sz="2000" dirty="0" smtClean="0"/>
              <a:t>İpek çorapların moda arenasına hızlı girişi etek boylarını kısaltmış ve kadınlar saçlarını erkek çocuklarınkine benzetirken, yanağa doğru uzayan perçemler dikkat çekmiş ve kadınlar dişiliklerinden taviz vermemişlerdir.  Aksine dişilikleri daha ön plana çıkmış, başlarına iyice oturan şapkalarını çiçek, rozet ya da fiyonklar ile süslemişlerdir. Dekolteler ise arkada çok derin olup, bu dekolte fazladan kumaş parçalarıyla sonlanmıştır.</a:t>
            </a:r>
            <a:endParaRPr lang="tr-TR" sz="2000" dirty="0"/>
          </a:p>
        </p:txBody>
      </p:sp>
    </p:spTree>
    <p:extLst>
      <p:ext uri="{BB962C8B-B14F-4D97-AF65-F5344CB8AC3E}">
        <p14:creationId xmlns:p14="http://schemas.microsoft.com/office/powerpoint/2010/main" val="1798651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23900" y="-1431714"/>
            <a:ext cx="10668000" cy="9267614"/>
          </a:xfrm>
        </p:spPr>
      </p:pic>
    </p:spTree>
    <p:extLst>
      <p:ext uri="{BB962C8B-B14F-4D97-AF65-F5344CB8AC3E}">
        <p14:creationId xmlns:p14="http://schemas.microsoft.com/office/powerpoint/2010/main" val="2359024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41500" y="-609600"/>
            <a:ext cx="8559800" cy="7289800"/>
          </a:xfrm>
        </p:spPr>
      </p:pic>
    </p:spTree>
    <p:extLst>
      <p:ext uri="{BB962C8B-B14F-4D97-AF65-F5344CB8AC3E}">
        <p14:creationId xmlns:p14="http://schemas.microsoft.com/office/powerpoint/2010/main" val="32801843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90500"/>
            <a:ext cx="10515600" cy="5986463"/>
          </a:xfrm>
        </p:spPr>
        <p:txBody>
          <a:bodyPr>
            <a:normAutofit/>
          </a:bodyPr>
          <a:lstStyle/>
          <a:p>
            <a:pPr marL="0" indent="0">
              <a:buNone/>
            </a:pPr>
            <a:endParaRPr lang="tr-TR" dirty="0" smtClean="0"/>
          </a:p>
          <a:p>
            <a:r>
              <a:rPr lang="tr-TR" dirty="0" smtClean="0"/>
              <a:t> </a:t>
            </a:r>
            <a:r>
              <a:rPr lang="tr-TR" sz="2000" dirty="0" smtClean="0"/>
              <a:t>1923 yılında ünlü Mısır firavunu </a:t>
            </a:r>
            <a:r>
              <a:rPr lang="tr-TR" sz="2000" dirty="0" err="1" smtClean="0"/>
              <a:t>Tutankhamon’un</a:t>
            </a:r>
            <a:r>
              <a:rPr lang="tr-TR" sz="2000" dirty="0" smtClean="0"/>
              <a:t> mezarının bulunması moda dünyasını etkilemiştir. Mezarın keşfinin etkisi sadece kıyafetler ile kalmamış aynı zamanda çekilen filmlerin konusundan, ürün reklamlarında kullanılan unsurlara kadar antik Mısır izleri taşıyan çalışmalar yapılmıştır.</a:t>
            </a:r>
          </a:p>
          <a:p>
            <a:r>
              <a:rPr lang="tr-TR" sz="2000" dirty="0" smtClean="0"/>
              <a:t>1920’li yıllar bir bakıma kısalma çağına işaret etmiştir, Vogue’un 1924’te özlü bir şekilde belirttiği durum şu olmuştur: “Kısa etekler, kısa bluzlar ve hatta kısa isimler </a:t>
            </a:r>
            <a:r>
              <a:rPr lang="tr-TR" sz="2000" dirty="0" err="1" smtClean="0"/>
              <a:t>çağındayız.Birisine</a:t>
            </a:r>
            <a:r>
              <a:rPr lang="tr-TR" sz="2000" dirty="0" smtClean="0"/>
              <a:t> ismini sorduğunuzda, size onun kısaltılmış şekliyle cevap verirse bunun ne etkisi olur ki?” Düz hatlar, kısa saçlar, düz göğüsler ve erkeksi vücutlar bu </a:t>
            </a:r>
            <a:r>
              <a:rPr lang="tr-TR" sz="2000" dirty="0" err="1" smtClean="0"/>
              <a:t>döneminen</a:t>
            </a:r>
            <a:r>
              <a:rPr lang="tr-TR" sz="2000" dirty="0" smtClean="0"/>
              <a:t> göze çarpan unsurları olmuş, moda artık parçalanan bir toplamı değil, </a:t>
            </a:r>
            <a:r>
              <a:rPr lang="tr-TR" sz="2000" dirty="0" err="1" smtClean="0"/>
              <a:t>permütasyona</a:t>
            </a:r>
            <a:r>
              <a:rPr lang="tr-TR" sz="2000" dirty="0" smtClean="0"/>
              <a:t> sahip bir bilmece olmuştur. Şıklık için tuhaf şeyler yapılmıştı; akbaba tüyünden yapılan yelpazeler altına daldırılmış ve aksesuar olarak kullanılmıştır, şıklık incelik ile bir tutulduğundan tazı dönemin hayvanı olma </a:t>
            </a:r>
            <a:r>
              <a:rPr lang="tr-TR" sz="2000" dirty="0" err="1" smtClean="0"/>
              <a:t>ünvanını</a:t>
            </a:r>
            <a:r>
              <a:rPr lang="tr-TR" sz="2000" dirty="0" smtClean="0"/>
              <a:t> kazanmıştır.</a:t>
            </a:r>
          </a:p>
          <a:p>
            <a:r>
              <a:rPr lang="tr-TR" sz="2000" dirty="0" smtClean="0"/>
              <a:t>Kadınlar kol düğmeleri takmaya başlayıp, uzun sigara ağızlıkları ile sigara içmeye başlamışlardır. 1900- 1919 yıllarının tabusu olan ve sigara içen kadının ancak aktris olduğu düşünülen toplumların sigara konusundaki hızlı değişkenliği şaşırtıcıdır.1920 yılı ile başlayan süreç artık belli tabuların aşıldığı ve kadının toplumdaki yerinin daha net ve eylemlerinin kısıtlanmasının ortadan kalktığı bir dönem olmuştur.</a:t>
            </a:r>
            <a:endParaRPr lang="tr-TR" sz="2000" dirty="0"/>
          </a:p>
        </p:txBody>
      </p:sp>
    </p:spTree>
    <p:extLst>
      <p:ext uri="{BB962C8B-B14F-4D97-AF65-F5344CB8AC3E}">
        <p14:creationId xmlns:p14="http://schemas.microsoft.com/office/powerpoint/2010/main" val="34663132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4300"/>
            <a:ext cx="10515600" cy="6062663"/>
          </a:xfrm>
        </p:spPr>
        <p:txBody>
          <a:bodyPr>
            <a:normAutofit/>
          </a:bodyPr>
          <a:lstStyle/>
          <a:p>
            <a:r>
              <a:rPr lang="tr-TR" sz="2000" dirty="0" smtClean="0"/>
              <a:t>Değişen ve yıkılan bazı tabulara rağmen, kadının kollarını açık kıyafet giymesi hala tereddüt ile yaklaşılan bir konu halini almış, Vogue kadınların içinde bulunduğu ikilemi gayet iyi bir şekilde yansıtmıştır. Derginin Ocak 1920 kapağında tipi altında yürürken görülen Dickens tipi bir kadın resmi vardır, aynı yılın Aralık ayındaki kapağında ise kadın bir dönüşüm geçirmiş ve tepeden tırnağa vamp bir kadın haline gelmiştir.</a:t>
            </a:r>
          </a:p>
          <a:p>
            <a:endParaRPr lang="tr-TR" sz="2000" dirty="0"/>
          </a:p>
        </p:txBody>
      </p:sp>
      <p:pic>
        <p:nvPicPr>
          <p:cNvPr id="4" name="Resim 3"/>
          <p:cNvPicPr>
            <a:picLocks noChangeAspect="1"/>
          </p:cNvPicPr>
          <p:nvPr/>
        </p:nvPicPr>
        <p:blipFill rotWithShape="1">
          <a:blip r:embed="rId2">
            <a:extLst>
              <a:ext uri="{28A0092B-C50C-407E-A947-70E740481C1C}">
                <a14:useLocalDpi xmlns:a14="http://schemas.microsoft.com/office/drawing/2010/main" val="0"/>
              </a:ext>
            </a:extLst>
          </a:blip>
          <a:srcRect t="51299" r="2990"/>
          <a:stretch/>
        </p:blipFill>
        <p:spPr>
          <a:xfrm>
            <a:off x="1481019" y="1612900"/>
            <a:ext cx="8653582" cy="4762500"/>
          </a:xfrm>
          <a:prstGeom prst="rect">
            <a:avLst/>
          </a:prstGeom>
        </p:spPr>
      </p:pic>
    </p:spTree>
    <p:extLst>
      <p:ext uri="{BB962C8B-B14F-4D97-AF65-F5344CB8AC3E}">
        <p14:creationId xmlns:p14="http://schemas.microsoft.com/office/powerpoint/2010/main" val="11233130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7400" y="292100"/>
            <a:ext cx="10515600" cy="5961063"/>
          </a:xfrm>
        </p:spPr>
        <p:txBody>
          <a:bodyPr/>
          <a:lstStyle/>
          <a:p>
            <a:r>
              <a:rPr lang="tr-TR" dirty="0" smtClean="0"/>
              <a:t> </a:t>
            </a:r>
            <a:r>
              <a:rPr lang="tr-TR" sz="2000" dirty="0" smtClean="0"/>
              <a:t>Rahatça oturup kalkmak kadınlar için bir yenilik olmuş, basitlik modern bir konsepttir ve modayı etkisi altına almıştır. Kolayca insanın üzerine geçirebildiği kıyafetler, omuzdan askılı basit kadın giysileri, herkesin bedenine uygun düz hatlara sahip modeller basitlik modasının devam edeceğini göstermiş, omuzdan askılı bu basit kadın kıyafetleri eskiden olduğu gibi kare ve dikdörtgenlerden oluşmamış, omuza hafifçe tutturulup ön ve arkadan özdeş bir görünüm sağlayacak şekilde hazırlanmıştır.</a:t>
            </a:r>
          </a:p>
          <a:p>
            <a:endParaRPr lang="tr-TR" sz="2000" dirty="0"/>
          </a:p>
        </p:txBody>
      </p:sp>
      <p:pic>
        <p:nvPicPr>
          <p:cNvPr id="4" name="Resim 3"/>
          <p:cNvPicPr>
            <a:picLocks noChangeAspect="1"/>
          </p:cNvPicPr>
          <p:nvPr/>
        </p:nvPicPr>
        <p:blipFill rotWithShape="1">
          <a:blip r:embed="rId2"/>
          <a:srcRect t="47709" r="45744"/>
          <a:stretch/>
        </p:blipFill>
        <p:spPr>
          <a:xfrm>
            <a:off x="4041775" y="2057400"/>
            <a:ext cx="3336925" cy="4432300"/>
          </a:xfrm>
          <a:prstGeom prst="rect">
            <a:avLst/>
          </a:prstGeom>
        </p:spPr>
      </p:pic>
    </p:spTree>
    <p:extLst>
      <p:ext uri="{BB962C8B-B14F-4D97-AF65-F5344CB8AC3E}">
        <p14:creationId xmlns:p14="http://schemas.microsoft.com/office/powerpoint/2010/main" val="1410359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52400"/>
            <a:ext cx="10515600" cy="6024563"/>
          </a:xfrm>
        </p:spPr>
        <p:txBody>
          <a:bodyPr>
            <a:normAutofit/>
          </a:bodyPr>
          <a:lstStyle/>
          <a:p>
            <a:r>
              <a:rPr lang="tr-TR" sz="2000" dirty="0" smtClean="0">
                <a:solidFill>
                  <a:srgbClr val="020202"/>
                </a:solidFill>
                <a:effectLst/>
              </a:rPr>
              <a:t>Korselerden kurtulma başarısından spor giyim devriminin sorumlu olması gibi, 1920’lerin moda hareketlerinin kıvılcımını da toplumsal koşullar ateşlemiş, pantolon günlük hayatın içerisinde kendine yer edinme çabalarına başlamıştır. 1926’da cinsiyetler  birbirleriyle iyice harmanlanmaya başlamış, “erkeksi kısa saç stili” gibi çift cinsiyetli ifadeler moda dünyasının gündemine girmiştir. Dönemin ünlü psikologlarından </a:t>
            </a:r>
            <a:r>
              <a:rPr lang="tr-TR" sz="2000" dirty="0" err="1" smtClean="0">
                <a:solidFill>
                  <a:srgbClr val="020202"/>
                </a:solidFill>
                <a:effectLst/>
              </a:rPr>
              <a:t>Otto</a:t>
            </a:r>
            <a:r>
              <a:rPr lang="tr-TR" sz="2000" dirty="0" smtClean="0">
                <a:solidFill>
                  <a:srgbClr val="020202"/>
                </a:solidFill>
                <a:effectLst/>
              </a:rPr>
              <a:t> </a:t>
            </a:r>
            <a:r>
              <a:rPr lang="tr-TR" sz="2000" dirty="0" err="1" smtClean="0">
                <a:solidFill>
                  <a:srgbClr val="020202"/>
                </a:solidFill>
                <a:effectLst/>
              </a:rPr>
              <a:t>Weininger</a:t>
            </a:r>
            <a:r>
              <a:rPr lang="tr-TR" sz="2000" dirty="0" smtClean="0">
                <a:solidFill>
                  <a:srgbClr val="020202"/>
                </a:solidFill>
                <a:effectLst/>
              </a:rPr>
              <a:t> dönem modasını ele alırken şu açıklamalara başvurmuştur: “Bugün kadınlar erkeklerle aynı işleri yapıyor ve aynı oyunları oynuyor. Bu böyle devam ettiği sürece, kıyafet seçimindeki mevcut eğilimlerin değişmesi pek de mümkün değil. Kafanızda bir </a:t>
            </a:r>
            <a:r>
              <a:rPr lang="tr-TR" sz="2000" dirty="0" err="1" smtClean="0">
                <a:solidFill>
                  <a:srgbClr val="020202"/>
                </a:solidFill>
                <a:effectLst/>
              </a:rPr>
              <a:t>Gainsborough</a:t>
            </a:r>
            <a:r>
              <a:rPr lang="tr-TR" sz="2000" dirty="0" smtClean="0">
                <a:solidFill>
                  <a:srgbClr val="020202"/>
                </a:solidFill>
                <a:effectLst/>
              </a:rPr>
              <a:t> şapkasıyla </a:t>
            </a:r>
            <a:r>
              <a:rPr lang="tr-TR" sz="2000" dirty="0" err="1" smtClean="0">
                <a:solidFill>
                  <a:srgbClr val="020202"/>
                </a:solidFill>
                <a:effectLst/>
              </a:rPr>
              <a:t>Rolls</a:t>
            </a:r>
            <a:r>
              <a:rPr lang="tr-TR" sz="2000" dirty="0" smtClean="0">
                <a:solidFill>
                  <a:srgbClr val="020202"/>
                </a:solidFill>
                <a:effectLst/>
              </a:rPr>
              <a:t> </a:t>
            </a:r>
            <a:r>
              <a:rPr lang="tr-TR" sz="2000" dirty="0" err="1" smtClean="0">
                <a:solidFill>
                  <a:srgbClr val="020202"/>
                </a:solidFill>
                <a:effectLst/>
              </a:rPr>
              <a:t>Royce</a:t>
            </a:r>
            <a:r>
              <a:rPr lang="tr-TR" sz="2000" dirty="0" smtClean="0">
                <a:solidFill>
                  <a:srgbClr val="020202"/>
                </a:solidFill>
                <a:effectLst/>
              </a:rPr>
              <a:t> kullanamazsınız, tel çemberli kabarık bir etek ile ameliyat yapamazsınız, ya da korseyle polo oynayamazsınız.</a:t>
            </a:r>
          </a:p>
          <a:p>
            <a:endParaRPr lang="tr-TR" sz="2000" dirty="0"/>
          </a:p>
        </p:txBody>
      </p:sp>
      <p:pic>
        <p:nvPicPr>
          <p:cNvPr id="4" name="Resim 3"/>
          <p:cNvPicPr>
            <a:picLocks noChangeAspect="1"/>
          </p:cNvPicPr>
          <p:nvPr/>
        </p:nvPicPr>
        <p:blipFill rotWithShape="1">
          <a:blip r:embed="rId2"/>
          <a:srcRect l="-5605" t="48051" r="67392" b="2598"/>
          <a:stretch/>
        </p:blipFill>
        <p:spPr>
          <a:xfrm>
            <a:off x="3162301" y="2794000"/>
            <a:ext cx="3314700" cy="4406900"/>
          </a:xfrm>
          <a:prstGeom prst="rect">
            <a:avLst/>
          </a:prstGeom>
        </p:spPr>
      </p:pic>
    </p:spTree>
    <p:extLst>
      <p:ext uri="{BB962C8B-B14F-4D97-AF65-F5344CB8AC3E}">
        <p14:creationId xmlns:p14="http://schemas.microsoft.com/office/powerpoint/2010/main" val="27214790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03200"/>
            <a:ext cx="10515600" cy="5973763"/>
          </a:xfrm>
        </p:spPr>
        <p:txBody>
          <a:bodyPr>
            <a:normAutofit/>
          </a:bodyPr>
          <a:lstStyle/>
          <a:p>
            <a:r>
              <a:rPr lang="tr-TR" sz="2000" dirty="0" smtClean="0"/>
              <a:t>Kadınların bir zamanlar keskin kurallarla belirlenen gardıropları artık zaman çizelgesine bölünmüştür, örneğin; daktilonun karşısında oturduklarında ne giyeceklerine karar verememişlerdir. “İş Kadını İçin Şıklık Rehberi” zemini karanlık renkler ve düz kumaşlarla harmanlamayı ve toplumsal hayat ile çalışma hayatı arasında geçiş yaparken dikkatli olmayı tavsiye etmiştir. 1926 yılına gelindiğinde modacılar artık sadece tasarım ve elbise yapmakla uğraşmamış ve Vogue bu durumu “Modacının Parfümü” başlığıyla duyurmuş, aynı dönemde </a:t>
            </a:r>
            <a:r>
              <a:rPr lang="tr-TR" sz="2000" dirty="0" err="1" smtClean="0"/>
              <a:t>Coco</a:t>
            </a:r>
            <a:r>
              <a:rPr lang="tr-TR" sz="2000" dirty="0" smtClean="0"/>
              <a:t> </a:t>
            </a:r>
            <a:r>
              <a:rPr lang="tr-TR" sz="2000" dirty="0" err="1" smtClean="0"/>
              <a:t>Chanel’in</a:t>
            </a:r>
            <a:r>
              <a:rPr lang="tr-TR" sz="2000" dirty="0" smtClean="0"/>
              <a:t>  geliştirdiği kokular için; “bu gösterişsiz ve gizemli numaralı parfüm metodunu” benimsediklerini duyurmuştur. Yeni bir on yılın eşiğinde </a:t>
            </a:r>
            <a:r>
              <a:rPr lang="tr-TR" sz="2000" dirty="0" err="1" smtClean="0"/>
              <a:t>Aldous</a:t>
            </a:r>
            <a:r>
              <a:rPr lang="tr-TR" sz="2000" dirty="0" smtClean="0"/>
              <a:t> </a:t>
            </a:r>
            <a:r>
              <a:rPr lang="tr-TR" sz="2000" dirty="0" err="1" smtClean="0"/>
              <a:t>Huxley</a:t>
            </a:r>
            <a:r>
              <a:rPr lang="tr-TR" sz="2000" dirty="0" smtClean="0"/>
              <a:t> “Sinema Nereye Gidiyor?” sorusunu sormuş ve sinemanın </a:t>
            </a:r>
            <a:r>
              <a:rPr lang="tr-TR" sz="2000" dirty="0" err="1" smtClean="0"/>
              <a:t>sıradışı</a:t>
            </a:r>
            <a:r>
              <a:rPr lang="tr-TR" sz="2000" dirty="0" smtClean="0"/>
              <a:t> potansiyellerini sorgulamıştır: “Ekranda mucizeler kolaylıkla gerçekleşiyor, en aykırı fikirler keyfi olarak bir arada sunulabiliyor, zaman ve mekan sınırlamaları göz ardı edilebiliyor. Tarihte ilk defa ses ve görüntü bir arada kullanılmış, ancak hiç kimsenin ön göremediği şey ise bunun moda üzerindeki etkisinin ne olacağıdır.</a:t>
            </a:r>
          </a:p>
          <a:p>
            <a:endParaRPr lang="tr-TR" sz="2000" dirty="0"/>
          </a:p>
        </p:txBody>
      </p:sp>
    </p:spTree>
    <p:extLst>
      <p:ext uri="{BB962C8B-B14F-4D97-AF65-F5344CB8AC3E}">
        <p14:creationId xmlns:p14="http://schemas.microsoft.com/office/powerpoint/2010/main" val="20711833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696</Words>
  <Application>Microsoft Office PowerPoint</Application>
  <PresentationFormat>Geniş ekran</PresentationFormat>
  <Paragraphs>20</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sinemm</cp:lastModifiedBy>
  <cp:revision>6</cp:revision>
  <dcterms:created xsi:type="dcterms:W3CDTF">2018-02-25T20:37:31Z</dcterms:created>
  <dcterms:modified xsi:type="dcterms:W3CDTF">2018-06-12T10:22:28Z</dcterms:modified>
</cp:coreProperties>
</file>