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80661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279130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50703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64996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3127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05897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27DFD8-DBE2-4696-9949-70BA6CEA0129}"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40672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27DFD8-DBE2-4696-9949-70BA6CEA0129}"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14919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27DFD8-DBE2-4696-9949-70BA6CEA0129}"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9773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25237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64607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7DFD8-DBE2-4696-9949-70BA6CEA0129}"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6D34C-6A26-4637-B4FF-608391DF13B3}" type="slidenum">
              <a:rPr lang="tr-TR" smtClean="0"/>
              <a:t>‹#›</a:t>
            </a:fld>
            <a:endParaRPr lang="tr-TR"/>
          </a:p>
        </p:txBody>
      </p:sp>
    </p:spTree>
    <p:extLst>
      <p:ext uri="{BB962C8B-B14F-4D97-AF65-F5344CB8AC3E}">
        <p14:creationId xmlns:p14="http://schemas.microsoft.com/office/powerpoint/2010/main" val="301136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Romantizm Dönemi Polonya Edebiyatı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98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Romantik diğe</a:t>
            </a:r>
            <a:r>
              <a:rPr lang="tr-TR" b="1" dirty="0" smtClean="0"/>
              <a:t>r yazarlar</a:t>
            </a:r>
            <a:r>
              <a:rPr lang="tr-TR" b="1" dirty="0"/>
              <a:t/>
            </a:r>
            <a:br>
              <a:rPr lang="tr-TR" b="1" dirty="0"/>
            </a:br>
            <a:endParaRPr lang="tr-TR" dirty="0"/>
          </a:p>
        </p:txBody>
      </p:sp>
      <p:sp>
        <p:nvSpPr>
          <p:cNvPr id="3" name="İçerik Yer Tutucusu 2"/>
          <p:cNvSpPr>
            <a:spLocks noGrp="1"/>
          </p:cNvSpPr>
          <p:nvPr>
            <p:ph idx="1"/>
          </p:nvPr>
        </p:nvSpPr>
        <p:spPr/>
        <p:txBody>
          <a:bodyPr>
            <a:normAutofit fontScale="40000" lnSpcReduction="20000"/>
          </a:bodyPr>
          <a:lstStyle/>
          <a:p>
            <a:r>
              <a:rPr lang="tr-TR" b="1" dirty="0"/>
              <a:t> </a:t>
            </a:r>
            <a:r>
              <a:rPr lang="tr-TR" b="1" dirty="0" err="1"/>
              <a:t>Henryk</a:t>
            </a:r>
            <a:r>
              <a:rPr lang="tr-TR" b="1" dirty="0"/>
              <a:t> </a:t>
            </a:r>
            <a:r>
              <a:rPr lang="tr-TR" b="1" dirty="0" err="1"/>
              <a:t>Rzewuski</a:t>
            </a:r>
            <a:endParaRPr lang="tr-TR" b="1" dirty="0"/>
          </a:p>
          <a:p>
            <a:r>
              <a:rPr lang="tr-TR" dirty="0"/>
              <a:t> </a:t>
            </a:r>
          </a:p>
          <a:p>
            <a:r>
              <a:rPr lang="tr-TR" dirty="0"/>
              <a:t>Renkli kişiliği ile tanınan </a:t>
            </a:r>
            <a:r>
              <a:rPr lang="tr-TR" dirty="0" err="1"/>
              <a:t>Rzewuski</a:t>
            </a:r>
            <a:r>
              <a:rPr lang="tr-TR" dirty="0"/>
              <a:t> ( 1791 – 1866 ), Polonya’nın , daha bölünmeden önce yıkıldığını düşünüyordu. Geçmişe hayrandı; özellikle “</a:t>
            </a:r>
            <a:r>
              <a:rPr lang="tr-TR" dirty="0" err="1"/>
              <a:t>Sarmat</a:t>
            </a:r>
            <a:r>
              <a:rPr lang="tr-TR" dirty="0"/>
              <a:t> ” düşüncenin tutkulu bir taraftarıydı. Polonya için tek çıkış yolunun, Çarın ve Büyük Rusya’nın egemenliğine girmek olduğunu   düşünüyor,  </a:t>
            </a:r>
            <a:r>
              <a:rPr lang="tr-TR" dirty="0" err="1"/>
              <a:t>Panslavizme</a:t>
            </a:r>
            <a:r>
              <a:rPr lang="tr-TR" dirty="0"/>
              <a:t>  inanıyordu.  Çarın   sadık  bir hizmetkarı  olarak, “</a:t>
            </a:r>
            <a:r>
              <a:rPr lang="tr-TR" dirty="0" err="1"/>
              <a:t>Tygodnik</a:t>
            </a:r>
            <a:r>
              <a:rPr lang="tr-TR" dirty="0"/>
              <a:t> </a:t>
            </a:r>
            <a:r>
              <a:rPr lang="tr-TR" dirty="0" err="1"/>
              <a:t>Petersburski</a:t>
            </a:r>
            <a:r>
              <a:rPr lang="tr-TR" dirty="0"/>
              <a:t>” (Petersburg Dergisi) adlı Polonya dergisindeki yazılarıyla, tüm  bağımsızlık düşleriyle acımasızca alay ediyordu.</a:t>
            </a:r>
          </a:p>
          <a:p>
            <a:r>
              <a:rPr lang="tr-TR" dirty="0"/>
              <a:t>İlk kitabı  “Bay </a:t>
            </a:r>
            <a:r>
              <a:rPr lang="tr-TR" dirty="0" err="1"/>
              <a:t>Seweryn</a:t>
            </a:r>
            <a:r>
              <a:rPr lang="tr-TR" dirty="0"/>
              <a:t> </a:t>
            </a:r>
            <a:r>
              <a:rPr lang="tr-TR" dirty="0" err="1"/>
              <a:t>Soplica’nın</a:t>
            </a:r>
            <a:r>
              <a:rPr lang="tr-TR" dirty="0"/>
              <a:t> Anıları” (</a:t>
            </a:r>
            <a:r>
              <a:rPr lang="tr-TR" dirty="0" err="1"/>
              <a:t>Pamiatki</a:t>
            </a:r>
            <a:r>
              <a:rPr lang="tr-TR" dirty="0"/>
              <a:t> </a:t>
            </a:r>
            <a:r>
              <a:rPr lang="tr-TR" dirty="0" err="1"/>
              <a:t>Pana</a:t>
            </a:r>
            <a:r>
              <a:rPr lang="tr-TR" dirty="0"/>
              <a:t> </a:t>
            </a:r>
            <a:r>
              <a:rPr lang="tr-TR" dirty="0" err="1"/>
              <a:t>Seweryna</a:t>
            </a:r>
            <a:r>
              <a:rPr lang="tr-TR" dirty="0"/>
              <a:t> </a:t>
            </a:r>
            <a:r>
              <a:rPr lang="tr-TR" dirty="0" err="1"/>
              <a:t>Soplicy</a:t>
            </a:r>
            <a:r>
              <a:rPr lang="tr-TR" dirty="0"/>
              <a:t>) 1839’da  Paris’te yayımlandı. Polonya edebiyatı için önemli olan   </a:t>
            </a:r>
            <a:r>
              <a:rPr lang="tr-TR" i="1" dirty="0" err="1"/>
              <a:t>gawęda</a:t>
            </a:r>
            <a:r>
              <a:rPr lang="tr-TR" dirty="0"/>
              <a:t>  türünde bir eserdi. </a:t>
            </a:r>
            <a:r>
              <a:rPr lang="tr-TR" i="1" dirty="0" err="1"/>
              <a:t>Gawęda</a:t>
            </a:r>
            <a:r>
              <a:rPr lang="tr-TR" i="1" dirty="0"/>
              <a:t>, </a:t>
            </a:r>
            <a:r>
              <a:rPr lang="tr-TR" dirty="0"/>
              <a:t> epik bir türdür. </a:t>
            </a:r>
            <a:r>
              <a:rPr lang="tr-TR" dirty="0" err="1"/>
              <a:t>Koşuklu</a:t>
            </a:r>
            <a:r>
              <a:rPr lang="tr-TR" dirty="0"/>
              <a:t>, ya da düz yazı olarak yazılır. Bir olayın tanığı ya da katılımcısı olan yaşlı, deneyimli bir anlatıcı ( </a:t>
            </a:r>
            <a:r>
              <a:rPr lang="tr-TR" dirty="0" err="1"/>
              <a:t>narrator</a:t>
            </a:r>
            <a:r>
              <a:rPr lang="tr-TR" dirty="0"/>
              <a:t> ), özgür, kuralsız bir konuşma havasında başından geçen ya da tanık olduğu olayı anlatır. Bu tür, arkadaş toplantıları sırasında  anlatılan öykülerden türemiştir. </a:t>
            </a:r>
            <a:r>
              <a:rPr lang="tr-TR" dirty="0" err="1"/>
              <a:t>Sarmat</a:t>
            </a:r>
            <a:r>
              <a:rPr lang="tr-TR" dirty="0"/>
              <a:t> kültürü temelinde gelişmiş, biçimlenmiş, XIX. yüzyılın ilk yarısında çiçek açmıştır. Bu türe, Polonya edebiyatında daha sonraki dönemlerde de rastlıyoruz. Şiirsel </a:t>
            </a:r>
            <a:r>
              <a:rPr lang="tr-TR" i="1" dirty="0" err="1"/>
              <a:t>gawęda</a:t>
            </a:r>
            <a:r>
              <a:rPr lang="tr-TR" dirty="0" err="1"/>
              <a:t>lara</a:t>
            </a:r>
            <a:r>
              <a:rPr lang="tr-TR" dirty="0"/>
              <a:t> da rastlanır. </a:t>
            </a:r>
            <a:r>
              <a:rPr lang="tr-TR" dirty="0" err="1"/>
              <a:t>Wincenty</a:t>
            </a:r>
            <a:r>
              <a:rPr lang="tr-TR" dirty="0"/>
              <a:t> </a:t>
            </a:r>
            <a:r>
              <a:rPr lang="tr-TR" dirty="0" err="1"/>
              <a:t>Pol</a:t>
            </a:r>
            <a:r>
              <a:rPr lang="tr-TR" dirty="0"/>
              <a:t> ’un “</a:t>
            </a:r>
            <a:r>
              <a:rPr lang="tr-TR" dirty="0" err="1"/>
              <a:t>Mohort</a:t>
            </a:r>
            <a:r>
              <a:rPr lang="tr-TR" dirty="0"/>
              <a:t>”, </a:t>
            </a:r>
            <a:r>
              <a:rPr lang="tr-TR" dirty="0" err="1"/>
              <a:t>Wladyslaw</a:t>
            </a:r>
            <a:r>
              <a:rPr lang="tr-TR" dirty="0"/>
              <a:t> </a:t>
            </a:r>
            <a:r>
              <a:rPr lang="tr-TR" dirty="0" err="1"/>
              <a:t>Syromkola’nın</a:t>
            </a:r>
            <a:r>
              <a:rPr lang="tr-TR" dirty="0"/>
              <a:t>  “Soylu Jan  </a:t>
            </a:r>
            <a:r>
              <a:rPr lang="tr-TR" dirty="0" err="1"/>
              <a:t>Dęboróg</a:t>
            </a:r>
            <a:r>
              <a:rPr lang="tr-TR" dirty="0"/>
              <a:t>” (</a:t>
            </a:r>
            <a:r>
              <a:rPr lang="tr-TR" dirty="0" err="1"/>
              <a:t>Urodzony</a:t>
            </a:r>
            <a:r>
              <a:rPr lang="tr-TR" dirty="0"/>
              <a:t> Jan  </a:t>
            </a:r>
            <a:r>
              <a:rPr lang="tr-TR" dirty="0" err="1"/>
              <a:t>Dęboróg</a:t>
            </a:r>
            <a:r>
              <a:rPr lang="tr-TR" dirty="0"/>
              <a:t>) adlı eserleri buna örnek oluştururlar. XX. yüzyılda </a:t>
            </a:r>
            <a:r>
              <a:rPr lang="tr-TR" dirty="0" err="1"/>
              <a:t>Ksawery</a:t>
            </a:r>
            <a:r>
              <a:rPr lang="tr-TR" dirty="0"/>
              <a:t> </a:t>
            </a:r>
            <a:r>
              <a:rPr lang="tr-TR" dirty="0" err="1"/>
              <a:t>Pruszynski</a:t>
            </a:r>
            <a:r>
              <a:rPr lang="tr-TR" dirty="0"/>
              <a:t>, </a:t>
            </a:r>
            <a:r>
              <a:rPr lang="tr-TR" dirty="0" err="1"/>
              <a:t>Melchior</a:t>
            </a:r>
            <a:r>
              <a:rPr lang="tr-TR" dirty="0"/>
              <a:t> </a:t>
            </a:r>
            <a:r>
              <a:rPr lang="tr-TR" dirty="0" err="1"/>
              <a:t>Wańkowicz</a:t>
            </a:r>
            <a:r>
              <a:rPr lang="tr-TR" dirty="0"/>
              <a:t>, K. </a:t>
            </a:r>
            <a:r>
              <a:rPr lang="tr-TR" dirty="0" err="1"/>
              <a:t>Brandys’ın</a:t>
            </a:r>
            <a:r>
              <a:rPr lang="tr-TR" dirty="0"/>
              <a:t> bazı eserlerinde bu tür kullanılmıştır. </a:t>
            </a:r>
            <a:r>
              <a:rPr lang="tr-TR" dirty="0" err="1"/>
              <a:t>Witold</a:t>
            </a:r>
            <a:r>
              <a:rPr lang="tr-TR" dirty="0"/>
              <a:t> </a:t>
            </a:r>
            <a:r>
              <a:rPr lang="tr-TR" dirty="0" err="1"/>
              <a:t>Gombrowicz’in</a:t>
            </a:r>
            <a:r>
              <a:rPr lang="tr-TR" dirty="0"/>
              <a:t>  “  Trans – </a:t>
            </a:r>
            <a:r>
              <a:rPr lang="tr-TR" dirty="0" err="1"/>
              <a:t>Atlantyk</a:t>
            </a:r>
            <a:r>
              <a:rPr lang="tr-TR" dirty="0"/>
              <a:t> ” adlı eserinde ise bu türün parodisi yapılmıştır. Jan  </a:t>
            </a:r>
            <a:r>
              <a:rPr lang="tr-TR" dirty="0" err="1"/>
              <a:t>Chryzostom</a:t>
            </a:r>
            <a:r>
              <a:rPr lang="tr-TR" dirty="0"/>
              <a:t> </a:t>
            </a:r>
            <a:r>
              <a:rPr lang="tr-TR" dirty="0" err="1"/>
              <a:t>Pasek</a:t>
            </a:r>
            <a:r>
              <a:rPr lang="tr-TR" dirty="0"/>
              <a:t> bu türü “ </a:t>
            </a:r>
            <a:r>
              <a:rPr lang="tr-TR" dirty="0" err="1"/>
              <a:t>Pamietniki</a:t>
            </a:r>
            <a:r>
              <a:rPr lang="tr-TR" dirty="0"/>
              <a:t> ”  adlı eserinde yeniden diriltmişti. </a:t>
            </a:r>
            <a:r>
              <a:rPr lang="tr-TR" dirty="0" err="1"/>
              <a:t>Rzewuski</a:t>
            </a:r>
            <a:r>
              <a:rPr lang="tr-TR" dirty="0"/>
              <a:t> ise bu geleneği devam ettirdi ve yeni yüzyıla uyarladı. “ Bay </a:t>
            </a:r>
            <a:r>
              <a:rPr lang="tr-TR" dirty="0" err="1"/>
              <a:t>Seweryn</a:t>
            </a:r>
            <a:r>
              <a:rPr lang="tr-TR" dirty="0"/>
              <a:t> </a:t>
            </a:r>
            <a:r>
              <a:rPr lang="tr-TR" dirty="0" err="1"/>
              <a:t>Soplica</a:t>
            </a:r>
            <a:r>
              <a:rPr lang="tr-TR" dirty="0"/>
              <a:t>’ </a:t>
            </a:r>
            <a:r>
              <a:rPr lang="tr-TR" dirty="0" err="1"/>
              <a:t>nın</a:t>
            </a:r>
            <a:r>
              <a:rPr lang="tr-TR" dirty="0"/>
              <a:t> Anıları ” , </a:t>
            </a:r>
            <a:r>
              <a:rPr lang="tr-TR" dirty="0" err="1"/>
              <a:t>gülmeceli</a:t>
            </a:r>
            <a:r>
              <a:rPr lang="tr-TR" dirty="0"/>
              <a:t> bir dille  “ her şey eskiden,  şimdikinden daha iyiydi ” düşüncesini anlatır. Yabancı patentli her şeye karşıdır  ve düşmandır.</a:t>
            </a:r>
          </a:p>
          <a:p>
            <a:r>
              <a:rPr lang="tr-TR" dirty="0"/>
              <a:t>İkinci eseri “ </a:t>
            </a:r>
            <a:r>
              <a:rPr lang="tr-TR" dirty="0" err="1"/>
              <a:t>Listopad</a:t>
            </a:r>
            <a:r>
              <a:rPr lang="tr-TR" dirty="0"/>
              <a:t> ” (Kasım’da) da yine XVIII. yüzyılın  politik  ve toplumsal panoraması verilir. </a:t>
            </a:r>
            <a:r>
              <a:rPr lang="tr-TR" dirty="0" err="1"/>
              <a:t>Baroksu</a:t>
            </a:r>
            <a:r>
              <a:rPr lang="tr-TR" dirty="0"/>
              <a:t> bir anlatım ve gülmece ile sarmalanmış söylem,  “Kasım’ı” bir önceki  eserin üslup olarak devamı gibi gösterse de, bu yeni eseri,   </a:t>
            </a:r>
            <a:r>
              <a:rPr lang="tr-TR" i="1" dirty="0" err="1"/>
              <a:t>gawęda</a:t>
            </a:r>
            <a:r>
              <a:rPr lang="tr-TR" dirty="0"/>
              <a:t>  türünden daha çok, tarihi roman havasındadır.</a:t>
            </a:r>
          </a:p>
          <a:p>
            <a:endParaRPr lang="tr-TR" dirty="0"/>
          </a:p>
        </p:txBody>
      </p:sp>
    </p:spTree>
    <p:extLst>
      <p:ext uri="{BB962C8B-B14F-4D97-AF65-F5344CB8AC3E}">
        <p14:creationId xmlns:p14="http://schemas.microsoft.com/office/powerpoint/2010/main" val="974640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err="1"/>
              <a:t>Ignacy</a:t>
            </a:r>
            <a:r>
              <a:rPr lang="tr-TR" b="1" dirty="0"/>
              <a:t> </a:t>
            </a:r>
            <a:r>
              <a:rPr lang="tr-TR" b="1" dirty="0" err="1"/>
              <a:t>Chodźko</a:t>
            </a:r>
            <a:r>
              <a:rPr lang="tr-TR" b="1" dirty="0"/>
              <a:t> ve </a:t>
            </a:r>
            <a:r>
              <a:rPr lang="tr-TR" b="1" dirty="0" err="1"/>
              <a:t>Zygmunt</a:t>
            </a:r>
            <a:r>
              <a:rPr lang="tr-TR" b="1" dirty="0"/>
              <a:t> </a:t>
            </a:r>
            <a:r>
              <a:rPr lang="tr-TR" b="1" dirty="0" err="1"/>
              <a:t>Kaczkowski</a:t>
            </a:r>
            <a:r>
              <a:rPr lang="tr-TR" b="1" dirty="0"/>
              <a:t>  </a:t>
            </a:r>
          </a:p>
          <a:p>
            <a:r>
              <a:rPr lang="tr-TR" dirty="0" err="1"/>
              <a:t>Ignacy</a:t>
            </a:r>
            <a:r>
              <a:rPr lang="tr-TR" dirty="0"/>
              <a:t> </a:t>
            </a:r>
            <a:r>
              <a:rPr lang="tr-TR" dirty="0" err="1"/>
              <a:t>Chodźko</a:t>
            </a:r>
            <a:r>
              <a:rPr lang="tr-TR" dirty="0"/>
              <a:t> (1794 – 1861) </a:t>
            </a:r>
            <a:r>
              <a:rPr lang="tr-TR" i="1" dirty="0" err="1"/>
              <a:t>gawęda</a:t>
            </a:r>
            <a:r>
              <a:rPr lang="tr-TR" i="1" dirty="0"/>
              <a:t>  </a:t>
            </a:r>
            <a:r>
              <a:rPr lang="tr-TR" dirty="0"/>
              <a:t>  türünün  bir  başka  temsilcisidir. </a:t>
            </a:r>
            <a:r>
              <a:rPr lang="tr-TR" dirty="0" err="1"/>
              <a:t>Lituanyalı</a:t>
            </a:r>
            <a:r>
              <a:rPr lang="tr-TR" dirty="0"/>
              <a:t>  küçük  soyluların öykülerini anlatır. “ </a:t>
            </a:r>
            <a:r>
              <a:rPr lang="tr-TR" dirty="0" err="1"/>
              <a:t>Obrazy</a:t>
            </a:r>
            <a:r>
              <a:rPr lang="tr-TR" dirty="0"/>
              <a:t> </a:t>
            </a:r>
            <a:r>
              <a:rPr lang="tr-TR" dirty="0" err="1"/>
              <a:t>Litewskie</a:t>
            </a:r>
            <a:r>
              <a:rPr lang="tr-TR" dirty="0"/>
              <a:t> ”  ( Lituanya Manzaraları ) adlı eserinde, </a:t>
            </a:r>
            <a:r>
              <a:rPr lang="tr-TR" dirty="0" err="1"/>
              <a:t>Nieman</a:t>
            </a:r>
            <a:r>
              <a:rPr lang="tr-TR" dirty="0"/>
              <a:t>  ve  </a:t>
            </a:r>
            <a:r>
              <a:rPr lang="tr-TR" dirty="0" err="1"/>
              <a:t>Willia</a:t>
            </a:r>
            <a:r>
              <a:rPr lang="tr-TR" dirty="0"/>
              <a:t>  ırmakları kenarında geçen yaşamların ilginç tadı hissedilir.</a:t>
            </a:r>
          </a:p>
          <a:p>
            <a:r>
              <a:rPr lang="tr-TR" i="1" dirty="0"/>
              <a:t> </a:t>
            </a:r>
          </a:p>
          <a:p>
            <a:r>
              <a:rPr lang="tr-TR" dirty="0" err="1"/>
              <a:t>Zygmunt</a:t>
            </a:r>
            <a:r>
              <a:rPr lang="tr-TR" dirty="0"/>
              <a:t> </a:t>
            </a:r>
            <a:r>
              <a:rPr lang="tr-TR" dirty="0" err="1"/>
              <a:t>Kaczkowski</a:t>
            </a:r>
            <a:r>
              <a:rPr lang="tr-TR" dirty="0"/>
              <a:t> (1825-1896), “ </a:t>
            </a:r>
            <a:r>
              <a:rPr lang="tr-TR" dirty="0" err="1"/>
              <a:t>Powieści</a:t>
            </a:r>
            <a:r>
              <a:rPr lang="tr-TR" dirty="0"/>
              <a:t> </a:t>
            </a:r>
            <a:r>
              <a:rPr lang="tr-TR" dirty="0" err="1"/>
              <a:t>ostatniego</a:t>
            </a:r>
            <a:r>
              <a:rPr lang="tr-TR" dirty="0"/>
              <a:t> z </a:t>
            </a:r>
            <a:r>
              <a:rPr lang="tr-TR" dirty="0" err="1"/>
              <a:t>Nieczujów</a:t>
            </a:r>
            <a:r>
              <a:rPr lang="tr-TR" dirty="0"/>
              <a:t>   “Son </a:t>
            </a:r>
            <a:r>
              <a:rPr lang="tr-TR" dirty="0" err="1"/>
              <a:t>Nieczujaların</a:t>
            </a:r>
            <a:r>
              <a:rPr lang="tr-TR" dirty="0"/>
              <a:t> Anıları” adlı öykü serisinde, “Bay </a:t>
            </a:r>
            <a:r>
              <a:rPr lang="tr-TR" dirty="0" err="1"/>
              <a:t>Soplica</a:t>
            </a:r>
            <a:r>
              <a:rPr lang="tr-TR" dirty="0"/>
              <a:t>” </a:t>
            </a:r>
            <a:r>
              <a:rPr lang="tr-TR" dirty="0" err="1"/>
              <a:t>nın</a:t>
            </a:r>
            <a:r>
              <a:rPr lang="tr-TR" dirty="0"/>
              <a:t> üslubunu kullanır. Bu eser  de XVIII. yüzyılda geçer.</a:t>
            </a:r>
            <a:endParaRPr lang="tr-TR" i="1" dirty="0"/>
          </a:p>
          <a:p>
            <a:r>
              <a:rPr lang="tr-TR" dirty="0"/>
              <a:t> </a:t>
            </a:r>
          </a:p>
          <a:p>
            <a:r>
              <a:rPr lang="tr-TR" dirty="0"/>
              <a:t> </a:t>
            </a:r>
          </a:p>
          <a:p>
            <a:endParaRPr lang="tr-TR" dirty="0"/>
          </a:p>
        </p:txBody>
      </p:sp>
    </p:spTree>
    <p:extLst>
      <p:ext uri="{BB962C8B-B14F-4D97-AF65-F5344CB8AC3E}">
        <p14:creationId xmlns:p14="http://schemas.microsoft.com/office/powerpoint/2010/main" val="41493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err="1"/>
              <a:t>Jozef</a:t>
            </a:r>
            <a:r>
              <a:rPr lang="tr-TR" b="1" dirty="0"/>
              <a:t>  </a:t>
            </a:r>
            <a:r>
              <a:rPr lang="tr-TR" b="1" dirty="0" err="1"/>
              <a:t>Ignacy</a:t>
            </a:r>
            <a:r>
              <a:rPr lang="tr-TR" b="1" dirty="0"/>
              <a:t>  </a:t>
            </a:r>
            <a:r>
              <a:rPr lang="tr-TR" b="1" dirty="0" err="1"/>
              <a:t>Kraszewski</a:t>
            </a:r>
            <a:r>
              <a:rPr lang="tr-TR" b="1" dirty="0"/>
              <a:t>  </a:t>
            </a:r>
          </a:p>
          <a:p>
            <a:r>
              <a:rPr lang="tr-TR" dirty="0"/>
              <a:t> 	</a:t>
            </a:r>
            <a:r>
              <a:rPr lang="tr-TR" dirty="0" err="1"/>
              <a:t>Kraszewski</a:t>
            </a:r>
            <a:r>
              <a:rPr lang="tr-TR" dirty="0"/>
              <a:t>  (1812-1887), Polonyalı yazarlar içinde en çok ürün veren yazar olarak ünlenmiştir. Maria </a:t>
            </a:r>
            <a:r>
              <a:rPr lang="tr-TR" dirty="0" err="1"/>
              <a:t>Janion</a:t>
            </a:r>
            <a:r>
              <a:rPr lang="tr-TR" dirty="0"/>
              <a:t>, </a:t>
            </a:r>
            <a:r>
              <a:rPr lang="tr-TR" dirty="0" err="1"/>
              <a:t>Kraszewski’nin</a:t>
            </a:r>
            <a:r>
              <a:rPr lang="tr-TR" dirty="0"/>
              <a:t>,  şiirin görevini romana taşıdığını belirtiyor; yazarın, romantizmin tüm dilemmalarından ( ikircik ), sözcük dağarcığından, konularından yararlandığını  ve bu hazır karışımı </a:t>
            </a:r>
            <a:r>
              <a:rPr lang="tr-TR" dirty="0" err="1"/>
              <a:t>Zeromski</a:t>
            </a:r>
            <a:r>
              <a:rPr lang="tr-TR" dirty="0"/>
              <a:t>’ ye  sunduğunu iddia ediyor. </a:t>
            </a:r>
          </a:p>
          <a:p>
            <a:r>
              <a:rPr lang="tr-TR" dirty="0"/>
              <a:t>Edebiyat eleştirmeni  </a:t>
            </a:r>
            <a:r>
              <a:rPr lang="tr-TR" dirty="0" err="1"/>
              <a:t>Janion</a:t>
            </a:r>
            <a:r>
              <a:rPr lang="tr-TR" dirty="0"/>
              <a:t>, bu iddiasında haklıdır, çünkü </a:t>
            </a:r>
            <a:r>
              <a:rPr lang="tr-TR" dirty="0" err="1"/>
              <a:t>Kraszewski</a:t>
            </a:r>
            <a:r>
              <a:rPr lang="tr-TR" dirty="0"/>
              <a:t> pozitivist romancıların öncüsü de sayılabilir. Yazar, XIX. yüzyıldaki edebi rolünü  “günlük ekmeğin pişiricisi” olarak tanımlamıştır. Pozitivizm dönemi geldiğinde ise, bir öncü olarak tanınmıştır.</a:t>
            </a:r>
          </a:p>
          <a:p>
            <a:r>
              <a:rPr lang="tr-TR" dirty="0" err="1"/>
              <a:t>Kraszewski</a:t>
            </a:r>
            <a:r>
              <a:rPr lang="tr-TR" dirty="0"/>
              <a:t> çok ürün vermiştir dedik. Yüzlerce roman, öykü, onlarca drama, anı, gezi kitabı, Polonya ve Lituanya tarihini, kültürünü, dilini anlatan  onlarca kitabın yanı sıra, şiir kitapları, çeviri eserleri ve gazetelere yazdığı sayısız köşe yazıları vardır. Dostlarına, akrabalarına yazdığı  mektupların her biri de birer sanat eseri olarak sayılır. O dönemde pek çok ünlü yazar, eserlerini yazıcılara yazdırırdı. </a:t>
            </a:r>
            <a:r>
              <a:rPr lang="tr-TR" dirty="0" err="1"/>
              <a:t>Kraszewski‘nin</a:t>
            </a:r>
            <a:r>
              <a:rPr lang="tr-TR" dirty="0"/>
              <a:t> tüm yazılarını tüy kalemiyle kendisinin yazdığı söylenir. </a:t>
            </a:r>
            <a:r>
              <a:rPr lang="tr-TR" dirty="0" err="1"/>
              <a:t>Kraszewski’nin</a:t>
            </a:r>
            <a:r>
              <a:rPr lang="tr-TR" dirty="0"/>
              <a:t> nasıl çalıştığını </a:t>
            </a:r>
            <a:r>
              <a:rPr lang="tr-TR" dirty="0" err="1"/>
              <a:t>Brzostowski’den</a:t>
            </a:r>
            <a:r>
              <a:rPr lang="tr-TR" dirty="0"/>
              <a:t> öğreniyoruz: “Tüm çalışmasını, gecede dört beş saat içinde yaptığını  söylersem, muhtemelen bana inanmayacaksınız. Akşamları, saat sekiz buçuktan, on ikiye ya da bire kadar yazar, sonra da uykuya yatmadan önce yeni yazarlardan okurdu. (…) Akşam çayından sonra, yanına kimseleri kabul etmez, ciddi anlamda yazmaya </a:t>
            </a:r>
            <a:r>
              <a:rPr lang="tr-TR" dirty="0" smtClean="0"/>
              <a:t>koyulurdu</a:t>
            </a:r>
            <a:endParaRPr lang="tr-TR" dirty="0"/>
          </a:p>
        </p:txBody>
      </p:sp>
    </p:spTree>
    <p:extLst>
      <p:ext uri="{BB962C8B-B14F-4D97-AF65-F5344CB8AC3E}">
        <p14:creationId xmlns:p14="http://schemas.microsoft.com/office/powerpoint/2010/main" val="388459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a:t>Kraszewski‘nin</a:t>
            </a:r>
            <a:r>
              <a:rPr lang="tr-TR" dirty="0"/>
              <a:t> yaşam öyküsü de çok ilginçtir. Yazar, Varşova ‘da doğdu. 1829 ‘da </a:t>
            </a:r>
            <a:r>
              <a:rPr lang="tr-TR" dirty="0" err="1"/>
              <a:t>Vilna</a:t>
            </a:r>
            <a:r>
              <a:rPr lang="tr-TR" dirty="0"/>
              <a:t> Üniversitesine girdi. Babasının arzusu üzerine edebiyat okudu. 1830’da gizli bir derneğe üye olduğu için tutuklandıysa da, daha sonra serbest bırakıldı. Bu sırada evlendi ve ileride başına büyük sıkıntılar açacak dört tane çocuk sahibi oldu. 1858’de birkaç aylığına Avrupa ‘ya gitti. 1859 ‘da  Varşova ‘ya  döndü  ve 1863’e  dek  burada yaşadı.  Varşova’da bulunduğu sırada “</a:t>
            </a:r>
            <a:r>
              <a:rPr lang="tr-TR" dirty="0" err="1"/>
              <a:t>Gazeta</a:t>
            </a:r>
            <a:r>
              <a:rPr lang="tr-TR" dirty="0"/>
              <a:t> </a:t>
            </a:r>
            <a:r>
              <a:rPr lang="tr-TR" dirty="0" err="1"/>
              <a:t>Codzienna</a:t>
            </a:r>
            <a:r>
              <a:rPr lang="tr-TR" dirty="0"/>
              <a:t>” </a:t>
            </a:r>
            <a:r>
              <a:rPr lang="tr-TR" dirty="0" err="1"/>
              <a:t>yı</a:t>
            </a:r>
            <a:r>
              <a:rPr lang="tr-TR" dirty="0"/>
              <a:t>  (1861 ‘den sonra  “ </a:t>
            </a:r>
            <a:r>
              <a:rPr lang="tr-TR" dirty="0" err="1"/>
              <a:t>Gazeta</a:t>
            </a:r>
            <a:r>
              <a:rPr lang="tr-TR" dirty="0"/>
              <a:t> </a:t>
            </a:r>
            <a:r>
              <a:rPr lang="tr-TR" dirty="0" err="1"/>
              <a:t>Polska</a:t>
            </a:r>
            <a:r>
              <a:rPr lang="tr-TR" dirty="0"/>
              <a:t> ” adını aldı) yönetti. Ocak ayaklanması patlamadan önce, çeşitli vatansever gruplarla ilişkisi olduğu için, zorunlu olarak ülke dışına gönderildi. Yurt dışında da politik etkinliklerine devam etti. Bu sırada İtalyan ve Fransız vatansever gruplarıyla bağlantıya girdi ve bu nedenle 1883‘de  Berlin‘de Fransız ajanı olarak tutuklandı. 1885‘de İtalya‘ ya, daha sonra da İsviçre‘ ye gitti ve Cenevre ‘de öldü.</a:t>
            </a:r>
          </a:p>
          <a:p>
            <a:r>
              <a:rPr lang="tr-TR" dirty="0" err="1"/>
              <a:t>Kraszewski’nin</a:t>
            </a:r>
            <a:r>
              <a:rPr lang="tr-TR" dirty="0"/>
              <a:t> çağdaş konulu eserleri içinde en ünlüsü ve ona popülarite kazandırmış olanı “Şair ve Dünya” (1839) (</a:t>
            </a:r>
            <a:r>
              <a:rPr lang="tr-TR" dirty="0" err="1"/>
              <a:t>Poeta</a:t>
            </a:r>
            <a:r>
              <a:rPr lang="tr-TR" dirty="0"/>
              <a:t>  i  </a:t>
            </a:r>
            <a:r>
              <a:rPr lang="tr-TR" dirty="0" err="1"/>
              <a:t>Swiat</a:t>
            </a:r>
            <a:r>
              <a:rPr lang="tr-TR" dirty="0"/>
              <a:t>) adlı eseridir. Bu eserin romantik kahramanı </a:t>
            </a:r>
            <a:r>
              <a:rPr lang="tr-TR" dirty="0" err="1"/>
              <a:t>Gustaw</a:t>
            </a:r>
            <a:r>
              <a:rPr lang="tr-TR" dirty="0"/>
              <a:t>, kendine pek de dost olmayan bir çevre içinde yaşar. Romantik bir motifi ele alan </a:t>
            </a:r>
            <a:r>
              <a:rPr lang="tr-TR" dirty="0" err="1"/>
              <a:t>Kraszewski</a:t>
            </a:r>
            <a:r>
              <a:rPr lang="tr-TR" dirty="0"/>
              <a:t>, bu yalnızlığın toplumsal nedenini </a:t>
            </a:r>
            <a:r>
              <a:rPr lang="tr-TR" dirty="0" smtClean="0"/>
              <a:t>araştırmaktadır.</a:t>
            </a:r>
            <a:endParaRPr lang="tr-TR" dirty="0"/>
          </a:p>
        </p:txBody>
      </p:sp>
    </p:spTree>
    <p:extLst>
      <p:ext uri="{BB962C8B-B14F-4D97-AF65-F5344CB8AC3E}">
        <p14:creationId xmlns:p14="http://schemas.microsoft.com/office/powerpoint/2010/main" val="330934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“Karanlıklar Prensliğinin Feneri”  (1843 – 1844) (</a:t>
            </a:r>
            <a:r>
              <a:rPr lang="tr-TR" dirty="0" err="1"/>
              <a:t>Latarnia</a:t>
            </a:r>
            <a:r>
              <a:rPr lang="tr-TR" dirty="0"/>
              <a:t> </a:t>
            </a:r>
            <a:r>
              <a:rPr lang="tr-TR" dirty="0" err="1"/>
              <a:t>czarnoksięska</a:t>
            </a:r>
            <a:r>
              <a:rPr lang="tr-TR" dirty="0"/>
              <a:t>) adlı gevşek </a:t>
            </a:r>
            <a:r>
              <a:rPr lang="tr-TR" dirty="0" err="1"/>
              <a:t>kompozisyonlu</a:t>
            </a:r>
            <a:r>
              <a:rPr lang="tr-TR" dirty="0"/>
              <a:t> bu romanda toplumsal bir panorama görülür. Polonya edebiyatında belki de ilk kez olgun bir kadının psikolojik portresinin çizilişine yine bu romanda rastlıyoruz.</a:t>
            </a:r>
          </a:p>
          <a:p>
            <a:r>
              <a:rPr lang="tr-TR" dirty="0"/>
              <a:t>“İki Dünya”  (1855) (</a:t>
            </a:r>
            <a:r>
              <a:rPr lang="tr-TR" dirty="0" err="1"/>
              <a:t>Dwa</a:t>
            </a:r>
            <a:r>
              <a:rPr lang="tr-TR" dirty="0"/>
              <a:t> </a:t>
            </a:r>
            <a:r>
              <a:rPr lang="tr-TR" dirty="0" err="1"/>
              <a:t>Światy</a:t>
            </a:r>
            <a:r>
              <a:rPr lang="tr-TR" dirty="0"/>
              <a:t>), zengin ve yoksul dünya arasındaki uçurumu gösterir. İnsanlığın amacı ve varoluşu sorusunu, “Meçhul Adamın Günlüğü” (1846) (</a:t>
            </a:r>
            <a:r>
              <a:rPr lang="tr-TR" dirty="0" err="1"/>
              <a:t>Pamiętnik</a:t>
            </a:r>
            <a:r>
              <a:rPr lang="tr-TR" dirty="0"/>
              <a:t> </a:t>
            </a:r>
            <a:r>
              <a:rPr lang="tr-TR" dirty="0" err="1"/>
              <a:t>nieznajomego</a:t>
            </a:r>
            <a:r>
              <a:rPr lang="tr-TR" dirty="0"/>
              <a:t>), “Başlıksız  Roman”  (1855)  (</a:t>
            </a:r>
            <a:r>
              <a:rPr lang="tr-TR" dirty="0" err="1"/>
              <a:t>Powieść</a:t>
            </a:r>
            <a:r>
              <a:rPr lang="tr-TR" dirty="0"/>
              <a:t> bez </a:t>
            </a:r>
            <a:r>
              <a:rPr lang="tr-TR" dirty="0" err="1"/>
              <a:t>tytułu</a:t>
            </a:r>
            <a:r>
              <a:rPr lang="tr-TR" dirty="0"/>
              <a:t>) ,  “Değişimler” (</a:t>
            </a:r>
            <a:r>
              <a:rPr lang="tr-TR" dirty="0" err="1"/>
              <a:t>Metamorfozy</a:t>
            </a:r>
            <a:r>
              <a:rPr lang="tr-TR" dirty="0"/>
              <a:t>) (1859) adlı eserlerinde irdeler.</a:t>
            </a:r>
          </a:p>
          <a:p>
            <a:r>
              <a:rPr lang="tr-TR" dirty="0" err="1"/>
              <a:t>Kraszewski</a:t>
            </a:r>
            <a:r>
              <a:rPr lang="tr-TR" dirty="0"/>
              <a:t>’ </a:t>
            </a:r>
            <a:r>
              <a:rPr lang="tr-TR" dirty="0" err="1"/>
              <a:t>nin</a:t>
            </a:r>
            <a:r>
              <a:rPr lang="tr-TR" dirty="0"/>
              <a:t> köy romanları da ünlüdür. “Ulana” (1843) adlı romanda, bir ağa ile basit bir köylü kadın arasındaki olanaksız aşk anlatılır. Diğer romanlarından farklı olarak, </a:t>
            </a:r>
            <a:r>
              <a:rPr lang="tr-TR" dirty="0" err="1"/>
              <a:t>Kraszewski</a:t>
            </a:r>
            <a:r>
              <a:rPr lang="tr-TR" dirty="0"/>
              <a:t>, köyü ve köylüyü idealize etmez. Aksine, köydeki sefil ve ilkel yaşantıyı yansıtır. “Köyün Ardındaki  Kulübe” (</a:t>
            </a:r>
            <a:r>
              <a:rPr lang="tr-TR" dirty="0" err="1"/>
              <a:t>Chata</a:t>
            </a:r>
            <a:r>
              <a:rPr lang="tr-TR" dirty="0"/>
              <a:t> </a:t>
            </a:r>
            <a:r>
              <a:rPr lang="tr-TR" dirty="0" err="1"/>
              <a:t>za</a:t>
            </a:r>
            <a:r>
              <a:rPr lang="tr-TR" dirty="0"/>
              <a:t> </a:t>
            </a:r>
            <a:r>
              <a:rPr lang="tr-TR" dirty="0" err="1"/>
              <a:t>wsią</a:t>
            </a:r>
            <a:r>
              <a:rPr lang="tr-TR" dirty="0"/>
              <a:t>) adlı romanında da köy toplumunun sefalet ve cehaleti  yansıtılır. Bu romanın bir bölümü çingeneler arasında geçer.  “Çitin Kazığının Tarihi””(</a:t>
            </a:r>
            <a:r>
              <a:rPr lang="tr-TR" dirty="0" err="1"/>
              <a:t>Historia</a:t>
            </a:r>
            <a:r>
              <a:rPr lang="tr-TR" dirty="0"/>
              <a:t> </a:t>
            </a:r>
            <a:r>
              <a:rPr lang="tr-TR" dirty="0" err="1"/>
              <a:t>kołka</a:t>
            </a:r>
            <a:r>
              <a:rPr lang="tr-TR" dirty="0"/>
              <a:t> w </a:t>
            </a:r>
            <a:r>
              <a:rPr lang="tr-TR" dirty="0" err="1"/>
              <a:t>płocie</a:t>
            </a:r>
            <a:r>
              <a:rPr lang="tr-TR" dirty="0"/>
              <a:t>) (1860)  adlı romanının kahramanı, </a:t>
            </a:r>
            <a:r>
              <a:rPr lang="tr-TR" dirty="0" err="1"/>
              <a:t>Sienkiewicz</a:t>
            </a:r>
            <a:r>
              <a:rPr lang="tr-TR" dirty="0"/>
              <a:t> ‘in “Çalgıcı </a:t>
            </a:r>
            <a:r>
              <a:rPr lang="tr-TR" dirty="0" err="1"/>
              <a:t>Janko</a:t>
            </a:r>
            <a:r>
              <a:rPr lang="tr-TR" dirty="0"/>
              <a:t>” (</a:t>
            </a:r>
            <a:r>
              <a:rPr lang="tr-TR" dirty="0" err="1"/>
              <a:t>Janko</a:t>
            </a:r>
            <a:r>
              <a:rPr lang="tr-TR" dirty="0"/>
              <a:t> </a:t>
            </a:r>
            <a:r>
              <a:rPr lang="tr-TR" dirty="0" err="1"/>
              <a:t>Muzykant</a:t>
            </a:r>
            <a:r>
              <a:rPr lang="tr-TR" dirty="0"/>
              <a:t>) adlı eserinin ön örneğini oluşturur. Bu eserler gizem ve egzotiklik içerirler, ama asla idil özellikler taşımazlar.</a:t>
            </a:r>
          </a:p>
          <a:p>
            <a:endParaRPr lang="tr-TR" dirty="0"/>
          </a:p>
        </p:txBody>
      </p:sp>
    </p:spTree>
    <p:extLst>
      <p:ext uri="{BB962C8B-B14F-4D97-AF65-F5344CB8AC3E}">
        <p14:creationId xmlns:p14="http://schemas.microsoft.com/office/powerpoint/2010/main" val="375993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Jozef</a:t>
            </a:r>
            <a:r>
              <a:rPr lang="tr-TR" b="1" dirty="0"/>
              <a:t> </a:t>
            </a:r>
            <a:r>
              <a:rPr lang="tr-TR" b="1" dirty="0" err="1"/>
              <a:t>Korzeniowski</a:t>
            </a:r>
            <a:endParaRPr lang="tr-TR" b="1" dirty="0"/>
          </a:p>
          <a:p>
            <a:r>
              <a:rPr lang="tr-TR" dirty="0"/>
              <a:t> </a:t>
            </a:r>
          </a:p>
          <a:p>
            <a:r>
              <a:rPr lang="tr-TR" dirty="0"/>
              <a:t>Polonya edebiyatında gerçekçi roman, </a:t>
            </a:r>
            <a:r>
              <a:rPr lang="tr-TR" dirty="0" err="1"/>
              <a:t>Balzac’ın</a:t>
            </a:r>
            <a:r>
              <a:rPr lang="tr-TR" dirty="0"/>
              <a:t>  da etkisiyle  yavaş yavaş yayılmaya başlamıştı. Galiçya’da doğan </a:t>
            </a:r>
            <a:r>
              <a:rPr lang="tr-TR" dirty="0" err="1"/>
              <a:t>Jozef</a:t>
            </a:r>
            <a:r>
              <a:rPr lang="tr-TR" dirty="0"/>
              <a:t> </a:t>
            </a:r>
            <a:r>
              <a:rPr lang="tr-TR" dirty="0" err="1"/>
              <a:t>Korzeniowski’nin</a:t>
            </a:r>
            <a:r>
              <a:rPr lang="tr-TR" dirty="0"/>
              <a:t>  (1797 – 1863) romanları bu tür romanların temsilcisi sayılır.</a:t>
            </a:r>
          </a:p>
          <a:p>
            <a:r>
              <a:rPr lang="tr-TR" dirty="0"/>
              <a:t>“Ortak Mallar” (</a:t>
            </a:r>
            <a:r>
              <a:rPr lang="tr-TR" dirty="0" err="1"/>
              <a:t>Kollokacja</a:t>
            </a:r>
            <a:r>
              <a:rPr lang="tr-TR" dirty="0"/>
              <a:t>), “Akrabalar” (</a:t>
            </a:r>
            <a:r>
              <a:rPr lang="tr-TR" dirty="0" err="1"/>
              <a:t>Krewni</a:t>
            </a:r>
            <a:r>
              <a:rPr lang="tr-TR" dirty="0"/>
              <a:t>) adlı eserlerinde, memurların, sanayicilerin, ticarete yeteneksiz soyluların dünyasını anlatır. Bu eserler, yeni ekonomik mekanizmayı açıkça anlatırlar. </a:t>
            </a:r>
            <a:r>
              <a:rPr lang="tr-TR" dirty="0" err="1"/>
              <a:t>Korzeniowski</a:t>
            </a:r>
            <a:r>
              <a:rPr lang="tr-TR" dirty="0"/>
              <a:t> bu romanlarında, toplumdaki hızlı değişimin bir tanığı olarak çıkar karşımıza. “</a:t>
            </a:r>
            <a:r>
              <a:rPr lang="tr-TR" dirty="0" err="1"/>
              <a:t>Karpatlılar</a:t>
            </a:r>
            <a:r>
              <a:rPr lang="tr-TR" dirty="0"/>
              <a:t>” (</a:t>
            </a:r>
            <a:r>
              <a:rPr lang="tr-TR" dirty="0" err="1"/>
              <a:t>Karpaccy</a:t>
            </a:r>
            <a:r>
              <a:rPr lang="tr-TR" dirty="0"/>
              <a:t> </a:t>
            </a:r>
            <a:r>
              <a:rPr lang="tr-TR" dirty="0" err="1"/>
              <a:t>gorale</a:t>
            </a:r>
            <a:r>
              <a:rPr lang="tr-TR" dirty="0"/>
              <a:t> ) adlı oyunu, yazdığı oyunlar içinde en önemli olanıdır.</a:t>
            </a:r>
          </a:p>
          <a:p>
            <a:r>
              <a:rPr lang="tr-TR" dirty="0" err="1"/>
              <a:t>Korzeniowski’nin</a:t>
            </a:r>
            <a:r>
              <a:rPr lang="tr-TR" dirty="0"/>
              <a:t> romanları, Polonya edebiyatının bir sonraki döneminde çok önemli bir yer tutacak olan “ toplumsal romanın”  habercisidir.</a:t>
            </a:r>
          </a:p>
          <a:p>
            <a:r>
              <a:rPr lang="tr-TR" dirty="0"/>
              <a:t> </a:t>
            </a:r>
          </a:p>
          <a:p>
            <a:r>
              <a:rPr lang="tr-TR" b="1" dirty="0"/>
              <a:t> </a:t>
            </a:r>
          </a:p>
          <a:p>
            <a:endParaRPr lang="tr-TR" dirty="0"/>
          </a:p>
        </p:txBody>
      </p:sp>
    </p:spTree>
    <p:extLst>
      <p:ext uri="{BB962C8B-B14F-4D97-AF65-F5344CB8AC3E}">
        <p14:creationId xmlns:p14="http://schemas.microsoft.com/office/powerpoint/2010/main" val="13740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err="1"/>
              <a:t>Edmund</a:t>
            </a:r>
            <a:r>
              <a:rPr lang="tr-TR" b="1" dirty="0"/>
              <a:t> </a:t>
            </a:r>
            <a:r>
              <a:rPr lang="tr-TR" b="1" dirty="0" err="1"/>
              <a:t>Chojecki</a:t>
            </a:r>
            <a:r>
              <a:rPr lang="tr-TR" b="1" dirty="0"/>
              <a:t> </a:t>
            </a:r>
          </a:p>
          <a:p>
            <a:r>
              <a:rPr lang="tr-TR" dirty="0"/>
              <a:t> </a:t>
            </a:r>
          </a:p>
          <a:p>
            <a:r>
              <a:rPr lang="tr-TR" dirty="0" err="1"/>
              <a:t>Chojecki</a:t>
            </a:r>
            <a:r>
              <a:rPr lang="tr-TR" dirty="0"/>
              <a:t> (1822-1899), yaşamı boyunca pek çok değişik iş yaptı. Varşova’nın kibar salonlarında bulundu, dersler verdi, pek çok geziye çıktı ve en sonunda göç etti. Yaşamının son dönemlerinde Charles </a:t>
            </a:r>
            <a:r>
              <a:rPr lang="tr-TR" dirty="0" err="1"/>
              <a:t>Edmund</a:t>
            </a:r>
            <a:r>
              <a:rPr lang="tr-TR" dirty="0"/>
              <a:t> adıyla bir Fransız yazarı olarak ünlendi. “ </a:t>
            </a:r>
            <a:r>
              <a:rPr lang="tr-TR" dirty="0" err="1"/>
              <a:t>Alkhadar</a:t>
            </a:r>
            <a:r>
              <a:rPr lang="tr-TR" dirty="0"/>
              <a:t> ” adlı eserini Lehçe yazmıştır. XIX. yüzyıldaki Galiçya anlatılır bu dört ciltlik büyük eserde. Galiçya’ </a:t>
            </a:r>
            <a:r>
              <a:rPr lang="tr-TR" dirty="0" err="1"/>
              <a:t>nın</a:t>
            </a:r>
            <a:r>
              <a:rPr lang="tr-TR" dirty="0"/>
              <a:t> Avusturya, Macaristan işgali altında olduğu bu dönemlerdeki  durumundan başka, paranın tüm değerlerin üzerinde olduğu, düşüncesinin </a:t>
            </a:r>
            <a:r>
              <a:rPr lang="tr-TR" dirty="0" err="1"/>
              <a:t>ironik</a:t>
            </a:r>
            <a:r>
              <a:rPr lang="tr-TR" dirty="0"/>
              <a:t> bir dille yansıtıldığını da görüyoruz.</a:t>
            </a:r>
          </a:p>
          <a:p>
            <a:r>
              <a:rPr lang="tr-TR" b="1" dirty="0"/>
              <a:t> </a:t>
            </a:r>
            <a:endParaRPr lang="tr-TR" dirty="0"/>
          </a:p>
          <a:p>
            <a:r>
              <a:rPr lang="tr-TR" b="1" dirty="0" err="1"/>
              <a:t>Teodor</a:t>
            </a:r>
            <a:r>
              <a:rPr lang="tr-TR" b="1" dirty="0"/>
              <a:t>  </a:t>
            </a:r>
            <a:r>
              <a:rPr lang="tr-TR" b="1" dirty="0" err="1"/>
              <a:t>Tomasz</a:t>
            </a:r>
            <a:r>
              <a:rPr lang="tr-TR" b="1" dirty="0"/>
              <a:t>  </a:t>
            </a:r>
            <a:r>
              <a:rPr lang="tr-TR" b="1" dirty="0" err="1"/>
              <a:t>Jeż</a:t>
            </a:r>
            <a:r>
              <a:rPr lang="tr-TR" b="1" dirty="0"/>
              <a:t>  </a:t>
            </a:r>
          </a:p>
          <a:p>
            <a:r>
              <a:rPr lang="tr-TR" dirty="0" err="1"/>
              <a:t>Zygmunt</a:t>
            </a:r>
            <a:r>
              <a:rPr lang="tr-TR" dirty="0"/>
              <a:t> </a:t>
            </a:r>
            <a:r>
              <a:rPr lang="tr-TR" dirty="0" err="1"/>
              <a:t>Milkowski</a:t>
            </a:r>
            <a:r>
              <a:rPr lang="tr-TR" dirty="0"/>
              <a:t> takma adıyla yazar. </a:t>
            </a:r>
            <a:r>
              <a:rPr lang="tr-TR" dirty="0" err="1"/>
              <a:t>Teodor</a:t>
            </a:r>
            <a:r>
              <a:rPr lang="tr-TR" dirty="0"/>
              <a:t>  </a:t>
            </a:r>
            <a:r>
              <a:rPr lang="tr-TR" dirty="0" err="1"/>
              <a:t>Tomasz</a:t>
            </a:r>
            <a:r>
              <a:rPr lang="tr-TR" dirty="0"/>
              <a:t>  </a:t>
            </a:r>
            <a:r>
              <a:rPr lang="tr-TR" dirty="0" err="1"/>
              <a:t>Jeż</a:t>
            </a:r>
            <a:r>
              <a:rPr lang="tr-TR" dirty="0"/>
              <a:t>  (1824 – 1914)1848’de Macaristan’a  gitti, devrimcilerle birlikte savaştı. Daha sonra Türkiye’de yaşamaya başladı. Londra’da bir işçi olarak çalıştı ve bu sırada gazetelere yazdı. Radikal demokrat görüşlü bir kişi olarak, Balkan ülkelerine geldi. 1863 yılındaki  Ocak Ayaklanmasını organize edenlerin başında gelir. Göçmen politikasıyla ilgilenerek, ömrünün geri kalan kısmını Cenevre, Brüksel, Belgrad ve Avusturya’da geçirdi. Edebi kimliğinden daha çok, politik kimliği ile tanınır. Güney Slavların Türk baskısı  karşısında yaşadıklarını konu eden pek çok romanı vardır. Bir zamanlar zevkle okunan tarihi romanları, ne yazık ki günümüzde unutulmuştur.</a:t>
            </a:r>
          </a:p>
          <a:p>
            <a:endParaRPr lang="tr-TR" dirty="0"/>
          </a:p>
        </p:txBody>
      </p:sp>
    </p:spTree>
    <p:extLst>
      <p:ext uri="{BB962C8B-B14F-4D97-AF65-F5344CB8AC3E}">
        <p14:creationId xmlns:p14="http://schemas.microsoft.com/office/powerpoint/2010/main" val="1616986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9990737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536</Words>
  <Application>Microsoft Office PowerPoint</Application>
  <PresentationFormat>Ekran Gösterisi (4:3)</PresentationFormat>
  <Paragraphs>37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Polonya Edebiyatı</vt:lpstr>
      <vt:lpstr>Romantik diğer yazarlar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Polonya Edebiyatı</dc:title>
  <dc:creator>nevra vardal</dc:creator>
  <cp:lastModifiedBy>nevra vardal</cp:lastModifiedBy>
  <cp:revision>3</cp:revision>
  <dcterms:created xsi:type="dcterms:W3CDTF">2020-05-20T16:09:05Z</dcterms:created>
  <dcterms:modified xsi:type="dcterms:W3CDTF">2020-05-20T16:19:10Z</dcterms:modified>
</cp:coreProperties>
</file>