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4" r:id="rId2"/>
    <p:sldId id="256" r:id="rId3"/>
    <p:sldId id="275" r:id="rId4"/>
    <p:sldId id="276" r:id="rId5"/>
    <p:sldId id="277" r:id="rId6"/>
    <p:sldId id="278" r:id="rId7"/>
    <p:sldId id="303" r:id="rId8"/>
    <p:sldId id="279" r:id="rId9"/>
    <p:sldId id="280" r:id="rId10"/>
    <p:sldId id="281" r:id="rId11"/>
    <p:sldId id="282" r:id="rId12"/>
    <p:sldId id="283" r:id="rId13"/>
    <p:sldId id="284" r:id="rId14"/>
    <p:sldId id="285" r:id="rId15"/>
    <p:sldId id="286" r:id="rId16"/>
    <p:sldId id="287" r:id="rId17"/>
    <p:sldId id="288" r:id="rId18"/>
    <p:sldId id="289" r:id="rId19"/>
    <p:sldId id="295" r:id="rId20"/>
    <p:sldId id="296" r:id="rId21"/>
    <p:sldId id="297" r:id="rId22"/>
    <p:sldId id="299" r:id="rId23"/>
    <p:sldId id="300"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BFF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34"/>
    <p:restoredTop sz="94681"/>
  </p:normalViewPr>
  <p:slideViewPr>
    <p:cSldViewPr snapToGrid="0" snapToObjects="1">
      <p:cViewPr varScale="1">
        <p:scale>
          <a:sx n="116" d="100"/>
          <a:sy n="116" d="100"/>
        </p:scale>
        <p:origin x="37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73A0230-8032-7E4C-8D99-326619E81591}"/>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C11FE89D-C402-FE4E-A047-4B3E359588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C1B71B96-2424-7D4E-81B7-ACEC5150668B}"/>
              </a:ext>
            </a:extLst>
          </p:cNvPr>
          <p:cNvSpPr>
            <a:spLocks noGrp="1"/>
          </p:cNvSpPr>
          <p:nvPr>
            <p:ph type="dt" sz="half" idx="10"/>
          </p:nvPr>
        </p:nvSpPr>
        <p:spPr/>
        <p:txBody>
          <a:bodyPr/>
          <a:lstStyle/>
          <a:p>
            <a:fld id="{58C6C005-2E03-F048-8472-9A0DE747F10B}" type="datetimeFigureOut">
              <a:rPr lang="tr-TR" smtClean="0"/>
              <a:t>17.04.2026</a:t>
            </a:fld>
            <a:endParaRPr lang="tr-TR"/>
          </a:p>
        </p:txBody>
      </p:sp>
      <p:sp>
        <p:nvSpPr>
          <p:cNvPr id="5" name="Alt Bilgi Yer Tutucusu 4">
            <a:extLst>
              <a:ext uri="{FF2B5EF4-FFF2-40B4-BE49-F238E27FC236}">
                <a16:creationId xmlns:a16="http://schemas.microsoft.com/office/drawing/2014/main" id="{2B83CDCC-53E8-BD4D-BEA7-360005D4E91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F6B1315-6A90-AE45-B7B3-4939DC99970B}"/>
              </a:ext>
            </a:extLst>
          </p:cNvPr>
          <p:cNvSpPr>
            <a:spLocks noGrp="1"/>
          </p:cNvSpPr>
          <p:nvPr>
            <p:ph type="sldNum" sz="quarter" idx="12"/>
          </p:nvPr>
        </p:nvSpPr>
        <p:spPr/>
        <p:txBody>
          <a:bodyPr/>
          <a:lstStyle/>
          <a:p>
            <a:fld id="{98CEA101-5B06-1F45-A4DB-FA2ACDAD7DD9}" type="slidenum">
              <a:rPr lang="tr-TR" smtClean="0"/>
              <a:t>‹#›</a:t>
            </a:fld>
            <a:endParaRPr lang="tr-TR"/>
          </a:p>
        </p:txBody>
      </p:sp>
    </p:spTree>
    <p:extLst>
      <p:ext uri="{BB962C8B-B14F-4D97-AF65-F5344CB8AC3E}">
        <p14:creationId xmlns:p14="http://schemas.microsoft.com/office/powerpoint/2010/main" val="208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7308FE0-BCE7-4E4C-953D-2CEF9EFA32B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DC841F3-F040-3041-998C-65D25ADFFEDC}"/>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20E7C83B-44EE-3E4E-BEA7-168301F4CFE8}"/>
              </a:ext>
            </a:extLst>
          </p:cNvPr>
          <p:cNvSpPr>
            <a:spLocks noGrp="1"/>
          </p:cNvSpPr>
          <p:nvPr>
            <p:ph type="dt" sz="half" idx="10"/>
          </p:nvPr>
        </p:nvSpPr>
        <p:spPr/>
        <p:txBody>
          <a:bodyPr/>
          <a:lstStyle/>
          <a:p>
            <a:fld id="{58C6C005-2E03-F048-8472-9A0DE747F10B}" type="datetimeFigureOut">
              <a:rPr lang="tr-TR" smtClean="0"/>
              <a:t>17.04.2026</a:t>
            </a:fld>
            <a:endParaRPr lang="tr-TR"/>
          </a:p>
        </p:txBody>
      </p:sp>
      <p:sp>
        <p:nvSpPr>
          <p:cNvPr id="5" name="Alt Bilgi Yer Tutucusu 4">
            <a:extLst>
              <a:ext uri="{FF2B5EF4-FFF2-40B4-BE49-F238E27FC236}">
                <a16:creationId xmlns:a16="http://schemas.microsoft.com/office/drawing/2014/main" id="{68DE035C-E254-B04E-B046-158DB9751A1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857A836-0DC8-7549-86A3-D68ECED1B8F8}"/>
              </a:ext>
            </a:extLst>
          </p:cNvPr>
          <p:cNvSpPr>
            <a:spLocks noGrp="1"/>
          </p:cNvSpPr>
          <p:nvPr>
            <p:ph type="sldNum" sz="quarter" idx="12"/>
          </p:nvPr>
        </p:nvSpPr>
        <p:spPr/>
        <p:txBody>
          <a:bodyPr/>
          <a:lstStyle/>
          <a:p>
            <a:fld id="{98CEA101-5B06-1F45-A4DB-FA2ACDAD7DD9}" type="slidenum">
              <a:rPr lang="tr-TR" smtClean="0"/>
              <a:t>‹#›</a:t>
            </a:fld>
            <a:endParaRPr lang="tr-TR"/>
          </a:p>
        </p:txBody>
      </p:sp>
    </p:spTree>
    <p:extLst>
      <p:ext uri="{BB962C8B-B14F-4D97-AF65-F5344CB8AC3E}">
        <p14:creationId xmlns:p14="http://schemas.microsoft.com/office/powerpoint/2010/main" val="3229963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884A71B6-4B97-1B48-8083-D27CF8FA544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10279337-1166-7F43-A15A-F1B95D4BB6D3}"/>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B040B00F-CA25-BB4D-BDAD-11B8D22EE8A8}"/>
              </a:ext>
            </a:extLst>
          </p:cNvPr>
          <p:cNvSpPr>
            <a:spLocks noGrp="1"/>
          </p:cNvSpPr>
          <p:nvPr>
            <p:ph type="dt" sz="half" idx="10"/>
          </p:nvPr>
        </p:nvSpPr>
        <p:spPr/>
        <p:txBody>
          <a:bodyPr/>
          <a:lstStyle/>
          <a:p>
            <a:fld id="{58C6C005-2E03-F048-8472-9A0DE747F10B}" type="datetimeFigureOut">
              <a:rPr lang="tr-TR" smtClean="0"/>
              <a:t>17.04.2026</a:t>
            </a:fld>
            <a:endParaRPr lang="tr-TR"/>
          </a:p>
        </p:txBody>
      </p:sp>
      <p:sp>
        <p:nvSpPr>
          <p:cNvPr id="5" name="Alt Bilgi Yer Tutucusu 4">
            <a:extLst>
              <a:ext uri="{FF2B5EF4-FFF2-40B4-BE49-F238E27FC236}">
                <a16:creationId xmlns:a16="http://schemas.microsoft.com/office/drawing/2014/main" id="{428B20F7-8F7C-A646-B7E8-4F5647501E0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45B839A-9727-5243-8994-070438F4C2DD}"/>
              </a:ext>
            </a:extLst>
          </p:cNvPr>
          <p:cNvSpPr>
            <a:spLocks noGrp="1"/>
          </p:cNvSpPr>
          <p:nvPr>
            <p:ph type="sldNum" sz="quarter" idx="12"/>
          </p:nvPr>
        </p:nvSpPr>
        <p:spPr/>
        <p:txBody>
          <a:bodyPr/>
          <a:lstStyle/>
          <a:p>
            <a:fld id="{98CEA101-5B06-1F45-A4DB-FA2ACDAD7DD9}" type="slidenum">
              <a:rPr lang="tr-TR" smtClean="0"/>
              <a:t>‹#›</a:t>
            </a:fld>
            <a:endParaRPr lang="tr-TR"/>
          </a:p>
        </p:txBody>
      </p:sp>
    </p:spTree>
    <p:extLst>
      <p:ext uri="{BB962C8B-B14F-4D97-AF65-F5344CB8AC3E}">
        <p14:creationId xmlns:p14="http://schemas.microsoft.com/office/powerpoint/2010/main" val="1465716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B3132A8-8271-3E48-95E9-D5E763FB08D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B7ACA11-2BE3-D44E-8D5B-2D439F6C0B0D}"/>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A0282F4F-C6CB-DF4B-9A32-2233CC93DA57}"/>
              </a:ext>
            </a:extLst>
          </p:cNvPr>
          <p:cNvSpPr>
            <a:spLocks noGrp="1"/>
          </p:cNvSpPr>
          <p:nvPr>
            <p:ph type="dt" sz="half" idx="10"/>
          </p:nvPr>
        </p:nvSpPr>
        <p:spPr/>
        <p:txBody>
          <a:bodyPr/>
          <a:lstStyle/>
          <a:p>
            <a:fld id="{58C6C005-2E03-F048-8472-9A0DE747F10B}" type="datetimeFigureOut">
              <a:rPr lang="tr-TR" smtClean="0"/>
              <a:t>17.04.2026</a:t>
            </a:fld>
            <a:endParaRPr lang="tr-TR"/>
          </a:p>
        </p:txBody>
      </p:sp>
      <p:sp>
        <p:nvSpPr>
          <p:cNvPr id="5" name="Alt Bilgi Yer Tutucusu 4">
            <a:extLst>
              <a:ext uri="{FF2B5EF4-FFF2-40B4-BE49-F238E27FC236}">
                <a16:creationId xmlns:a16="http://schemas.microsoft.com/office/drawing/2014/main" id="{7707F2A6-E931-3945-A8E7-B0989A9F25E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8EF9F53-6BB7-5340-8F92-AC32A824FF3D}"/>
              </a:ext>
            </a:extLst>
          </p:cNvPr>
          <p:cNvSpPr>
            <a:spLocks noGrp="1"/>
          </p:cNvSpPr>
          <p:nvPr>
            <p:ph type="sldNum" sz="quarter" idx="12"/>
          </p:nvPr>
        </p:nvSpPr>
        <p:spPr/>
        <p:txBody>
          <a:bodyPr/>
          <a:lstStyle/>
          <a:p>
            <a:fld id="{98CEA101-5B06-1F45-A4DB-FA2ACDAD7DD9}" type="slidenum">
              <a:rPr lang="tr-TR" smtClean="0"/>
              <a:t>‹#›</a:t>
            </a:fld>
            <a:endParaRPr lang="tr-TR"/>
          </a:p>
        </p:txBody>
      </p:sp>
    </p:spTree>
    <p:extLst>
      <p:ext uri="{BB962C8B-B14F-4D97-AF65-F5344CB8AC3E}">
        <p14:creationId xmlns:p14="http://schemas.microsoft.com/office/powerpoint/2010/main" val="215394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F503199-E5F4-4B48-974E-82D2D9DB771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C0979BC3-8F41-2D47-9D75-CE2840D199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847E052A-FDE0-DD49-90F4-A6179B5057DA}"/>
              </a:ext>
            </a:extLst>
          </p:cNvPr>
          <p:cNvSpPr>
            <a:spLocks noGrp="1"/>
          </p:cNvSpPr>
          <p:nvPr>
            <p:ph type="dt" sz="half" idx="10"/>
          </p:nvPr>
        </p:nvSpPr>
        <p:spPr/>
        <p:txBody>
          <a:bodyPr/>
          <a:lstStyle/>
          <a:p>
            <a:fld id="{58C6C005-2E03-F048-8472-9A0DE747F10B}" type="datetimeFigureOut">
              <a:rPr lang="tr-TR" smtClean="0"/>
              <a:t>17.04.2026</a:t>
            </a:fld>
            <a:endParaRPr lang="tr-TR"/>
          </a:p>
        </p:txBody>
      </p:sp>
      <p:sp>
        <p:nvSpPr>
          <p:cNvPr id="5" name="Alt Bilgi Yer Tutucusu 4">
            <a:extLst>
              <a:ext uri="{FF2B5EF4-FFF2-40B4-BE49-F238E27FC236}">
                <a16:creationId xmlns:a16="http://schemas.microsoft.com/office/drawing/2014/main" id="{54D46B93-3566-5B43-80F6-425B25597E3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C64F1F-7147-5945-AA62-721A689D3C0D}"/>
              </a:ext>
            </a:extLst>
          </p:cNvPr>
          <p:cNvSpPr>
            <a:spLocks noGrp="1"/>
          </p:cNvSpPr>
          <p:nvPr>
            <p:ph type="sldNum" sz="quarter" idx="12"/>
          </p:nvPr>
        </p:nvSpPr>
        <p:spPr/>
        <p:txBody>
          <a:bodyPr/>
          <a:lstStyle/>
          <a:p>
            <a:fld id="{98CEA101-5B06-1F45-A4DB-FA2ACDAD7DD9}" type="slidenum">
              <a:rPr lang="tr-TR" smtClean="0"/>
              <a:t>‹#›</a:t>
            </a:fld>
            <a:endParaRPr lang="tr-TR"/>
          </a:p>
        </p:txBody>
      </p:sp>
    </p:spTree>
    <p:extLst>
      <p:ext uri="{BB962C8B-B14F-4D97-AF65-F5344CB8AC3E}">
        <p14:creationId xmlns:p14="http://schemas.microsoft.com/office/powerpoint/2010/main" val="1623133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18FB7C8-DAEB-6C45-B3C4-3A5EAA25598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B045600-877C-BD44-BABA-E572EB6C2A42}"/>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A3341FC7-93CF-D043-B57E-0B9039B2CF22}"/>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0B9A8F38-ECD5-C94A-9EF5-8CE4A0C83F0C}"/>
              </a:ext>
            </a:extLst>
          </p:cNvPr>
          <p:cNvSpPr>
            <a:spLocks noGrp="1"/>
          </p:cNvSpPr>
          <p:nvPr>
            <p:ph type="dt" sz="half" idx="10"/>
          </p:nvPr>
        </p:nvSpPr>
        <p:spPr/>
        <p:txBody>
          <a:bodyPr/>
          <a:lstStyle/>
          <a:p>
            <a:fld id="{58C6C005-2E03-F048-8472-9A0DE747F10B}" type="datetimeFigureOut">
              <a:rPr lang="tr-TR" smtClean="0"/>
              <a:t>17.04.2026</a:t>
            </a:fld>
            <a:endParaRPr lang="tr-TR"/>
          </a:p>
        </p:txBody>
      </p:sp>
      <p:sp>
        <p:nvSpPr>
          <p:cNvPr id="6" name="Alt Bilgi Yer Tutucusu 5">
            <a:extLst>
              <a:ext uri="{FF2B5EF4-FFF2-40B4-BE49-F238E27FC236}">
                <a16:creationId xmlns:a16="http://schemas.microsoft.com/office/drawing/2014/main" id="{47742B4B-1AE6-2945-85E3-E3D58B58725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50EDB38-433A-6A4F-BCB3-D3F153EA5F68}"/>
              </a:ext>
            </a:extLst>
          </p:cNvPr>
          <p:cNvSpPr>
            <a:spLocks noGrp="1"/>
          </p:cNvSpPr>
          <p:nvPr>
            <p:ph type="sldNum" sz="quarter" idx="12"/>
          </p:nvPr>
        </p:nvSpPr>
        <p:spPr/>
        <p:txBody>
          <a:bodyPr/>
          <a:lstStyle/>
          <a:p>
            <a:fld id="{98CEA101-5B06-1F45-A4DB-FA2ACDAD7DD9}" type="slidenum">
              <a:rPr lang="tr-TR" smtClean="0"/>
              <a:t>‹#›</a:t>
            </a:fld>
            <a:endParaRPr lang="tr-TR"/>
          </a:p>
        </p:txBody>
      </p:sp>
    </p:spTree>
    <p:extLst>
      <p:ext uri="{BB962C8B-B14F-4D97-AF65-F5344CB8AC3E}">
        <p14:creationId xmlns:p14="http://schemas.microsoft.com/office/powerpoint/2010/main" val="3344200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AE5D769-066F-864F-8BB8-8B50A4DCDDD9}"/>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D4B48E4-3779-D94F-A1FE-198EFFA53A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E5B61D5D-ACD9-AF4F-8B21-E9C90C058770}"/>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ACBC8D69-61F2-5C40-B61B-264D2AAB04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E2BC4769-FB97-2A4F-BD11-30F7451C313B}"/>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1D193E7E-423F-AA43-B8DD-9A936BF04816}"/>
              </a:ext>
            </a:extLst>
          </p:cNvPr>
          <p:cNvSpPr>
            <a:spLocks noGrp="1"/>
          </p:cNvSpPr>
          <p:nvPr>
            <p:ph type="dt" sz="half" idx="10"/>
          </p:nvPr>
        </p:nvSpPr>
        <p:spPr/>
        <p:txBody>
          <a:bodyPr/>
          <a:lstStyle/>
          <a:p>
            <a:fld id="{58C6C005-2E03-F048-8472-9A0DE747F10B}" type="datetimeFigureOut">
              <a:rPr lang="tr-TR" smtClean="0"/>
              <a:t>17.04.2026</a:t>
            </a:fld>
            <a:endParaRPr lang="tr-TR"/>
          </a:p>
        </p:txBody>
      </p:sp>
      <p:sp>
        <p:nvSpPr>
          <p:cNvPr id="8" name="Alt Bilgi Yer Tutucusu 7">
            <a:extLst>
              <a:ext uri="{FF2B5EF4-FFF2-40B4-BE49-F238E27FC236}">
                <a16:creationId xmlns:a16="http://schemas.microsoft.com/office/drawing/2014/main" id="{FF3C709B-A85C-AF43-B72C-6C35D20F55F6}"/>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D87F596-AA22-2948-95DD-B43445723F43}"/>
              </a:ext>
            </a:extLst>
          </p:cNvPr>
          <p:cNvSpPr>
            <a:spLocks noGrp="1"/>
          </p:cNvSpPr>
          <p:nvPr>
            <p:ph type="sldNum" sz="quarter" idx="12"/>
          </p:nvPr>
        </p:nvSpPr>
        <p:spPr/>
        <p:txBody>
          <a:bodyPr/>
          <a:lstStyle/>
          <a:p>
            <a:fld id="{98CEA101-5B06-1F45-A4DB-FA2ACDAD7DD9}" type="slidenum">
              <a:rPr lang="tr-TR" smtClean="0"/>
              <a:t>‹#›</a:t>
            </a:fld>
            <a:endParaRPr lang="tr-TR"/>
          </a:p>
        </p:txBody>
      </p:sp>
    </p:spTree>
    <p:extLst>
      <p:ext uri="{BB962C8B-B14F-4D97-AF65-F5344CB8AC3E}">
        <p14:creationId xmlns:p14="http://schemas.microsoft.com/office/powerpoint/2010/main" val="770933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983411-EBD3-7B46-8F45-83D2581CE673}"/>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6CC0A92-9F22-D447-92C9-47D6C805D1E7}"/>
              </a:ext>
            </a:extLst>
          </p:cNvPr>
          <p:cNvSpPr>
            <a:spLocks noGrp="1"/>
          </p:cNvSpPr>
          <p:nvPr>
            <p:ph type="dt" sz="half" idx="10"/>
          </p:nvPr>
        </p:nvSpPr>
        <p:spPr/>
        <p:txBody>
          <a:bodyPr/>
          <a:lstStyle/>
          <a:p>
            <a:fld id="{58C6C005-2E03-F048-8472-9A0DE747F10B}" type="datetimeFigureOut">
              <a:rPr lang="tr-TR" smtClean="0"/>
              <a:t>17.04.2026</a:t>
            </a:fld>
            <a:endParaRPr lang="tr-TR"/>
          </a:p>
        </p:txBody>
      </p:sp>
      <p:sp>
        <p:nvSpPr>
          <p:cNvPr id="4" name="Alt Bilgi Yer Tutucusu 3">
            <a:extLst>
              <a:ext uri="{FF2B5EF4-FFF2-40B4-BE49-F238E27FC236}">
                <a16:creationId xmlns:a16="http://schemas.microsoft.com/office/drawing/2014/main" id="{BDF795B5-C5DF-DA4F-BEE5-5B8145BB5F26}"/>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B4032340-4717-4245-9612-14D5DD260ED1}"/>
              </a:ext>
            </a:extLst>
          </p:cNvPr>
          <p:cNvSpPr>
            <a:spLocks noGrp="1"/>
          </p:cNvSpPr>
          <p:nvPr>
            <p:ph type="sldNum" sz="quarter" idx="12"/>
          </p:nvPr>
        </p:nvSpPr>
        <p:spPr/>
        <p:txBody>
          <a:bodyPr/>
          <a:lstStyle/>
          <a:p>
            <a:fld id="{98CEA101-5B06-1F45-A4DB-FA2ACDAD7DD9}" type="slidenum">
              <a:rPr lang="tr-TR" smtClean="0"/>
              <a:t>‹#›</a:t>
            </a:fld>
            <a:endParaRPr lang="tr-TR"/>
          </a:p>
        </p:txBody>
      </p:sp>
    </p:spTree>
    <p:extLst>
      <p:ext uri="{BB962C8B-B14F-4D97-AF65-F5344CB8AC3E}">
        <p14:creationId xmlns:p14="http://schemas.microsoft.com/office/powerpoint/2010/main" val="605508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4E8EE1B-1530-2243-A054-1577DC8D3154}"/>
              </a:ext>
            </a:extLst>
          </p:cNvPr>
          <p:cNvSpPr>
            <a:spLocks noGrp="1"/>
          </p:cNvSpPr>
          <p:nvPr>
            <p:ph type="dt" sz="half" idx="10"/>
          </p:nvPr>
        </p:nvSpPr>
        <p:spPr/>
        <p:txBody>
          <a:bodyPr/>
          <a:lstStyle/>
          <a:p>
            <a:fld id="{58C6C005-2E03-F048-8472-9A0DE747F10B}" type="datetimeFigureOut">
              <a:rPr lang="tr-TR" smtClean="0"/>
              <a:t>17.04.2026</a:t>
            </a:fld>
            <a:endParaRPr lang="tr-TR"/>
          </a:p>
        </p:txBody>
      </p:sp>
      <p:sp>
        <p:nvSpPr>
          <p:cNvPr id="3" name="Alt Bilgi Yer Tutucusu 2">
            <a:extLst>
              <a:ext uri="{FF2B5EF4-FFF2-40B4-BE49-F238E27FC236}">
                <a16:creationId xmlns:a16="http://schemas.microsoft.com/office/drawing/2014/main" id="{EDB739C8-FB05-9A4A-BDEB-955DD5E959B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CAABB8DB-315A-454E-A408-0D6C0B77A9E9}"/>
              </a:ext>
            </a:extLst>
          </p:cNvPr>
          <p:cNvSpPr>
            <a:spLocks noGrp="1"/>
          </p:cNvSpPr>
          <p:nvPr>
            <p:ph type="sldNum" sz="quarter" idx="12"/>
          </p:nvPr>
        </p:nvSpPr>
        <p:spPr/>
        <p:txBody>
          <a:bodyPr/>
          <a:lstStyle/>
          <a:p>
            <a:fld id="{98CEA101-5B06-1F45-A4DB-FA2ACDAD7DD9}" type="slidenum">
              <a:rPr lang="tr-TR" smtClean="0"/>
              <a:t>‹#›</a:t>
            </a:fld>
            <a:endParaRPr lang="tr-TR"/>
          </a:p>
        </p:txBody>
      </p:sp>
    </p:spTree>
    <p:extLst>
      <p:ext uri="{BB962C8B-B14F-4D97-AF65-F5344CB8AC3E}">
        <p14:creationId xmlns:p14="http://schemas.microsoft.com/office/powerpoint/2010/main" val="1718094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B71F11A-8A8C-1644-AB22-A85BE73669A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EF630C16-C4BC-C748-9F90-AEAD0D3F9B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1A6A0C2A-AA54-D842-A718-DF6D45EDDD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E3FA0F95-882A-1545-A6A4-70B9EA786261}"/>
              </a:ext>
            </a:extLst>
          </p:cNvPr>
          <p:cNvSpPr>
            <a:spLocks noGrp="1"/>
          </p:cNvSpPr>
          <p:nvPr>
            <p:ph type="dt" sz="half" idx="10"/>
          </p:nvPr>
        </p:nvSpPr>
        <p:spPr/>
        <p:txBody>
          <a:bodyPr/>
          <a:lstStyle/>
          <a:p>
            <a:fld id="{58C6C005-2E03-F048-8472-9A0DE747F10B}" type="datetimeFigureOut">
              <a:rPr lang="tr-TR" smtClean="0"/>
              <a:t>17.04.2026</a:t>
            </a:fld>
            <a:endParaRPr lang="tr-TR"/>
          </a:p>
        </p:txBody>
      </p:sp>
      <p:sp>
        <p:nvSpPr>
          <p:cNvPr id="6" name="Alt Bilgi Yer Tutucusu 5">
            <a:extLst>
              <a:ext uri="{FF2B5EF4-FFF2-40B4-BE49-F238E27FC236}">
                <a16:creationId xmlns:a16="http://schemas.microsoft.com/office/drawing/2014/main" id="{C23613E9-F51C-7240-92DD-54DA4B68CB1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5D04B91-1FC2-744D-865E-32D5F0A8DC9C}"/>
              </a:ext>
            </a:extLst>
          </p:cNvPr>
          <p:cNvSpPr>
            <a:spLocks noGrp="1"/>
          </p:cNvSpPr>
          <p:nvPr>
            <p:ph type="sldNum" sz="quarter" idx="12"/>
          </p:nvPr>
        </p:nvSpPr>
        <p:spPr/>
        <p:txBody>
          <a:bodyPr/>
          <a:lstStyle/>
          <a:p>
            <a:fld id="{98CEA101-5B06-1F45-A4DB-FA2ACDAD7DD9}" type="slidenum">
              <a:rPr lang="tr-TR" smtClean="0"/>
              <a:t>‹#›</a:t>
            </a:fld>
            <a:endParaRPr lang="tr-TR"/>
          </a:p>
        </p:txBody>
      </p:sp>
    </p:spTree>
    <p:extLst>
      <p:ext uri="{BB962C8B-B14F-4D97-AF65-F5344CB8AC3E}">
        <p14:creationId xmlns:p14="http://schemas.microsoft.com/office/powerpoint/2010/main" val="3502083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C902743-A449-5040-8DAC-93FB406A422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E4F4865-35CD-634B-92AC-A6E0844380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04BA7284-52EB-0D46-8FCE-15DF9F3297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953465CC-2925-CD47-ACA4-FEAC38541EDF}"/>
              </a:ext>
            </a:extLst>
          </p:cNvPr>
          <p:cNvSpPr>
            <a:spLocks noGrp="1"/>
          </p:cNvSpPr>
          <p:nvPr>
            <p:ph type="dt" sz="half" idx="10"/>
          </p:nvPr>
        </p:nvSpPr>
        <p:spPr/>
        <p:txBody>
          <a:bodyPr/>
          <a:lstStyle/>
          <a:p>
            <a:fld id="{58C6C005-2E03-F048-8472-9A0DE747F10B}" type="datetimeFigureOut">
              <a:rPr lang="tr-TR" smtClean="0"/>
              <a:t>17.04.2026</a:t>
            </a:fld>
            <a:endParaRPr lang="tr-TR"/>
          </a:p>
        </p:txBody>
      </p:sp>
      <p:sp>
        <p:nvSpPr>
          <p:cNvPr id="6" name="Alt Bilgi Yer Tutucusu 5">
            <a:extLst>
              <a:ext uri="{FF2B5EF4-FFF2-40B4-BE49-F238E27FC236}">
                <a16:creationId xmlns:a16="http://schemas.microsoft.com/office/drawing/2014/main" id="{142AA268-8262-AE42-9CBE-366BB651CC2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7A320B3-851E-9445-AFB1-B7CEBA684786}"/>
              </a:ext>
            </a:extLst>
          </p:cNvPr>
          <p:cNvSpPr>
            <a:spLocks noGrp="1"/>
          </p:cNvSpPr>
          <p:nvPr>
            <p:ph type="sldNum" sz="quarter" idx="12"/>
          </p:nvPr>
        </p:nvSpPr>
        <p:spPr/>
        <p:txBody>
          <a:bodyPr/>
          <a:lstStyle/>
          <a:p>
            <a:fld id="{98CEA101-5B06-1F45-A4DB-FA2ACDAD7DD9}" type="slidenum">
              <a:rPr lang="tr-TR" smtClean="0"/>
              <a:t>‹#›</a:t>
            </a:fld>
            <a:endParaRPr lang="tr-TR"/>
          </a:p>
        </p:txBody>
      </p:sp>
    </p:spTree>
    <p:extLst>
      <p:ext uri="{BB962C8B-B14F-4D97-AF65-F5344CB8AC3E}">
        <p14:creationId xmlns:p14="http://schemas.microsoft.com/office/powerpoint/2010/main" val="145267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B098D6B-3736-5843-9F64-717AFB9C16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B523CDF-BDC6-6A47-8455-6B34CDA4FA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786EBEAB-D9D2-C64F-AEF5-C876986139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C6C005-2E03-F048-8472-9A0DE747F10B}" type="datetimeFigureOut">
              <a:rPr lang="tr-TR" smtClean="0"/>
              <a:t>17.04.2026</a:t>
            </a:fld>
            <a:endParaRPr lang="tr-TR"/>
          </a:p>
        </p:txBody>
      </p:sp>
      <p:sp>
        <p:nvSpPr>
          <p:cNvPr id="5" name="Alt Bilgi Yer Tutucusu 4">
            <a:extLst>
              <a:ext uri="{FF2B5EF4-FFF2-40B4-BE49-F238E27FC236}">
                <a16:creationId xmlns:a16="http://schemas.microsoft.com/office/drawing/2014/main" id="{27F1399F-C02D-DE44-B795-550E65B077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124F547-7763-054E-8FAD-180355833D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CEA101-5B06-1F45-A4DB-FA2ACDAD7DD9}" type="slidenum">
              <a:rPr lang="tr-TR" smtClean="0"/>
              <a:t>‹#›</a:t>
            </a:fld>
            <a:endParaRPr lang="tr-TR"/>
          </a:p>
        </p:txBody>
      </p:sp>
    </p:spTree>
    <p:extLst>
      <p:ext uri="{BB962C8B-B14F-4D97-AF65-F5344CB8AC3E}">
        <p14:creationId xmlns:p14="http://schemas.microsoft.com/office/powerpoint/2010/main" val="7489600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a:extLst>
              <a:ext uri="{FF2B5EF4-FFF2-40B4-BE49-F238E27FC236}">
                <a16:creationId xmlns:a16="http://schemas.microsoft.com/office/drawing/2014/main" id="{5046614B-1757-EB44-825B-937F32FECDB0}"/>
              </a:ext>
            </a:extLst>
          </p:cNvPr>
          <p:cNvSpPr txBox="1"/>
          <p:nvPr/>
        </p:nvSpPr>
        <p:spPr>
          <a:xfrm>
            <a:off x="1925032" y="4860776"/>
            <a:ext cx="8084265" cy="1323439"/>
          </a:xfrm>
          <a:prstGeom prst="rect">
            <a:avLst/>
          </a:prstGeom>
          <a:noFill/>
        </p:spPr>
        <p:txBody>
          <a:bodyPr wrap="none" rtlCol="0">
            <a:spAutoFit/>
          </a:bodyPr>
          <a:lstStyle/>
          <a:p>
            <a:pPr algn="ctr"/>
            <a:r>
              <a:rPr lang="tr-TR" sz="4000" spc="850" dirty="0">
                <a:solidFill>
                  <a:schemeClr val="bg1"/>
                </a:solidFill>
                <a:latin typeface="Century Gothic" panose="020B0502020202020204" pitchFamily="34" charset="0"/>
              </a:rPr>
              <a:t>İLETİŞİM VE DİL</a:t>
            </a:r>
          </a:p>
          <a:p>
            <a:pPr algn="ctr"/>
            <a:r>
              <a:rPr lang="tr-TR" sz="3200" spc="300" dirty="0">
                <a:solidFill>
                  <a:schemeClr val="bg1"/>
                </a:solidFill>
                <a:latin typeface="Century Gothic" panose="020B0502020202020204" pitchFamily="34" charset="0"/>
              </a:rPr>
              <a:t> Austin, Grice, Sacks ve Levinson</a:t>
            </a:r>
            <a:r>
              <a:rPr lang="tr-TR" sz="4000" spc="850" dirty="0">
                <a:solidFill>
                  <a:schemeClr val="bg1"/>
                </a:solidFill>
                <a:latin typeface="Century Gothic" panose="020B0502020202020204" pitchFamily="34" charset="0"/>
              </a:rPr>
              <a:t> </a:t>
            </a:r>
          </a:p>
        </p:txBody>
      </p:sp>
      <p:pic>
        <p:nvPicPr>
          <p:cNvPr id="4" name="Resim 3">
            <a:extLst>
              <a:ext uri="{FF2B5EF4-FFF2-40B4-BE49-F238E27FC236}">
                <a16:creationId xmlns:a16="http://schemas.microsoft.com/office/drawing/2014/main" id="{61162F82-495F-4847-9D93-A8F65A18304B}"/>
              </a:ext>
            </a:extLst>
          </p:cNvPr>
          <p:cNvPicPr>
            <a:picLocks noChangeAspect="1"/>
          </p:cNvPicPr>
          <p:nvPr/>
        </p:nvPicPr>
        <p:blipFill>
          <a:blip r:embed="rId2"/>
          <a:stretch>
            <a:fillRect/>
          </a:stretch>
        </p:blipFill>
        <p:spPr>
          <a:xfrm>
            <a:off x="2177932" y="605941"/>
            <a:ext cx="7578464" cy="4016586"/>
          </a:xfrm>
          <a:prstGeom prst="rect">
            <a:avLst/>
          </a:prstGeom>
        </p:spPr>
      </p:pic>
    </p:spTree>
    <p:extLst>
      <p:ext uri="{BB962C8B-B14F-4D97-AF65-F5344CB8AC3E}">
        <p14:creationId xmlns:p14="http://schemas.microsoft.com/office/powerpoint/2010/main" val="2326692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4833770" y="1374537"/>
            <a:ext cx="6601608" cy="4093428"/>
          </a:xfrm>
          <a:prstGeom prst="rect">
            <a:avLst/>
          </a:prstGeom>
        </p:spPr>
        <p:txBody>
          <a:bodyPr wrap="square">
            <a:spAutoFit/>
          </a:bodyPr>
          <a:lstStyle/>
          <a:p>
            <a:pPr algn="just"/>
            <a:r>
              <a:rPr lang="en-GB" sz="2000" dirty="0">
                <a:solidFill>
                  <a:schemeClr val="bg1"/>
                </a:solidFill>
                <a:latin typeface="Century Gothic" panose="020B0502020202020204" pitchFamily="34" charset="0"/>
              </a:rPr>
              <a:t>Günümüzde yerleşik bir inceleme alanı olan edimbilimin başlangıçtaki esin kaynağı söz edimi kuramıydı. Grice, Austin’in ölümünden çok sonra Harvard’da dil ve mantık üzerine verdiği derslerde, doğal ve doğal olmayan anlam arasında temel bir ayrım yaptı. Eğer “bugün güzel bir gün” diyorsam ve “gerçekte” hava güneşli, ılıman ve rüzgarsız ise, bu olayların doğal durumu hakkında şeffaf ve uygun bir bildirimdir. Fakat “bugün güzel bir gün” dediğimde, dışarıda soğuk, yağışlı ve berbat bir hava varsa ya kör ya da ahmak olmalıyımdır; diğer ihtimal ise ironi yapmakta oluşumdur. Fakat ironi yaptığım diğerleri tarafından nasıl olup da anlaşılabilmektedir? </a:t>
            </a:r>
          </a:p>
        </p:txBody>
      </p:sp>
      <p:pic>
        <p:nvPicPr>
          <p:cNvPr id="3" name="Resim 2">
            <a:extLst>
              <a:ext uri="{FF2B5EF4-FFF2-40B4-BE49-F238E27FC236}">
                <a16:creationId xmlns:a16="http://schemas.microsoft.com/office/drawing/2014/main" id="{E91EECC0-FF2F-9140-9E11-CBC8743BC76D}"/>
              </a:ext>
            </a:extLst>
          </p:cNvPr>
          <p:cNvPicPr>
            <a:picLocks noChangeAspect="1"/>
          </p:cNvPicPr>
          <p:nvPr/>
        </p:nvPicPr>
        <p:blipFill>
          <a:blip r:embed="rId2"/>
          <a:stretch>
            <a:fillRect/>
          </a:stretch>
        </p:blipFill>
        <p:spPr>
          <a:xfrm>
            <a:off x="731520" y="865061"/>
            <a:ext cx="3302598" cy="5112381"/>
          </a:xfrm>
          <a:prstGeom prst="rect">
            <a:avLst/>
          </a:prstGeom>
        </p:spPr>
      </p:pic>
    </p:spTree>
    <p:extLst>
      <p:ext uri="{BB962C8B-B14F-4D97-AF65-F5344CB8AC3E}">
        <p14:creationId xmlns:p14="http://schemas.microsoft.com/office/powerpoint/2010/main" val="111851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1527586" y="1256203"/>
            <a:ext cx="9638851" cy="5016758"/>
          </a:xfrm>
          <a:prstGeom prst="rect">
            <a:avLst/>
          </a:prstGeom>
        </p:spPr>
        <p:txBody>
          <a:bodyPr wrap="square">
            <a:spAutoFit/>
          </a:bodyPr>
          <a:lstStyle/>
          <a:p>
            <a:pPr algn="just"/>
            <a:r>
              <a:rPr lang="en-GB" sz="2000" dirty="0">
                <a:solidFill>
                  <a:schemeClr val="bg1"/>
                </a:solidFill>
                <a:latin typeface="Century Gothic" panose="020B0502020202020204" pitchFamily="34" charset="0"/>
              </a:rPr>
              <a:t>Edimbilimin ilgilendiği temel sorunlardan biri, örtük veya dolaylı anlamlar ve bunların anlaşılabilirliğidir. Örtük anlamlar (veya Grice’ın tanımıyla sezdirimler) üzerine çalışmak, iletişimsel niyetlilik ve işbirliğiyle yakından bağlantılıdır. Bunlar birlikte ele alındığında, Grice’in gündelik dilin edimbilimsel açıdan incelenmesi için yaptığı kurucu katkıyı ortaya koyar.</a:t>
            </a:r>
          </a:p>
          <a:p>
            <a:pPr algn="just"/>
            <a:endParaRPr lang="en-GB" sz="2000" dirty="0">
              <a:solidFill>
                <a:schemeClr val="bg1"/>
              </a:solidFill>
              <a:latin typeface="Century Gothic" panose="020B0502020202020204" pitchFamily="34" charset="0"/>
            </a:endParaRPr>
          </a:p>
          <a:p>
            <a:pPr algn="just"/>
            <a:r>
              <a:rPr lang="en-GB" sz="2000" dirty="0">
                <a:solidFill>
                  <a:schemeClr val="bg1"/>
                </a:solidFill>
                <a:latin typeface="Century Gothic" panose="020B0502020202020204" pitchFamily="34" charset="0"/>
              </a:rPr>
              <a:t>İroninin, ironi olduğunun anlaşılması için, konuşanın, sözcelemdeki imayı dinleyenin fark edeceğine dair bir niyet taşıması gerekir. Bir sözcelem, konuşan kişi söylemeye çalıştığı şeyin alıcılar tarafından bu şekilde anlaşılacağını düşündüğü ve sonuç gerçekten de böyle olduğu sürece iletişimseldir. Esasen, iletişimsel niyetlilik düşünümseldir: Örtük anlamın niyetlenilen şekilde anlaşılması beklenir ve bunun her konuşma durumunda taraflarca önkabul (anlayış) olarak alınması gerekir. Peki bu karşılıklı tanıma nasıl sağlanır? Grice’in ünlü “konuşma kuralları”nda önerdiği başlıca işbirliği ilkeleri yoluyla. </a:t>
            </a:r>
          </a:p>
          <a:p>
            <a:endParaRPr lang="en-GB" sz="20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2851471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548640" y="363915"/>
            <a:ext cx="10779162" cy="6494085"/>
          </a:xfrm>
          <a:prstGeom prst="rect">
            <a:avLst/>
          </a:prstGeom>
        </p:spPr>
        <p:txBody>
          <a:bodyPr wrap="square">
            <a:spAutoFit/>
          </a:bodyPr>
          <a:lstStyle/>
          <a:p>
            <a:pPr algn="just"/>
            <a:r>
              <a:rPr lang="en-GB" dirty="0">
                <a:solidFill>
                  <a:schemeClr val="bg1"/>
                </a:solidFill>
                <a:latin typeface="Century Gothic" panose="020B0502020202020204" pitchFamily="34" charset="0"/>
              </a:rPr>
              <a:t>Grice, karşılıklı konuşmanın yürütülmesine rehberlik eden bir dizi kapsayıcı önkabul sıralar. Bunlar, karşılıklı konuşmada dilin işbirliği hedefiyle etkili ve verimli bir şekilde kullanılmasını sağlayacak temel rasyonel etmenlerden türer. Grice, genel işbirliği ilkesini oluşturan dört temel konuşma kuralı tanımlar: </a:t>
            </a:r>
          </a:p>
          <a:p>
            <a:pPr algn="just"/>
            <a:r>
              <a:rPr lang="en-GB" dirty="0">
                <a:solidFill>
                  <a:schemeClr val="bg1"/>
                </a:solidFill>
                <a:latin typeface="Century Gothic" panose="020B0502020202020204" pitchFamily="34" charset="0"/>
              </a:rPr>
              <a:t> </a:t>
            </a:r>
          </a:p>
          <a:p>
            <a:pPr algn="just"/>
            <a:r>
              <a:rPr lang="en-GB" dirty="0">
                <a:solidFill>
                  <a:schemeClr val="bg1"/>
                </a:solidFill>
                <a:latin typeface="Century Gothic" panose="020B0502020202020204" pitchFamily="34" charset="0"/>
              </a:rPr>
              <a:t>İşbirliği ilkesi: Konuşmaya katkını, konuşmanın kabul görmüş amacına veya gidişatına uygun olarak, gerektiği zamanda ve o sırada gerektiği ölçüde yap. </a:t>
            </a:r>
          </a:p>
          <a:p>
            <a:pPr lvl="1" algn="just"/>
            <a:r>
              <a:rPr lang="en-GB" dirty="0">
                <a:solidFill>
                  <a:schemeClr val="bg1"/>
                </a:solidFill>
                <a:latin typeface="Century Gothic" panose="020B0502020202020204" pitchFamily="34" charset="0"/>
              </a:rPr>
              <a:t> </a:t>
            </a:r>
          </a:p>
          <a:p>
            <a:pPr lvl="1" algn="just"/>
            <a:r>
              <a:rPr lang="en-GB" sz="1700" dirty="0">
                <a:solidFill>
                  <a:schemeClr val="bg1"/>
                </a:solidFill>
                <a:latin typeface="Century Gothic" panose="020B0502020202020204" pitchFamily="34" charset="0"/>
              </a:rPr>
              <a:t>Nitelik kuralı: Katılımının doğru olması için çalış.</a:t>
            </a:r>
          </a:p>
          <a:p>
            <a:pPr lvl="1" algn="just"/>
            <a:r>
              <a:rPr lang="en-GB" sz="1700" dirty="0">
                <a:solidFill>
                  <a:schemeClr val="bg1"/>
                </a:solidFill>
                <a:latin typeface="Century Gothic" panose="020B0502020202020204" pitchFamily="34" charset="0"/>
              </a:rPr>
              <a:t>Doğruluğuna inanmadığın bir şey söyleme.</a:t>
            </a:r>
          </a:p>
          <a:p>
            <a:pPr lvl="1" algn="just"/>
            <a:r>
              <a:rPr lang="en-GB" sz="1700" dirty="0">
                <a:solidFill>
                  <a:schemeClr val="bg1"/>
                </a:solidFill>
                <a:latin typeface="Century Gothic" panose="020B0502020202020204" pitchFamily="34" charset="0"/>
              </a:rPr>
              <a:t>Yeterli kanıtı bulunmayan bir şey söyleme. </a:t>
            </a:r>
          </a:p>
          <a:p>
            <a:pPr lvl="1" algn="just"/>
            <a:endParaRPr lang="en-GB" sz="1700" dirty="0">
              <a:solidFill>
                <a:schemeClr val="bg1"/>
              </a:solidFill>
              <a:latin typeface="Century Gothic" panose="020B0502020202020204" pitchFamily="34" charset="0"/>
            </a:endParaRPr>
          </a:p>
          <a:p>
            <a:pPr lvl="1" algn="just"/>
            <a:r>
              <a:rPr lang="en-GB" sz="1700" dirty="0">
                <a:solidFill>
                  <a:schemeClr val="bg1"/>
                </a:solidFill>
                <a:latin typeface="Century Gothic" panose="020B0502020202020204" pitchFamily="34" charset="0"/>
              </a:rPr>
              <a:t>Nicelik kuralı: Gerektiği kadar konuş.</a:t>
            </a:r>
          </a:p>
          <a:p>
            <a:pPr lvl="1" algn="just"/>
            <a:r>
              <a:rPr lang="en-GB" sz="1700" dirty="0">
                <a:solidFill>
                  <a:schemeClr val="bg1"/>
                </a:solidFill>
                <a:latin typeface="Century Gothic" panose="020B0502020202020204" pitchFamily="34" charset="0"/>
              </a:rPr>
              <a:t>Gerekenden çok şey söyleme.</a:t>
            </a:r>
          </a:p>
          <a:p>
            <a:pPr lvl="1" algn="just"/>
            <a:r>
              <a:rPr lang="en-GB" sz="1700" dirty="0">
                <a:solidFill>
                  <a:schemeClr val="bg1"/>
                </a:solidFill>
                <a:latin typeface="Century Gothic" panose="020B0502020202020204" pitchFamily="34" charset="0"/>
              </a:rPr>
              <a:t>Gerekenden az şey söyleme.</a:t>
            </a:r>
          </a:p>
          <a:p>
            <a:pPr lvl="1" algn="just"/>
            <a:r>
              <a:rPr lang="en-GB" sz="1700" dirty="0">
                <a:solidFill>
                  <a:schemeClr val="bg1"/>
                </a:solidFill>
                <a:latin typeface="Century Gothic" panose="020B0502020202020204" pitchFamily="34" charset="0"/>
              </a:rPr>
              <a:t>Bağıntı kuralı: Konuyla ilgili konuş.</a:t>
            </a:r>
          </a:p>
          <a:p>
            <a:pPr lvl="1" algn="just"/>
            <a:endParaRPr lang="en-GB" sz="1700" dirty="0">
              <a:solidFill>
                <a:schemeClr val="bg1"/>
              </a:solidFill>
              <a:latin typeface="Century Gothic" panose="020B0502020202020204" pitchFamily="34" charset="0"/>
            </a:endParaRPr>
          </a:p>
          <a:p>
            <a:pPr lvl="1" algn="just"/>
            <a:r>
              <a:rPr lang="en-GB" sz="1700" dirty="0">
                <a:solidFill>
                  <a:schemeClr val="bg1"/>
                </a:solidFill>
                <a:latin typeface="Century Gothic" panose="020B0502020202020204" pitchFamily="34" charset="0"/>
              </a:rPr>
              <a:t>Tarz kuralı: Katkını açık ve konuyu dağıtmadan yap.</a:t>
            </a:r>
          </a:p>
          <a:p>
            <a:pPr lvl="1" algn="just"/>
            <a:r>
              <a:rPr lang="en-GB" sz="1700" dirty="0">
                <a:solidFill>
                  <a:schemeClr val="bg1"/>
                </a:solidFill>
                <a:latin typeface="Century Gothic" panose="020B0502020202020204" pitchFamily="34" charset="0"/>
              </a:rPr>
              <a:t>Kapalı ifadeler kullanma.</a:t>
            </a:r>
          </a:p>
          <a:p>
            <a:pPr lvl="1" algn="just"/>
            <a:r>
              <a:rPr lang="en-GB" sz="1700" dirty="0">
                <a:solidFill>
                  <a:schemeClr val="bg1"/>
                </a:solidFill>
                <a:latin typeface="Century Gothic" panose="020B0502020202020204" pitchFamily="34" charset="0"/>
              </a:rPr>
              <a:t>Belirsizlikten kaçın.</a:t>
            </a:r>
          </a:p>
          <a:p>
            <a:pPr lvl="1" algn="just"/>
            <a:r>
              <a:rPr lang="en-GB" sz="1700" dirty="0">
                <a:solidFill>
                  <a:schemeClr val="bg1"/>
                </a:solidFill>
                <a:latin typeface="Century Gothic" panose="020B0502020202020204" pitchFamily="34" charset="0"/>
              </a:rPr>
              <a:t>Özlü konuş (Laf kalabalığından kaçın).</a:t>
            </a:r>
          </a:p>
          <a:p>
            <a:pPr lvl="1" algn="just"/>
            <a:r>
              <a:rPr lang="en-GB" sz="1700" dirty="0">
                <a:solidFill>
                  <a:schemeClr val="bg1"/>
                </a:solidFill>
                <a:latin typeface="Century Gothic" panose="020B0502020202020204" pitchFamily="34" charset="0"/>
              </a:rPr>
              <a:t>Belli bir düzen izle.</a:t>
            </a:r>
          </a:p>
          <a:p>
            <a:endParaRPr lang="en-GB" sz="20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24208694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4883972" y="1439083"/>
            <a:ext cx="6637468" cy="4093428"/>
          </a:xfrm>
          <a:prstGeom prst="rect">
            <a:avLst/>
          </a:prstGeom>
        </p:spPr>
        <p:txBody>
          <a:bodyPr wrap="square">
            <a:spAutoFit/>
          </a:bodyPr>
          <a:lstStyle/>
          <a:p>
            <a:r>
              <a:rPr lang="tr-TR" sz="2000" b="1" i="1"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Nezaket</a:t>
            </a:r>
          </a:p>
          <a:p>
            <a:endParaRPr lang="tr-TR" sz="2000" dirty="0">
              <a:solidFill>
                <a:schemeClr val="bg1"/>
              </a:solidFill>
              <a:latin typeface="Century Gothic" panose="020B0502020202020204" pitchFamily="34" charset="0"/>
              <a:cs typeface="Times New Roman" panose="02020603050405020304" pitchFamily="18" charset="0"/>
            </a:endParaRPr>
          </a:p>
          <a:p>
            <a:r>
              <a:rPr lang="en-GB" sz="2000" dirty="0">
                <a:solidFill>
                  <a:schemeClr val="bg1"/>
                </a:solidFill>
                <a:latin typeface="Century Gothic" panose="020B0502020202020204" pitchFamily="34" charset="0"/>
              </a:rPr>
              <a:t>Grice “nazik olmayı”, sıradan bir konuşmanın katılımcılarında gözlemlenebilecek bir kural olarak tanımlamış, fakat laf arasında söz ettiği bu kuralın diğerleri arasındaki yerini netleştirmemişti. Penelope Brown ve Stephen Levinson, nekazeti dil kullanımının evrensel niteliklerinden biri olarak ele aldıkları çığır açan çalışmalarıyla Grice’in yaklaşımına yeni bir boyut kattılar. Nezaket bir görgü kuralı (toplumsal bir adet ya da norm) olarak değil, sosyal hayatın önkoşulu olan karşılıklı sorumluluk ilkesi gibi ahlaki düzenin temel bir unsuru olarak ele alındı. </a:t>
            </a:r>
          </a:p>
        </p:txBody>
      </p:sp>
      <p:pic>
        <p:nvPicPr>
          <p:cNvPr id="3" name="Resim 2">
            <a:extLst>
              <a:ext uri="{FF2B5EF4-FFF2-40B4-BE49-F238E27FC236}">
                <a16:creationId xmlns:a16="http://schemas.microsoft.com/office/drawing/2014/main" id="{E07CF9DA-3A5F-4B4D-BA07-36F605370A4F}"/>
              </a:ext>
            </a:extLst>
          </p:cNvPr>
          <p:cNvPicPr>
            <a:picLocks noChangeAspect="1"/>
          </p:cNvPicPr>
          <p:nvPr/>
        </p:nvPicPr>
        <p:blipFill>
          <a:blip r:embed="rId2"/>
          <a:stretch>
            <a:fillRect/>
          </a:stretch>
        </p:blipFill>
        <p:spPr>
          <a:xfrm>
            <a:off x="441138" y="232485"/>
            <a:ext cx="4102100" cy="6350000"/>
          </a:xfrm>
          <a:prstGeom prst="rect">
            <a:avLst/>
          </a:prstGeom>
        </p:spPr>
      </p:pic>
    </p:spTree>
    <p:extLst>
      <p:ext uri="{BB962C8B-B14F-4D97-AF65-F5344CB8AC3E}">
        <p14:creationId xmlns:p14="http://schemas.microsoft.com/office/powerpoint/2010/main" val="7375253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975360" y="1228397"/>
            <a:ext cx="10241279" cy="4093428"/>
          </a:xfrm>
          <a:prstGeom prst="rect">
            <a:avLst/>
          </a:prstGeom>
        </p:spPr>
        <p:txBody>
          <a:bodyPr wrap="square">
            <a:spAutoFit/>
          </a:bodyPr>
          <a:lstStyle/>
          <a:p>
            <a:pPr algn="just"/>
            <a:r>
              <a:rPr lang="en-GB" sz="2000" dirty="0">
                <a:solidFill>
                  <a:schemeClr val="bg1"/>
                </a:solidFill>
                <a:latin typeface="Century Gothic" panose="020B0502020202020204" pitchFamily="34" charset="0"/>
              </a:rPr>
              <a:t>Sosyal karşılaşmalar potansiyel açıdan tehditkar olduğu için, sosyal düzen etkileşime girenler açısından kendi itibarlarını ve diğerlerininkini koruma yönündeki çifte bağlılıkla tesis edilir. Bu açıdan kişinin bir olumlu bir de olumsuz yüzü vardır. Olumlu yüzüm, değerli bir kişi olarak kabul görmeyi bekleyen yanımdır. Bu şekilde karşımdakilerin saygısını hak ettiğimi düşünürüm. Olumsuz yüzüm ise beni diğerlerinin talep ve isteklerine karşı korur. </a:t>
            </a:r>
          </a:p>
          <a:p>
            <a:pPr algn="just"/>
            <a:endParaRPr lang="en-GB" sz="2000" dirty="0">
              <a:solidFill>
                <a:schemeClr val="bg1"/>
              </a:solidFill>
              <a:latin typeface="Century Gothic" panose="020B0502020202020204" pitchFamily="34" charset="0"/>
            </a:endParaRPr>
          </a:p>
          <a:p>
            <a:pPr algn="just"/>
            <a:r>
              <a:rPr lang="en-GB" sz="2000" dirty="0">
                <a:solidFill>
                  <a:schemeClr val="bg1"/>
                </a:solidFill>
                <a:latin typeface="Century Gothic" panose="020B0502020202020204" pitchFamily="34" charset="0"/>
              </a:rPr>
              <a:t>Olumlu yüze konuşma sırasında yöneltilen tehditlerin en açık örnekleri eleştiri ve geri çevirmedir. Birisi söze “eğer senin için sıkıntı yaratmayacaksa...” diye başladığında konuşma içinde bir güçlükle karşı karşıya kalacağımı anlarım. Bir şey yapmamın ya da vermemin isteneceğini veya o sırada yapmakta olduğum şeye müdahale edileceğini düşünürüm.</a:t>
            </a:r>
          </a:p>
          <a:p>
            <a:pPr algn="just"/>
            <a:endParaRPr lang="en-GB" sz="20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41021819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684904" y="1344728"/>
            <a:ext cx="10822192" cy="3724096"/>
          </a:xfrm>
          <a:prstGeom prst="rect">
            <a:avLst/>
          </a:prstGeom>
        </p:spPr>
        <p:txBody>
          <a:bodyPr wrap="square">
            <a:spAutoFit/>
          </a:bodyPr>
          <a:lstStyle/>
          <a:p>
            <a:pPr algn="just"/>
            <a:endParaRPr lang="en-GB" dirty="0">
              <a:solidFill>
                <a:schemeClr val="bg1"/>
              </a:solidFill>
              <a:latin typeface="Century Gothic" panose="020B0502020202020204" pitchFamily="34" charset="0"/>
            </a:endParaRPr>
          </a:p>
          <a:p>
            <a:pPr algn="just"/>
            <a:r>
              <a:rPr lang="en-GB" dirty="0">
                <a:solidFill>
                  <a:schemeClr val="bg1"/>
                </a:solidFill>
                <a:latin typeface="Century Gothic" panose="020B0502020202020204" pitchFamily="34" charset="0"/>
              </a:rPr>
              <a:t>Bir daveti geri çevireceksem, tereddütümü sergilemeli, özrümü ve mazeretimi ifade etmeliyim: “Üzgünüm, çok isterdim fakat ne yazık ki yapmam gereken bir iş var.” Bir mazeret bulacak kadar hızlı düşünemeyip sunulan teklifi kabul etmek sıkça karşılaşılan bir durumdur. Bir şey ödünç almak istediğimde, bunu ifade ediş şeklim, istediğim şeyin değeriyle orantılı olacaktır. Birilerinden bir dolar veya bir pound borç istemenin tehdit ediciliği yeni arabalarını ödünç istemekten çok daha azdır. </a:t>
            </a:r>
          </a:p>
          <a:p>
            <a:pPr algn="just"/>
            <a:endParaRPr lang="en-GB" dirty="0">
              <a:solidFill>
                <a:schemeClr val="bg1"/>
              </a:solidFill>
              <a:latin typeface="Century Gothic" panose="020B0502020202020204" pitchFamily="34" charset="0"/>
            </a:endParaRPr>
          </a:p>
          <a:p>
            <a:pPr algn="just"/>
            <a:r>
              <a:rPr lang="en-GB" dirty="0">
                <a:solidFill>
                  <a:schemeClr val="bg1"/>
                </a:solidFill>
                <a:latin typeface="Century Gothic" panose="020B0502020202020204" pitchFamily="34" charset="0"/>
              </a:rPr>
              <a:t>Yüze yöneltilen tehditlerin temel özelliği, dolaylı bir yolla yöneltilmeleri gerektiğidir. İki taraf da ortada bir tehdit olduğunun farkındadır ama aynı zamanda onu hafifletmek için de çaba gösterir. Konuşma sezdirimleri ve Grice’in işbirliği ilkeleri bu tehditlerin idare edilişi sırasında devreye girer. </a:t>
            </a:r>
          </a:p>
          <a:p>
            <a:pPr algn="just"/>
            <a:endParaRPr lang="en-GB" sz="20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32464577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4518213" y="2143978"/>
            <a:ext cx="6927924" cy="2554545"/>
          </a:xfrm>
          <a:prstGeom prst="rect">
            <a:avLst/>
          </a:prstGeom>
        </p:spPr>
        <p:txBody>
          <a:bodyPr wrap="square">
            <a:spAutoFit/>
          </a:bodyPr>
          <a:lstStyle/>
          <a:p>
            <a:pPr algn="just"/>
            <a:r>
              <a:rPr lang="tr-TR" sz="2000"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Grice, kuralları, karşılıklı konuşmanın etkili ve verimli olmasını bir gereklilik sayar. Kişi kafasındaki şeyi içtenlikle, kısa ve öz şekilde, doğrudan ve konudan uzaklaşmadan söylemelidir. Ne var ki, çoğu durumda fikirlerin bu şekilde doğrudan ve etkin bir şekilde sözcelenmesi nezaketin gereklerini ihlal edip, kişi ya da kişiler için tehdit yöneltici olabilir. </a:t>
            </a:r>
          </a:p>
          <a:p>
            <a:endParaRPr lang="en-GB" sz="2000" dirty="0">
              <a:solidFill>
                <a:schemeClr val="bg1"/>
              </a:solidFill>
              <a:latin typeface="Century Gothic" panose="020B0502020202020204" pitchFamily="34" charset="0"/>
            </a:endParaRPr>
          </a:p>
        </p:txBody>
      </p:sp>
      <p:pic>
        <p:nvPicPr>
          <p:cNvPr id="5" name="Resim 4">
            <a:extLst>
              <a:ext uri="{FF2B5EF4-FFF2-40B4-BE49-F238E27FC236}">
                <a16:creationId xmlns:a16="http://schemas.microsoft.com/office/drawing/2014/main" id="{BC935E30-7A7B-D14F-A832-3F99FC458D72}"/>
              </a:ext>
            </a:extLst>
          </p:cNvPr>
          <p:cNvPicPr>
            <a:picLocks noChangeAspect="1"/>
          </p:cNvPicPr>
          <p:nvPr/>
        </p:nvPicPr>
        <p:blipFill>
          <a:blip r:embed="rId2"/>
          <a:stretch>
            <a:fillRect/>
          </a:stretch>
        </p:blipFill>
        <p:spPr>
          <a:xfrm>
            <a:off x="731520" y="865061"/>
            <a:ext cx="3302598" cy="5112381"/>
          </a:xfrm>
          <a:prstGeom prst="rect">
            <a:avLst/>
          </a:prstGeom>
        </p:spPr>
      </p:pic>
    </p:spTree>
    <p:extLst>
      <p:ext uri="{BB962C8B-B14F-4D97-AF65-F5344CB8AC3E}">
        <p14:creationId xmlns:p14="http://schemas.microsoft.com/office/powerpoint/2010/main" val="29692488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946674" y="1406811"/>
            <a:ext cx="10230522" cy="4093428"/>
          </a:xfrm>
          <a:prstGeom prst="rect">
            <a:avLst/>
          </a:prstGeom>
        </p:spPr>
        <p:txBody>
          <a:bodyPr wrap="square">
            <a:spAutoFit/>
          </a:bodyPr>
          <a:lstStyle/>
          <a:p>
            <a:pPr algn="just"/>
            <a:r>
              <a:rPr lang="en-GB" sz="2000" dirty="0">
                <a:solidFill>
                  <a:schemeClr val="bg1"/>
                </a:solidFill>
                <a:latin typeface="Century Gothic" panose="020B0502020202020204" pitchFamily="34" charset="0"/>
              </a:rPr>
              <a:t>Dolaylı sözcelemlerin, konuşanlar ve dinleyenler için büyük avantajları vardır. Eğer kurala bağlı kalırsanız –yani niyetlendiğiniz şeyi açık ve doğrudan bir şekilde söylerseniz– bu durumda “kayıt altında” olursunuz. Bu, niyetlendiğiniz ve söylediğiniz şeyden sorumlu tutulabileceğiniz anlamına gelir. Fakat kuralı es geçip dolaylı ve ihtiyatlı konuşursanız, o zaman ;</a:t>
            </a:r>
          </a:p>
          <a:p>
            <a:pPr algn="just"/>
            <a:endParaRPr lang="en-GB" sz="2000" dirty="0">
              <a:solidFill>
                <a:schemeClr val="bg1"/>
              </a:solidFill>
              <a:latin typeface="Century Gothic" panose="020B0502020202020204" pitchFamily="34" charset="0"/>
            </a:endParaRPr>
          </a:p>
          <a:p>
            <a:pPr marL="457200" indent="-457200" algn="just">
              <a:buAutoNum type="arabicParenBoth"/>
            </a:pPr>
            <a:r>
              <a:rPr lang="en-GB" sz="2000" dirty="0">
                <a:solidFill>
                  <a:schemeClr val="bg1"/>
                </a:solidFill>
                <a:latin typeface="Century Gothic" panose="020B0502020202020204" pitchFamily="34" charset="0"/>
              </a:rPr>
              <a:t>doğrudan sorumlu tutulamazsınız (demek istediğinizin o olmadığını söyleyerek ima ettiğiniz şeyi reddedebilirsiniz) </a:t>
            </a:r>
          </a:p>
          <a:p>
            <a:pPr marL="457200" indent="-457200" algn="just">
              <a:buAutoNum type="arabicParenBoth"/>
            </a:pPr>
            <a:endParaRPr lang="en-GB" sz="2000" dirty="0">
              <a:solidFill>
                <a:schemeClr val="bg1"/>
              </a:solidFill>
              <a:latin typeface="Century Gothic" panose="020B0502020202020204" pitchFamily="34" charset="0"/>
            </a:endParaRPr>
          </a:p>
          <a:p>
            <a:pPr algn="just"/>
            <a:r>
              <a:rPr lang="en-GB" sz="2000" dirty="0">
                <a:solidFill>
                  <a:schemeClr val="bg1"/>
                </a:solidFill>
                <a:latin typeface="Century Gothic" panose="020B0502020202020204" pitchFamily="34" charset="0"/>
              </a:rPr>
              <a:t>(2) dinleyenler de söylediğiniz şeyin imalarından kaçınabilir ve bundan dolayı sorumlu tutulamazlar. </a:t>
            </a:r>
          </a:p>
          <a:p>
            <a:pPr algn="just"/>
            <a:endParaRPr lang="en-GB" sz="2000" dirty="0">
              <a:solidFill>
                <a:schemeClr val="bg1"/>
              </a:solidFill>
              <a:latin typeface="Century Gothic" panose="020B0502020202020204" pitchFamily="34" charset="0"/>
            </a:endParaRPr>
          </a:p>
          <a:p>
            <a:pPr algn="just"/>
            <a:r>
              <a:rPr lang="en-GB" sz="2000" dirty="0">
                <a:solidFill>
                  <a:schemeClr val="bg1"/>
                </a:solidFill>
                <a:latin typeface="Century Gothic" panose="020B0502020202020204" pitchFamily="34" charset="0"/>
              </a:rPr>
              <a:t>Sezdirimler (hints) bu durumun bariz örneğidir. </a:t>
            </a:r>
          </a:p>
        </p:txBody>
      </p:sp>
    </p:spTree>
    <p:extLst>
      <p:ext uri="{BB962C8B-B14F-4D97-AF65-F5344CB8AC3E}">
        <p14:creationId xmlns:p14="http://schemas.microsoft.com/office/powerpoint/2010/main" val="36291106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4733366" y="868928"/>
            <a:ext cx="6562164" cy="5109091"/>
          </a:xfrm>
          <a:prstGeom prst="rect">
            <a:avLst/>
          </a:prstGeom>
        </p:spPr>
        <p:txBody>
          <a:bodyPr wrap="square">
            <a:spAutoFit/>
          </a:bodyPr>
          <a:lstStyle/>
          <a:p>
            <a:pPr algn="just"/>
            <a:r>
              <a:rPr lang="en-GB" dirty="0">
                <a:solidFill>
                  <a:schemeClr val="bg1"/>
                </a:solidFill>
                <a:latin typeface="Century Gothic" panose="020B0502020202020204" pitchFamily="34" charset="0"/>
              </a:rPr>
              <a:t>Brown ve Levinson, olumlu ya da olumsuz yüze eşlik eden nezaket stratejileri hakkında kapsamlı bir model sunarlar ve model içinde temel değişkenler belirlerler. Bunların ilki, katılımcılar arasındaki sosyal güç farklılıkları; ikincisi, sosyal yakınlık (samimi ilişkilerde gayri resmi, mesafeli ilişkilerde resmi prosedürler işler) ve üçüncüsü yüze yönelen tehdidin “ağırlık” derecesidir. Brown ve Levinson bu iddialı çalışmada, birbiriyle bağlantısı olmayan üç ayrı dilde (İngilizce, Meksika’nın bir bölgesinde konuşulan Maya dili Tzeltalca ve Güney Hindistan Tamilcesi) aynı konuşma stratejilerinin bulunduğunu detaylı şekilde ortaya koyarak nezaketin evrensel düzeyde geçerli bir sosyo-linguistik olgu olduğunu iddia ederler. Aynı olgunun üç farklı dilde de bulunduğunu en ince ayrıntısına kadar gösterebildikleri için, nezaketin sosyal etkileşimin temelinde yer aldığı en azından güçlü bir varsayım olarak kabul edilebilir. </a:t>
            </a:r>
          </a:p>
          <a:p>
            <a:pPr algn="just"/>
            <a:endParaRPr lang="en-GB" sz="2000" dirty="0">
              <a:solidFill>
                <a:schemeClr val="bg1"/>
              </a:solidFill>
              <a:latin typeface="Century Gothic" panose="020B0502020202020204" pitchFamily="34" charset="0"/>
            </a:endParaRPr>
          </a:p>
        </p:txBody>
      </p:sp>
      <p:pic>
        <p:nvPicPr>
          <p:cNvPr id="3" name="Resim 2">
            <a:extLst>
              <a:ext uri="{FF2B5EF4-FFF2-40B4-BE49-F238E27FC236}">
                <a16:creationId xmlns:a16="http://schemas.microsoft.com/office/drawing/2014/main" id="{BCC8F867-179B-2F47-B057-D83F536B2CDF}"/>
              </a:ext>
            </a:extLst>
          </p:cNvPr>
          <p:cNvPicPr>
            <a:picLocks noChangeAspect="1"/>
          </p:cNvPicPr>
          <p:nvPr/>
        </p:nvPicPr>
        <p:blipFill>
          <a:blip r:embed="rId2"/>
          <a:stretch>
            <a:fillRect/>
          </a:stretch>
        </p:blipFill>
        <p:spPr>
          <a:xfrm>
            <a:off x="441138" y="232485"/>
            <a:ext cx="4102100" cy="6350000"/>
          </a:xfrm>
          <a:prstGeom prst="rect">
            <a:avLst/>
          </a:prstGeom>
        </p:spPr>
      </p:pic>
    </p:spTree>
    <p:extLst>
      <p:ext uri="{BB962C8B-B14F-4D97-AF65-F5344CB8AC3E}">
        <p14:creationId xmlns:p14="http://schemas.microsoft.com/office/powerpoint/2010/main" val="10529092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942062" y="1119983"/>
            <a:ext cx="10509709" cy="4247317"/>
          </a:xfrm>
          <a:prstGeom prst="rect">
            <a:avLst/>
          </a:prstGeom>
        </p:spPr>
        <p:txBody>
          <a:bodyPr wrap="square">
            <a:spAutoFit/>
          </a:bodyPr>
          <a:lstStyle/>
          <a:p>
            <a:pPr algn="just"/>
            <a:r>
              <a:rPr lang="en-GB" dirty="0">
                <a:solidFill>
                  <a:schemeClr val="bg1"/>
                </a:solidFill>
                <a:latin typeface="Century Gothic" panose="020B0502020202020204" pitchFamily="34" charset="0"/>
              </a:rPr>
              <a:t>Ses kayıt cihazının akademik amaçlar doğrultusunda sağladığı imkanlardan biri, Kaliforniyalı sosyolog Harvey Sacks tarafından keşfedildi. Sacks 1960’larda, insanların çeşitli gündelik hallerdeki konuşmalarını, bu konuşmaların nasıl “işlediğini” ortaya koymak amacıyla kaydetmeye başladı (Sacks, 1995). Böylelikle bugün herkesçe bilinen bir sosyolojik alt disiplin olan Konuşma Çözümlemesi’nin temellerini attı. </a:t>
            </a:r>
          </a:p>
          <a:p>
            <a:pPr algn="just"/>
            <a:endParaRPr lang="en-GB" dirty="0">
              <a:solidFill>
                <a:schemeClr val="bg1"/>
              </a:solidFill>
              <a:latin typeface="Century Gothic" panose="020B0502020202020204" pitchFamily="34" charset="0"/>
            </a:endParaRPr>
          </a:p>
          <a:p>
            <a:pPr algn="just"/>
            <a:r>
              <a:rPr lang="en-GB" dirty="0">
                <a:solidFill>
                  <a:schemeClr val="bg1"/>
                </a:solidFill>
                <a:latin typeface="Century Gothic" panose="020B0502020202020204" pitchFamily="34" charset="0"/>
              </a:rPr>
              <a:t>Kayıt cihazı şaşkınlık verici bir şeyi başarır. Konuşmanın canlılığını yakalayıp onu akışına uygun şekilde muhafaza ederek sonradan erişilebilir ve düzenlenebilir hale getirir. Uzun bir süre boyunca, kullanılan dilin sistematik olarak incelenemeyeceği, çünkü fiili haliyle konuşmanın, gerçekleştiği anda hayat bulup yok olan kısa ömürlü ve geçici bir şey olarak düşünüldü. Üstelik sözcükler ve tümcelerin kağıt üzerindeki sıralı ve düzenli görünümüyle karşılaştırıldığında duraksamalar, mırıldanmalar ve tekrarlarla dolu şekilsiz ve tutarsız bir haldeydi. Konuşma çözümlemesi, kayıt cihazının sağladığı imkanla, kullanılan dili ilk kez gözlenebilir ve çözümlenebilir bir ampirik inceleme nesnesine dönüştürdü. </a:t>
            </a:r>
          </a:p>
          <a:p>
            <a:pPr algn="just"/>
            <a:endParaRPr lang="en-GB"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378060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4173966" y="808263"/>
            <a:ext cx="7100049" cy="5016758"/>
          </a:xfrm>
          <a:prstGeom prst="rect">
            <a:avLst/>
          </a:prstGeom>
        </p:spPr>
        <p:txBody>
          <a:bodyPr wrap="square">
            <a:spAutoFit/>
          </a:bodyPr>
          <a:lstStyle/>
          <a:p>
            <a:pPr algn="just"/>
            <a:r>
              <a:rPr lang="tr-TR" sz="2000"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ABD’deki etkileşim sosyolojisi üzerinden izini sürdüğümüz gündelik ve sıradan olana yöneliş, Atlantik’i aynı dönemde geçen felsefe ve dille ilgili yeni fikirlerde de karşımıza çıkar.</a:t>
            </a:r>
          </a:p>
          <a:p>
            <a:pPr algn="just"/>
            <a:endParaRPr lang="tr-TR" sz="2000" dirty="0">
              <a:solidFill>
                <a:schemeClr val="bg1"/>
              </a:solidFill>
              <a:latin typeface="Century Gothic" panose="020B0502020202020204" pitchFamily="34" charset="0"/>
              <a:ea typeface="Calibri" panose="020F0502020204030204" pitchFamily="34" charset="0"/>
              <a:cs typeface="Times New Roman" panose="02020603050405020304" pitchFamily="18" charset="0"/>
            </a:endParaRPr>
          </a:p>
          <a:p>
            <a:pPr algn="just"/>
            <a:r>
              <a:rPr lang="tr-TR" sz="2000"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1950’lerde Oxford’da J. L. Austin’in geliştirmeye başladığı gündelik dil felsefesi özellikle Harvard’da büyük bir yankı yaratır. Austin’in Oxford’daki çağdaşı H. Paul Grice, kökeni felsefe, dilbilim ve sosyolojiye dayanan yeni bir akademik inceleme sahası olan “edimbilim”in (pragmatics) temellerini atarak dil olarak iletişim kavrayışına asli bir katkıda bulunur. Sıradan dile dönüşün edimbilimle denk düşen son görünümü, etnometodoloji içinde ayrı bir ilgi alanı olarak konuşma çözümlemesini geliştiren ABD’li sosyolog Harvey Sacks’ın öncü nitelikteki çalışmalarıdır.  </a:t>
            </a:r>
            <a:endParaRPr lang="en-GB" sz="2000" dirty="0">
              <a:solidFill>
                <a:schemeClr val="bg1"/>
              </a:solidFill>
              <a:latin typeface="Century Gothic" panose="020B0502020202020204" pitchFamily="34" charset="0"/>
            </a:endParaRPr>
          </a:p>
        </p:txBody>
      </p:sp>
      <p:pic>
        <p:nvPicPr>
          <p:cNvPr id="3" name="Resim 2">
            <a:extLst>
              <a:ext uri="{FF2B5EF4-FFF2-40B4-BE49-F238E27FC236}">
                <a16:creationId xmlns:a16="http://schemas.microsoft.com/office/drawing/2014/main" id="{2BE1D39F-111E-B544-BEE3-32EE9C71EC34}"/>
              </a:ext>
            </a:extLst>
          </p:cNvPr>
          <p:cNvPicPr>
            <a:picLocks noChangeAspect="1"/>
          </p:cNvPicPr>
          <p:nvPr/>
        </p:nvPicPr>
        <p:blipFill>
          <a:blip r:embed="rId2"/>
          <a:stretch>
            <a:fillRect/>
          </a:stretch>
        </p:blipFill>
        <p:spPr>
          <a:xfrm>
            <a:off x="681168" y="630517"/>
            <a:ext cx="3373773" cy="5372250"/>
          </a:xfrm>
          <a:prstGeom prst="rect">
            <a:avLst/>
          </a:prstGeom>
        </p:spPr>
      </p:pic>
    </p:spTree>
    <p:extLst>
      <p:ext uri="{BB962C8B-B14F-4D97-AF65-F5344CB8AC3E}">
        <p14:creationId xmlns:p14="http://schemas.microsoft.com/office/powerpoint/2010/main" val="6879253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746119" y="606518"/>
            <a:ext cx="10716537" cy="5216813"/>
          </a:xfrm>
          <a:prstGeom prst="rect">
            <a:avLst/>
          </a:prstGeom>
        </p:spPr>
        <p:txBody>
          <a:bodyPr wrap="square">
            <a:spAutoFit/>
          </a:bodyPr>
          <a:lstStyle/>
          <a:p>
            <a:pPr algn="just"/>
            <a:r>
              <a:rPr lang="en-GB" sz="1900" dirty="0">
                <a:solidFill>
                  <a:schemeClr val="bg1"/>
                </a:solidFill>
                <a:latin typeface="Century Gothic" panose="020B0502020202020204" pitchFamily="34" charset="0"/>
              </a:rPr>
              <a:t>Görünüşte anlamsız sayılan şeylerin –“hımm”lar ve “hı-hı”lar, bir anlık suskunluk ve duraksamalar– hepsinin etkileşimin sürekliliği içinde katılımcılar için belli bir anlamı vardır. Konuşma sırasında suskunluk dahil hiç bir şey dikkatten kaçmaz. Bu kısa süreli suskunlukların belli bir anlam taşımakta oluşu konuşma çözümlemesinin ilk keşiflerinden biriydi ve bu yöntemin insan etkileşiminin gerçekteki işleyişi hakkındaki kavrayışımıza sunduğu güçlü ve yenilikçi katkıyı zarif bir şekilde sergiliyordu. Duraksamak, duraksamayı bildirmek demektir ve muhtemelen olumsuzluk taşıyan bir yanıtın başlangıcıdır: </a:t>
            </a:r>
          </a:p>
          <a:p>
            <a:pPr algn="just"/>
            <a:endParaRPr lang="en-GB" sz="2000" dirty="0">
              <a:solidFill>
                <a:schemeClr val="bg1"/>
              </a:solidFill>
              <a:latin typeface="Century Gothic" panose="020B0502020202020204" pitchFamily="34" charset="0"/>
            </a:endParaRPr>
          </a:p>
          <a:p>
            <a:pPr algn="just"/>
            <a:r>
              <a:rPr lang="en-GB" sz="2000" dirty="0">
                <a:solidFill>
                  <a:schemeClr val="bg1"/>
                </a:solidFill>
                <a:latin typeface="American Typewriter" panose="02090604020004020304" pitchFamily="18" charset="0"/>
              </a:rPr>
              <a:t>	A: Pazartesi ofisinde olup olmayacağını merak ediyordum (.) belki bir ihtimal?</a:t>
            </a:r>
          </a:p>
          <a:p>
            <a:pPr algn="just"/>
            <a:r>
              <a:rPr lang="en-GB" sz="2000" dirty="0">
                <a:solidFill>
                  <a:schemeClr val="bg1"/>
                </a:solidFill>
                <a:latin typeface="American Typewriter" panose="02090604020004020304" pitchFamily="18" charset="0"/>
              </a:rPr>
              <a:t>	&gt;&gt; (2.0)</a:t>
            </a:r>
          </a:p>
          <a:p>
            <a:pPr algn="just"/>
            <a:r>
              <a:rPr lang="en-GB" sz="2000" dirty="0">
                <a:solidFill>
                  <a:schemeClr val="bg1"/>
                </a:solidFill>
                <a:latin typeface="American Typewriter" panose="02090604020004020304" pitchFamily="18" charset="0"/>
              </a:rPr>
              <a:t>	galiba olmayacaksın.</a:t>
            </a:r>
          </a:p>
          <a:p>
            <a:pPr algn="just"/>
            <a:endParaRPr lang="en-GB" sz="2000" dirty="0">
              <a:solidFill>
                <a:schemeClr val="bg1"/>
              </a:solidFill>
              <a:latin typeface="American Typewriter" panose="02090604020004020304" pitchFamily="18" charset="0"/>
            </a:endParaRPr>
          </a:p>
          <a:p>
            <a:pPr algn="just"/>
            <a:endParaRPr lang="en-GB" sz="2000" dirty="0">
              <a:solidFill>
                <a:schemeClr val="bg1"/>
              </a:solidFill>
              <a:latin typeface="American Typewriter" panose="02090604020004020304" pitchFamily="18" charset="0"/>
            </a:endParaRPr>
          </a:p>
          <a:p>
            <a:pPr algn="just"/>
            <a:r>
              <a:rPr lang="en-GB" sz="2000" dirty="0">
                <a:solidFill>
                  <a:schemeClr val="bg1"/>
                </a:solidFill>
                <a:latin typeface="American Typewriter" panose="02090604020004020304" pitchFamily="18" charset="0"/>
              </a:rPr>
              <a:t>	A: Buraya gelmeye ne dersin?</a:t>
            </a:r>
          </a:p>
          <a:p>
            <a:pPr algn="just"/>
            <a:r>
              <a:rPr lang="en-GB" sz="2000" dirty="0">
                <a:solidFill>
                  <a:schemeClr val="bg1"/>
                </a:solidFill>
                <a:latin typeface="American Typewriter" panose="02090604020004020304" pitchFamily="18" charset="0"/>
              </a:rPr>
              <a:t>	&gt;&gt; (.)</a:t>
            </a:r>
          </a:p>
          <a:p>
            <a:pPr algn="just"/>
            <a:r>
              <a:rPr lang="en-GB" sz="2000" dirty="0">
                <a:solidFill>
                  <a:schemeClr val="bg1"/>
                </a:solidFill>
                <a:latin typeface="American Typewriter" panose="02090604020004020304" pitchFamily="18" charset="0"/>
              </a:rPr>
              <a:t>	yoksa buna vaktin mi yok?</a:t>
            </a:r>
          </a:p>
          <a:p>
            <a:pPr algn="just"/>
            <a:r>
              <a:rPr lang="en-GB" sz="2000" dirty="0">
                <a:solidFill>
                  <a:schemeClr val="bg1"/>
                </a:solidFill>
                <a:latin typeface="American Typewriter" panose="02090604020004020304" pitchFamily="18" charset="0"/>
              </a:rPr>
              <a:t>	B: Doğrusu pek yok, burada işin başında durmalıyım.</a:t>
            </a:r>
            <a:endParaRPr lang="en-GB" sz="20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39340572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892886" y="1374537"/>
            <a:ext cx="10574766" cy="4401205"/>
          </a:xfrm>
          <a:prstGeom prst="rect">
            <a:avLst/>
          </a:prstGeom>
        </p:spPr>
        <p:txBody>
          <a:bodyPr wrap="square">
            <a:spAutoFit/>
          </a:bodyPr>
          <a:lstStyle/>
          <a:p>
            <a:pPr algn="just"/>
            <a:r>
              <a:rPr lang="en-GB" sz="2000" dirty="0">
                <a:solidFill>
                  <a:schemeClr val="bg1"/>
                </a:solidFill>
                <a:latin typeface="Century Gothic" panose="020B0502020202020204" pitchFamily="34" charset="0"/>
              </a:rPr>
              <a:t>Her iki durum için de belirtmemiz gereken ilk nokta, buradaki yorumların verilerin analizcisi tarafından değil, etkileşim içindeki konuşmacılar tarafından üretiliyor oluşu. Konuşma çözümlemesi burada etnometodolojiyle aynı meseleye odaklanır; sosyologların halkın davranışlarını anlamak için kullandığı yöntemlerden ziyade, toplumun sıradan üyelerinin olup bitenleri çözmek, anlamlandırmak ve bunlarla başa çıkmak için kullandığı yöntemler. </a:t>
            </a:r>
          </a:p>
          <a:p>
            <a:pPr algn="just"/>
            <a:r>
              <a:rPr lang="en-GB" sz="2000" dirty="0">
                <a:solidFill>
                  <a:schemeClr val="bg1"/>
                </a:solidFill>
                <a:latin typeface="Century Gothic" panose="020B0502020202020204" pitchFamily="34" charset="0"/>
              </a:rPr>
              <a:t> </a:t>
            </a:r>
          </a:p>
          <a:p>
            <a:pPr algn="just"/>
            <a:r>
              <a:rPr lang="en-GB" sz="2000" dirty="0">
                <a:solidFill>
                  <a:schemeClr val="bg1"/>
                </a:solidFill>
                <a:latin typeface="Century Gothic" panose="020B0502020202020204" pitchFamily="34" charset="0"/>
              </a:rPr>
              <a:t>Bu sosyolojik yaklaşımın en karakteristik özelliği budur; önceki bölümde de belirtildiği gibi, sosyal teorinin incelenen sosyal fenomene dahil olanların gündemlerine odaklanmak yerine bu gerçekliğe kendi gündemini dayatmasından duyulan rahatsızlık açıkça ifade edilir. İkinci olarak, üzerinde çalışılan veriler daima şaşılacak derece karmaşıktır. Gündelik konuşmada aynı anda pek çok şey olur ve deşifre edilen konuşmanın en ufak parçasında bile bir çok anlam katmanı bulunur.</a:t>
            </a:r>
          </a:p>
          <a:p>
            <a:pPr algn="just"/>
            <a:endParaRPr lang="en-GB" sz="20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32422694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1316020" y="1374536"/>
            <a:ext cx="8473439" cy="4401205"/>
          </a:xfrm>
          <a:prstGeom prst="rect">
            <a:avLst/>
          </a:prstGeom>
        </p:spPr>
        <p:txBody>
          <a:bodyPr wrap="square">
            <a:spAutoFit/>
          </a:bodyPr>
          <a:lstStyle/>
          <a:p>
            <a:r>
              <a:rPr lang="en-GB" sz="2000" dirty="0">
                <a:solidFill>
                  <a:schemeClr val="bg1"/>
                </a:solidFill>
                <a:latin typeface="American Typewriter" panose="02090604020004020304" pitchFamily="18" charset="0"/>
              </a:rPr>
              <a:t>A: Beni gelip görmeye ne dersin	bir ara</a:t>
            </a:r>
          </a:p>
          <a:p>
            <a:endParaRPr lang="en-GB" sz="2000" dirty="0">
              <a:solidFill>
                <a:schemeClr val="bg1"/>
              </a:solidFill>
              <a:latin typeface="American Typewriter" panose="02090604020004020304" pitchFamily="18" charset="0"/>
            </a:endParaRPr>
          </a:p>
          <a:p>
            <a:r>
              <a:rPr lang="en-GB" sz="2000" dirty="0">
                <a:solidFill>
                  <a:schemeClr val="bg1"/>
                </a:solidFill>
                <a:latin typeface="American Typewriter" panose="02090604020004020304" pitchFamily="18" charset="0"/>
              </a:rPr>
              <a:t>B: 	                                                         çok isterim</a:t>
            </a:r>
          </a:p>
          <a:p>
            <a:endParaRPr lang="en-GB" sz="2000" dirty="0">
              <a:solidFill>
                <a:schemeClr val="bg1"/>
              </a:solidFill>
              <a:latin typeface="American Typewriter" panose="02090604020004020304" pitchFamily="18" charset="0"/>
            </a:endParaRPr>
          </a:p>
          <a:p>
            <a:endParaRPr lang="en-GB" sz="2000" dirty="0">
              <a:solidFill>
                <a:schemeClr val="bg1"/>
              </a:solidFill>
              <a:latin typeface="American Typewriter" panose="02090604020004020304" pitchFamily="18" charset="0"/>
            </a:endParaRPr>
          </a:p>
          <a:p>
            <a:endParaRPr lang="en-GB" sz="2000" dirty="0">
              <a:solidFill>
                <a:schemeClr val="bg1"/>
              </a:solidFill>
              <a:latin typeface="American Typewriter" panose="02090604020004020304" pitchFamily="18" charset="0"/>
            </a:endParaRPr>
          </a:p>
          <a:p>
            <a:r>
              <a:rPr lang="en-GB" sz="2000" dirty="0">
                <a:solidFill>
                  <a:schemeClr val="bg1"/>
                </a:solidFill>
                <a:latin typeface="American Typewriter" panose="02090604020004020304" pitchFamily="18" charset="0"/>
              </a:rPr>
              <a:t>A: Demek istediğim, onun için biraz alışveriş yapamaz mıyız? Ya da </a:t>
            </a:r>
          </a:p>
          <a:p>
            <a:r>
              <a:rPr lang="en-GB" sz="2000" dirty="0">
                <a:solidFill>
                  <a:schemeClr val="bg1"/>
                </a:solidFill>
                <a:latin typeface="American Typewriter" panose="02090604020004020304" pitchFamily="18" charset="0"/>
              </a:rPr>
              <a:t>     Öy:le bir şeyler? </a:t>
            </a:r>
          </a:p>
          <a:p>
            <a:r>
              <a:rPr lang="en-GB" sz="2000" dirty="0">
                <a:solidFill>
                  <a:schemeClr val="bg1"/>
                </a:solidFill>
                <a:latin typeface="American Typewriter" panose="02090604020004020304" pitchFamily="18" charset="0"/>
              </a:rPr>
              <a:t>      </a:t>
            </a:r>
          </a:p>
          <a:p>
            <a:r>
              <a:rPr lang="en-GB" sz="2000" dirty="0">
                <a:solidFill>
                  <a:schemeClr val="bg1"/>
                </a:solidFill>
                <a:latin typeface="American Typewriter" panose="02090604020004020304" pitchFamily="18" charset="0"/>
              </a:rPr>
              <a:t>&gt;&gt; (0.7)</a:t>
            </a:r>
          </a:p>
          <a:p>
            <a:endParaRPr lang="en-GB" sz="2000" dirty="0">
              <a:solidFill>
                <a:schemeClr val="bg1"/>
              </a:solidFill>
              <a:latin typeface="American Typewriter" panose="02090604020004020304" pitchFamily="18" charset="0"/>
            </a:endParaRPr>
          </a:p>
          <a:p>
            <a:r>
              <a:rPr lang="en-GB" sz="2000" dirty="0">
                <a:solidFill>
                  <a:schemeClr val="bg1"/>
                </a:solidFill>
                <a:latin typeface="American Typewriter" panose="02090604020004020304" pitchFamily="18" charset="0"/>
              </a:rPr>
              <a:t>B: Bu çok ince bir düşünce Hetherton. eee ancak şu an için hayır:.</a:t>
            </a:r>
          </a:p>
          <a:p>
            <a:r>
              <a:rPr lang="en-GB" sz="2000" dirty="0">
                <a:solidFill>
                  <a:schemeClr val="bg1"/>
                </a:solidFill>
                <a:latin typeface="American Typewriter" panose="02090604020004020304" pitchFamily="18" charset="0"/>
              </a:rPr>
              <a:t>     Çünkü evde hala iki oğlumuz var.</a:t>
            </a:r>
          </a:p>
          <a:p>
            <a:r>
              <a:rPr lang="en-GB" sz="2000" dirty="0">
                <a:solidFill>
                  <a:schemeClr val="bg1"/>
                </a:solidFill>
                <a:latin typeface="American Typewriter" panose="02090604020004020304" pitchFamily="18" charset="0"/>
              </a:rPr>
              <a:t>					</a:t>
            </a:r>
          </a:p>
        </p:txBody>
      </p:sp>
      <p:sp>
        <p:nvSpPr>
          <p:cNvPr id="2" name="Dikdörtgen 1">
            <a:extLst>
              <a:ext uri="{FF2B5EF4-FFF2-40B4-BE49-F238E27FC236}">
                <a16:creationId xmlns:a16="http://schemas.microsoft.com/office/drawing/2014/main" id="{15781A8D-8F71-784F-A426-E2AF0EDB693C}"/>
              </a:ext>
            </a:extLst>
          </p:cNvPr>
          <p:cNvSpPr/>
          <p:nvPr/>
        </p:nvSpPr>
        <p:spPr>
          <a:xfrm>
            <a:off x="5393774" y="1245444"/>
            <a:ext cx="554960" cy="1107996"/>
          </a:xfrm>
          <a:prstGeom prst="rect">
            <a:avLst/>
          </a:prstGeom>
        </p:spPr>
        <p:txBody>
          <a:bodyPr wrap="none">
            <a:spAutoFit/>
          </a:bodyPr>
          <a:lstStyle/>
          <a:p>
            <a:r>
              <a:rPr lang="en-GB" sz="6600" dirty="0">
                <a:solidFill>
                  <a:schemeClr val="bg1"/>
                </a:solidFill>
                <a:latin typeface="American Typewriter" panose="02090604020004020304" pitchFamily="18" charset="0"/>
              </a:rPr>
              <a:t>[</a:t>
            </a:r>
          </a:p>
        </p:txBody>
      </p:sp>
    </p:spTree>
    <p:extLst>
      <p:ext uri="{BB962C8B-B14F-4D97-AF65-F5344CB8AC3E}">
        <p14:creationId xmlns:p14="http://schemas.microsoft.com/office/powerpoint/2010/main" val="21576739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1118796" y="1837116"/>
            <a:ext cx="9983096" cy="2862322"/>
          </a:xfrm>
          <a:prstGeom prst="rect">
            <a:avLst/>
          </a:prstGeom>
        </p:spPr>
        <p:txBody>
          <a:bodyPr wrap="square">
            <a:spAutoFit/>
          </a:bodyPr>
          <a:lstStyle/>
          <a:p>
            <a:pPr algn="just"/>
            <a:r>
              <a:rPr lang="en-GB" sz="2000" dirty="0">
                <a:solidFill>
                  <a:schemeClr val="bg1"/>
                </a:solidFill>
                <a:latin typeface="Century Gothic" panose="020B0502020202020204" pitchFamily="34" charset="0"/>
              </a:rPr>
              <a:t>Bu tür kabul etme ve geri çevirme örneklerine kaydedilmiş konuşmaların büyük bir kısmında rastlanır. Tüm bunlar gündelik sosyal hayatın devamlılığını sağlamakta, önceden öğrenilmiş ve öğretilmiş açık ve belirgin kuralların değil, zımnen kabul edilmiş, örtük edimsel kuralların iş başında bulunduğunun güçlü işaretleri olarak değerlendirilir. Katılımcıların etkileşim sırasında olanları ne şekilde yorumlayıp karşılık geliştirdiklerini ortaya koymaya çalışır. Böylelikle karşılıklı konuşmanın “incelikle düşünülüp tasarlanmış bir araç” olarak, ciddi bir araştırma nesnesi haline gelmesine imkan tanır.</a:t>
            </a:r>
          </a:p>
          <a:p>
            <a:pPr algn="just"/>
            <a:endParaRPr lang="en-GB" sz="20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1299719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1165412" y="965747"/>
            <a:ext cx="9871934" cy="5324535"/>
          </a:xfrm>
          <a:prstGeom prst="rect">
            <a:avLst/>
          </a:prstGeom>
        </p:spPr>
        <p:txBody>
          <a:bodyPr wrap="square">
            <a:spAutoFit/>
          </a:bodyPr>
          <a:lstStyle/>
          <a:p>
            <a:pPr algn="just"/>
            <a:r>
              <a:rPr lang="en-GB" sz="2000" dirty="0">
                <a:solidFill>
                  <a:schemeClr val="bg1"/>
                </a:solidFill>
                <a:latin typeface="Century Gothic" panose="020B0502020202020204" pitchFamily="34" charset="0"/>
              </a:rPr>
              <a:t>Bunlar arasında büyük metodolojik ve kuramsal farklar bulunsa da, üçünün odağında da “kullanılan dil” (language-in-use) ve “sözcelem olarak dil” (language as utterance) bulunur. Burada kastedilen sözlü ile yazılı dil arasındaki bir ayrımdan ziyade, dil (langue) ile konuşma (parole); yapı olarak dil ile eylem veya etkileşim olarak dil arasındadır.</a:t>
            </a:r>
          </a:p>
          <a:p>
            <a:pPr algn="just"/>
            <a:endParaRPr lang="en-GB" sz="2000" dirty="0">
              <a:solidFill>
                <a:schemeClr val="bg1"/>
              </a:solidFill>
              <a:latin typeface="Century Gothic" panose="020B0502020202020204" pitchFamily="34" charset="0"/>
            </a:endParaRPr>
          </a:p>
          <a:p>
            <a:pPr algn="just"/>
            <a:r>
              <a:rPr lang="en-GB" sz="2000" dirty="0">
                <a:solidFill>
                  <a:schemeClr val="bg1"/>
                </a:solidFill>
                <a:latin typeface="Century Gothic" panose="020B0502020202020204" pitchFamily="34" charset="0"/>
              </a:rPr>
              <a:t>Kullanılan dil sorunu ilk olarak konuşmacıyla ilgili olarak Austin tarafından ortaya kondu. Daha sonra –Grice’nin temel katkısı buydu– sözcelemin hitap edilen dinleyiciden ayrı tutularak değerlendirilemeyeceği anlaşıldı. Böylelikle çok temel bir mesele somutluk kazanmış oldu: Konuşmacının sözcelemi (herhangi bir dilde), hitap edilmek üzere oluşturulduğu dinleyiciyi de içerisinde barındırır. Bu demektir ki, iletişimin niyetliliği ilkesi dilin gündelik kullanımına içkin bir öğedir ve toplumun sıradan üyeleri tarafından da pekala kullanılır. Gündelik dile dönüş, sosyal etkileşimin nasıl işlediği hakkında güçlü bir kavrayış sağlamanın yanı sıra, onun önkoşullarını, yani sosyalliği kuranın ne olduğunu ve sosyalliğin anlamını açığa çıkarma imkanı da tanır. </a:t>
            </a:r>
          </a:p>
          <a:p>
            <a:r>
              <a:rPr lang="en-GB" sz="2000" dirty="0">
                <a:solidFill>
                  <a:schemeClr val="bg1"/>
                </a:solidFill>
                <a:latin typeface="Century Gothic" panose="020B0502020202020204" pitchFamily="34" charset="0"/>
              </a:rPr>
              <a:t> </a:t>
            </a:r>
          </a:p>
        </p:txBody>
      </p:sp>
    </p:spTree>
    <p:extLst>
      <p:ext uri="{BB962C8B-B14F-4D97-AF65-F5344CB8AC3E}">
        <p14:creationId xmlns:p14="http://schemas.microsoft.com/office/powerpoint/2010/main" val="3638933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4898315" y="2278180"/>
            <a:ext cx="6171303" cy="2862322"/>
          </a:xfrm>
          <a:prstGeom prst="rect">
            <a:avLst/>
          </a:prstGeom>
        </p:spPr>
        <p:txBody>
          <a:bodyPr wrap="square">
            <a:spAutoFit/>
          </a:bodyPr>
          <a:lstStyle/>
          <a:p>
            <a:pPr algn="just"/>
            <a:r>
              <a:rPr lang="en-GB" sz="2000" dirty="0">
                <a:solidFill>
                  <a:schemeClr val="bg1"/>
                </a:solidFill>
                <a:latin typeface="Century Gothic" panose="020B0502020202020204" pitchFamily="34" charset="0"/>
              </a:rPr>
              <a:t>J. L. Austin’in en etkili çalışması </a:t>
            </a:r>
            <a:r>
              <a:rPr lang="en-GB" sz="2000" i="1" dirty="0">
                <a:solidFill>
                  <a:schemeClr val="bg1"/>
                </a:solidFill>
                <a:latin typeface="Century Gothic" panose="020B0502020202020204" pitchFamily="34" charset="0"/>
              </a:rPr>
              <a:t>Söylemek ve Yapmak</a:t>
            </a:r>
            <a:r>
              <a:rPr lang="en-GB" sz="2000" dirty="0">
                <a:solidFill>
                  <a:schemeClr val="bg1"/>
                </a:solidFill>
                <a:latin typeface="Century Gothic" panose="020B0502020202020204" pitchFamily="34" charset="0"/>
              </a:rPr>
              <a:t> (How to Do Things with Words?) aslında Harvard’da verdiği Williams James Dersleri’nin notlarıydı. Erken yaştaki ölümünden bir yıl sonra 1961’de yayınlandı. Bu kitap, daha sonra John Searle (1969) tarafından geliştirilen, başlıca önermesi “bir şey söylemek, bir şey yapmaktır” şeklindeki söz edimi kuramına temel oluşturur. </a:t>
            </a:r>
          </a:p>
          <a:p>
            <a:endParaRPr lang="en-GB" sz="2000" dirty="0">
              <a:solidFill>
                <a:schemeClr val="bg1"/>
              </a:solidFill>
              <a:latin typeface="Century Gothic" panose="020B0502020202020204" pitchFamily="34" charset="0"/>
            </a:endParaRPr>
          </a:p>
        </p:txBody>
      </p:sp>
      <p:pic>
        <p:nvPicPr>
          <p:cNvPr id="3" name="Resim 2">
            <a:extLst>
              <a:ext uri="{FF2B5EF4-FFF2-40B4-BE49-F238E27FC236}">
                <a16:creationId xmlns:a16="http://schemas.microsoft.com/office/drawing/2014/main" id="{0E913C66-5953-CC44-BA5B-0F1C810F6B37}"/>
              </a:ext>
            </a:extLst>
          </p:cNvPr>
          <p:cNvPicPr>
            <a:picLocks noChangeAspect="1"/>
          </p:cNvPicPr>
          <p:nvPr/>
        </p:nvPicPr>
        <p:blipFill>
          <a:blip r:embed="rId2"/>
          <a:stretch>
            <a:fillRect/>
          </a:stretch>
        </p:blipFill>
        <p:spPr>
          <a:xfrm>
            <a:off x="635746" y="589579"/>
            <a:ext cx="3721100" cy="5596534"/>
          </a:xfrm>
          <a:prstGeom prst="rect">
            <a:avLst/>
          </a:prstGeom>
        </p:spPr>
      </p:pic>
    </p:spTree>
    <p:extLst>
      <p:ext uri="{BB962C8B-B14F-4D97-AF65-F5344CB8AC3E}">
        <p14:creationId xmlns:p14="http://schemas.microsoft.com/office/powerpoint/2010/main" val="2034574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3732904" y="1482115"/>
            <a:ext cx="7960659" cy="4401205"/>
          </a:xfrm>
          <a:prstGeom prst="rect">
            <a:avLst/>
          </a:prstGeom>
        </p:spPr>
        <p:txBody>
          <a:bodyPr wrap="square">
            <a:spAutoFit/>
          </a:bodyPr>
          <a:lstStyle/>
          <a:p>
            <a:pPr algn="just"/>
            <a:r>
              <a:rPr lang="en-GB" sz="2000" dirty="0">
                <a:solidFill>
                  <a:schemeClr val="bg1"/>
                </a:solidFill>
                <a:latin typeface="Century Gothic" panose="020B0502020202020204" pitchFamily="34" charset="0"/>
              </a:rPr>
              <a:t>Dil felsefesi içsel bir mantığa, tutarlılığa ve sürekliliğe sahip olan matematiksel dili ideal olarak almıştı. Bir şey belirtmek, bildirmek ya da öne sürmek için doğru şekilde kurulmuş tümceler ile dış dünyadaki olay ve olguların birbirlerine uygun düşmesi dikkatin odağındaydı. Bu yüzden “kar beyazdır” diyerek bildirilen şey (“kar”ın “beyazlığı”) ile dünyanın belli yerlerinde, yılın belli zamanlarında ve belli hava koşullarında gökten düşen şeyler birbirlerine tekabül ettiği ölçüde bu doğru bir tümceydi. Doğruluğa ilişkin bu “uygunluk (tekabüliyet) teorisi” dile olguları bildirme ve dile dışsal olan gerçekliği belirtme temelinde yaklaşır. Analitik felsefenin görevi, olgusal doğruluğun indirgenemez temeline ulaşmaktı. Doğruluk bilimsel, nesnel ve açık olmalıydı. Bu ölçütlerin dışında kalan şeyler anlamsızdı. </a:t>
            </a:r>
          </a:p>
          <a:p>
            <a:endParaRPr lang="en-GB" sz="2000" dirty="0">
              <a:solidFill>
                <a:schemeClr val="bg1"/>
              </a:solidFill>
              <a:latin typeface="Century Gothic" panose="020B0502020202020204" pitchFamily="34" charset="0"/>
            </a:endParaRPr>
          </a:p>
        </p:txBody>
      </p:sp>
      <p:pic>
        <p:nvPicPr>
          <p:cNvPr id="3" name="Resim 2">
            <a:extLst>
              <a:ext uri="{FF2B5EF4-FFF2-40B4-BE49-F238E27FC236}">
                <a16:creationId xmlns:a16="http://schemas.microsoft.com/office/drawing/2014/main" id="{7329D57C-EE9A-E144-BA06-1E28AB9F39EA}"/>
              </a:ext>
            </a:extLst>
          </p:cNvPr>
          <p:cNvPicPr>
            <a:picLocks noChangeAspect="1"/>
          </p:cNvPicPr>
          <p:nvPr/>
        </p:nvPicPr>
        <p:blipFill>
          <a:blip r:embed="rId2"/>
          <a:stretch>
            <a:fillRect/>
          </a:stretch>
        </p:blipFill>
        <p:spPr>
          <a:xfrm>
            <a:off x="524660" y="1085476"/>
            <a:ext cx="3009900" cy="4902200"/>
          </a:xfrm>
          <a:prstGeom prst="rect">
            <a:avLst/>
          </a:prstGeom>
        </p:spPr>
      </p:pic>
    </p:spTree>
    <p:extLst>
      <p:ext uri="{BB962C8B-B14F-4D97-AF65-F5344CB8AC3E}">
        <p14:creationId xmlns:p14="http://schemas.microsoft.com/office/powerpoint/2010/main" val="1241748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3679115" y="1220561"/>
            <a:ext cx="7637929" cy="4401205"/>
          </a:xfrm>
          <a:prstGeom prst="rect">
            <a:avLst/>
          </a:prstGeom>
        </p:spPr>
        <p:txBody>
          <a:bodyPr wrap="square">
            <a:spAutoFit/>
          </a:bodyPr>
          <a:lstStyle/>
          <a:p>
            <a:pPr algn="just"/>
            <a:r>
              <a:rPr lang="en-GB" sz="2000" dirty="0">
                <a:solidFill>
                  <a:schemeClr val="bg1"/>
                </a:solidFill>
                <a:latin typeface="Century Gothic" panose="020B0502020202020204" pitchFamily="34" charset="0"/>
              </a:rPr>
              <a:t>Tümce bağlamdan bağımsız (metindeki diğer tümcelerle ilişkisi dışında) bir yazılı metindir: “İşte orada”, kağıtta yazılı bir tümce olarak genel bir anlaşılabilirliğe (dilbilgisi ve sözdizimi açısından uygundur) sahiptir ancak belli bir anlamı yoktur. “İşte orada” ancak, bir kişi tarafından diğer bir kişiye o sırada belli bir yerde (orada) bulunan bir şeyi kastederek söylendiği durumda bir sözcelem halini alır. Bu kişilerin kim, bu şeylerin ne olduğu, neyin nerede ve ne zaman bulunduğu, yalnızca sözcelem anında ve sözceleme dahil olan kişiler için açıktır. Söylenen şeyin edimsel gücünü şartlar, durum ya da bağlamı ortaya çıkarır. Sözcelemler bağlamsal, tümceler ise bağlamdan bağımsızdır. Tümceler ve sözcelemler üzerine yapılan çalışmalar, birbirlerinden farklı uslamlama modelleri ve farklı gerçeklik kavrayışlarıyla yürütülür. </a:t>
            </a:r>
          </a:p>
        </p:txBody>
      </p:sp>
      <p:pic>
        <p:nvPicPr>
          <p:cNvPr id="3" name="Resim 2">
            <a:extLst>
              <a:ext uri="{FF2B5EF4-FFF2-40B4-BE49-F238E27FC236}">
                <a16:creationId xmlns:a16="http://schemas.microsoft.com/office/drawing/2014/main" id="{2C46A3C7-FDAA-C946-936A-B8350D4F3352}"/>
              </a:ext>
            </a:extLst>
          </p:cNvPr>
          <p:cNvPicPr>
            <a:picLocks noChangeAspect="1"/>
          </p:cNvPicPr>
          <p:nvPr/>
        </p:nvPicPr>
        <p:blipFill>
          <a:blip r:embed="rId2"/>
          <a:stretch>
            <a:fillRect/>
          </a:stretch>
        </p:blipFill>
        <p:spPr>
          <a:xfrm>
            <a:off x="635746" y="1398494"/>
            <a:ext cx="2689722" cy="4045341"/>
          </a:xfrm>
          <a:prstGeom prst="rect">
            <a:avLst/>
          </a:prstGeom>
        </p:spPr>
      </p:pic>
    </p:spTree>
    <p:extLst>
      <p:ext uri="{BB962C8B-B14F-4D97-AF65-F5344CB8AC3E}">
        <p14:creationId xmlns:p14="http://schemas.microsoft.com/office/powerpoint/2010/main" val="3659285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3668356" y="1066673"/>
            <a:ext cx="7637929" cy="4708981"/>
          </a:xfrm>
          <a:prstGeom prst="rect">
            <a:avLst/>
          </a:prstGeom>
        </p:spPr>
        <p:txBody>
          <a:bodyPr wrap="square">
            <a:spAutoFit/>
          </a:bodyPr>
          <a:lstStyle/>
          <a:p>
            <a:pPr algn="just"/>
            <a:r>
              <a:rPr lang="en-GB" sz="2000" dirty="0">
                <a:solidFill>
                  <a:schemeClr val="bg1"/>
                </a:solidFill>
                <a:latin typeface="Century Gothic" panose="020B0502020202020204" pitchFamily="34" charset="0"/>
              </a:rPr>
              <a:t>Austin, tümcelerde bir şey belirtme ve bildirmeden fazlasının bulunduğunu fark etti. Gündelik dil, doğruluk ya da olgularla ilgili olmayan ifadeler içermekteydi: </a:t>
            </a:r>
          </a:p>
          <a:p>
            <a:pPr algn="just"/>
            <a:r>
              <a:rPr lang="en-GB" sz="2000" dirty="0">
                <a:solidFill>
                  <a:schemeClr val="bg1"/>
                </a:solidFill>
                <a:latin typeface="Century Gothic" panose="020B0502020202020204" pitchFamily="34" charset="0"/>
              </a:rPr>
              <a:t> </a:t>
            </a:r>
          </a:p>
          <a:p>
            <a:pPr marL="342900" indent="-342900" algn="just">
              <a:buFont typeface="Arial" panose="020B0604020202020204" pitchFamily="34" charset="0"/>
              <a:buChar char="•"/>
            </a:pPr>
            <a:r>
              <a:rPr lang="en-GB" sz="2000" dirty="0">
                <a:solidFill>
                  <a:schemeClr val="bg1"/>
                </a:solidFill>
                <a:latin typeface="Century Gothic" panose="020B0502020202020204" pitchFamily="34" charset="0"/>
              </a:rPr>
              <a:t>Sizi karı koca ilan ediyorum.</a:t>
            </a:r>
          </a:p>
          <a:p>
            <a:pPr marL="342900" indent="-342900" algn="just">
              <a:buFont typeface="Arial" panose="020B0604020202020204" pitchFamily="34" charset="0"/>
              <a:buChar char="•"/>
            </a:pPr>
            <a:r>
              <a:rPr lang="en-GB" sz="2000" dirty="0">
                <a:solidFill>
                  <a:schemeClr val="bg1"/>
                </a:solidFill>
                <a:latin typeface="Century Gothic" panose="020B0502020202020204" pitchFamily="34" charset="0"/>
              </a:rPr>
              <a:t>Bu gemiye Titanik adını veriyorum.</a:t>
            </a:r>
          </a:p>
          <a:p>
            <a:pPr marL="342900" indent="-342900" algn="just">
              <a:buFont typeface="Arial" panose="020B0604020202020204" pitchFamily="34" charset="0"/>
              <a:buChar char="•"/>
            </a:pPr>
            <a:r>
              <a:rPr lang="en-GB" sz="2000" dirty="0">
                <a:solidFill>
                  <a:schemeClr val="bg1"/>
                </a:solidFill>
                <a:latin typeface="Century Gothic" panose="020B0502020202020204" pitchFamily="34" charset="0"/>
              </a:rPr>
              <a:t>Özür diliyorum.</a:t>
            </a:r>
          </a:p>
          <a:p>
            <a:pPr marL="342900" indent="-342900" algn="just">
              <a:buFont typeface="Arial" panose="020B0604020202020204" pitchFamily="34" charset="0"/>
              <a:buChar char="•"/>
            </a:pPr>
            <a:r>
              <a:rPr lang="en-GB" sz="2000" dirty="0">
                <a:solidFill>
                  <a:schemeClr val="bg1"/>
                </a:solidFill>
                <a:latin typeface="Century Gothic" panose="020B0502020202020204" pitchFamily="34" charset="0"/>
              </a:rPr>
              <a:t>Söz veriyorum.</a:t>
            </a:r>
          </a:p>
          <a:p>
            <a:pPr marL="342900" indent="-342900" algn="just">
              <a:buFont typeface="Arial" panose="020B0604020202020204" pitchFamily="34" charset="0"/>
              <a:buChar char="•"/>
            </a:pPr>
            <a:r>
              <a:rPr lang="en-GB" sz="2000" dirty="0">
                <a:solidFill>
                  <a:schemeClr val="bg1"/>
                </a:solidFill>
                <a:latin typeface="Century Gothic" panose="020B0502020202020204" pitchFamily="34" charset="0"/>
              </a:rPr>
              <a:t>Seni ölüme mahkum ediyorum.</a:t>
            </a:r>
          </a:p>
          <a:p>
            <a:pPr marL="342900" indent="-342900" algn="just">
              <a:buFont typeface="Arial" panose="020B0604020202020204" pitchFamily="34" charset="0"/>
              <a:buChar char="•"/>
            </a:pPr>
            <a:endParaRPr lang="en-GB" sz="2000" dirty="0">
              <a:solidFill>
                <a:schemeClr val="bg1"/>
              </a:solidFill>
              <a:latin typeface="Century Gothic" panose="020B0502020202020204" pitchFamily="34" charset="0"/>
            </a:endParaRPr>
          </a:p>
          <a:p>
            <a:pPr algn="just"/>
            <a:r>
              <a:rPr lang="en-GB" sz="2000" dirty="0">
                <a:solidFill>
                  <a:schemeClr val="bg1"/>
                </a:solidFill>
                <a:latin typeface="Century Gothic" panose="020B0502020202020204" pitchFamily="34" charset="0"/>
              </a:rPr>
              <a:t>Bu tümceler (birisi tarafından belli bir durumda söylendiği için artık sözcelem kabul edilir) bir şey belirtmez ya da bildirmez, bir şey </a:t>
            </a:r>
            <a:r>
              <a:rPr lang="en-GB" sz="2000" i="1" dirty="0">
                <a:solidFill>
                  <a:schemeClr val="bg1"/>
                </a:solidFill>
                <a:latin typeface="Century Gothic" panose="020B0502020202020204" pitchFamily="34" charset="0"/>
              </a:rPr>
              <a:t>yaparlar</a:t>
            </a:r>
            <a:r>
              <a:rPr lang="en-GB" sz="2000" dirty="0">
                <a:solidFill>
                  <a:schemeClr val="bg1"/>
                </a:solidFill>
                <a:latin typeface="Century Gothic" panose="020B0502020202020204" pitchFamily="34" charset="0"/>
              </a:rPr>
              <a:t>. Austin bunları, bir şey belirten ya da bildiren “saptayıcılar”dan (constatives) ayırarak “edimseller” (performatives) olarak adlandırır. </a:t>
            </a:r>
          </a:p>
        </p:txBody>
      </p:sp>
      <p:pic>
        <p:nvPicPr>
          <p:cNvPr id="3" name="Resim 2">
            <a:extLst>
              <a:ext uri="{FF2B5EF4-FFF2-40B4-BE49-F238E27FC236}">
                <a16:creationId xmlns:a16="http://schemas.microsoft.com/office/drawing/2014/main" id="{2C46A3C7-FDAA-C946-936A-B8350D4F3352}"/>
              </a:ext>
            </a:extLst>
          </p:cNvPr>
          <p:cNvPicPr>
            <a:picLocks noChangeAspect="1"/>
          </p:cNvPicPr>
          <p:nvPr/>
        </p:nvPicPr>
        <p:blipFill>
          <a:blip r:embed="rId2"/>
          <a:stretch>
            <a:fillRect/>
          </a:stretch>
        </p:blipFill>
        <p:spPr>
          <a:xfrm>
            <a:off x="635746" y="1398494"/>
            <a:ext cx="2689722" cy="4045341"/>
          </a:xfrm>
          <a:prstGeom prst="rect">
            <a:avLst/>
          </a:prstGeom>
        </p:spPr>
      </p:pic>
    </p:spTree>
    <p:extLst>
      <p:ext uri="{BB962C8B-B14F-4D97-AF65-F5344CB8AC3E}">
        <p14:creationId xmlns:p14="http://schemas.microsoft.com/office/powerpoint/2010/main" val="1632473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1452283" y="1030293"/>
            <a:ext cx="8842786" cy="5016758"/>
          </a:xfrm>
          <a:prstGeom prst="rect">
            <a:avLst/>
          </a:prstGeom>
        </p:spPr>
        <p:txBody>
          <a:bodyPr wrap="square">
            <a:spAutoFit/>
          </a:bodyPr>
          <a:lstStyle/>
          <a:p>
            <a:pPr algn="just"/>
            <a:r>
              <a:rPr lang="tr-TR" sz="2000"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Austin edimsel sözcelemlerin farkını ortaya koymak üçlü bir ayrım yapar: </a:t>
            </a:r>
          </a:p>
          <a:p>
            <a:pPr algn="just"/>
            <a:r>
              <a:rPr lang="tr-TR" sz="2000"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 </a:t>
            </a:r>
          </a:p>
          <a:p>
            <a:pPr algn="just"/>
            <a:r>
              <a:rPr lang="tr-TR" sz="2000" i="1"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Düzsöz edimi: Anlamı olan, bir şeye göndermede bulunan bir tümcenin sözcelenişi</a:t>
            </a:r>
          </a:p>
          <a:p>
            <a:pPr algn="just"/>
            <a:endParaRPr lang="tr-TR" sz="2000" i="1" dirty="0">
              <a:solidFill>
                <a:schemeClr val="bg1"/>
              </a:solidFill>
              <a:latin typeface="Century Gothic" panose="020B0502020202020204" pitchFamily="34" charset="0"/>
              <a:ea typeface="Calibri" panose="020F0502020204030204" pitchFamily="34" charset="0"/>
              <a:cs typeface="Times New Roman" panose="02020603050405020304" pitchFamily="18" charset="0"/>
            </a:endParaRPr>
          </a:p>
          <a:p>
            <a:pPr algn="just"/>
            <a:r>
              <a:rPr lang="tr-TR" sz="2000" i="1"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Edimsöz (edimi): belli bir uylaşımsal güçle bir açıklamak yapmak, öneri getirmek, söz vermek</a:t>
            </a:r>
          </a:p>
          <a:p>
            <a:pPr algn="just"/>
            <a:endParaRPr lang="tr-TR" sz="2000" i="1" dirty="0">
              <a:solidFill>
                <a:schemeClr val="bg1"/>
              </a:solidFill>
              <a:latin typeface="Century Gothic" panose="020B0502020202020204" pitchFamily="34" charset="0"/>
              <a:ea typeface="Calibri" panose="020F0502020204030204" pitchFamily="34" charset="0"/>
              <a:cs typeface="Times New Roman" panose="02020603050405020304" pitchFamily="18" charset="0"/>
            </a:endParaRPr>
          </a:p>
          <a:p>
            <a:pPr algn="just"/>
            <a:r>
              <a:rPr lang="tr-TR" sz="2000" i="1"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Etkisöz edimi: Sözcelemin sonucu olarak diğerleri üzerinde bir etkiye yol açan edimler</a:t>
            </a:r>
          </a:p>
          <a:p>
            <a:pPr algn="just"/>
            <a:endParaRPr lang="tr-TR" sz="2000" dirty="0">
              <a:solidFill>
                <a:schemeClr val="bg1"/>
              </a:solidFill>
              <a:latin typeface="Century Gothic" panose="020B0502020202020204" pitchFamily="34" charset="0"/>
              <a:ea typeface="Calibri" panose="020F0502020204030204" pitchFamily="34" charset="0"/>
              <a:cs typeface="Times New Roman" panose="02020603050405020304" pitchFamily="18" charset="0"/>
            </a:endParaRPr>
          </a:p>
          <a:p>
            <a:pPr algn="just"/>
            <a:r>
              <a:rPr lang="tr-TR" sz="2000"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Bir şey söyleyerek bir şey yapmanın gücü ve etkisi basitçe sözcüklerde değildir. Fiili durumda, sözcelemlerin kendilerinden bekleneni verebilmeleri için için belli “yerindelik koşulları”nı taşımaları gerekir. </a:t>
            </a:r>
          </a:p>
          <a:p>
            <a:endParaRPr lang="en-GB" sz="20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3219271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1627990" y="1320749"/>
            <a:ext cx="8559502" cy="4093428"/>
          </a:xfrm>
          <a:prstGeom prst="rect">
            <a:avLst/>
          </a:prstGeom>
        </p:spPr>
        <p:txBody>
          <a:bodyPr wrap="square">
            <a:spAutoFit/>
          </a:bodyPr>
          <a:lstStyle/>
          <a:p>
            <a:pPr algn="just"/>
            <a:r>
              <a:rPr lang="tr-TR" sz="2000"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“Sizi karı koca ilan ediyorum” diyerek kişileri evlendiren ya da bir başkasını ölüme mahkum eden herhangi birisi değildir. Austin bu nedenle edimsellerin yerindelik koşullarını tespit etmeye çalışır:</a:t>
            </a:r>
          </a:p>
          <a:p>
            <a:pPr algn="just"/>
            <a:r>
              <a:rPr lang="tr-TR" sz="2000"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 </a:t>
            </a:r>
          </a:p>
          <a:p>
            <a:pPr marL="342900" indent="-342900" algn="just">
              <a:buFont typeface="Arial" panose="020B0604020202020204" pitchFamily="34" charset="0"/>
              <a:buChar char="•"/>
            </a:pPr>
            <a:r>
              <a:rPr lang="tr-TR" sz="2000"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Ortada uylaşımsal etkisi olan, herkesçe kabul gören bir işlem olmalı.</a:t>
            </a:r>
          </a:p>
          <a:p>
            <a:pPr marL="342900" indent="-342900" algn="just">
              <a:buFont typeface="Arial" panose="020B0604020202020204" pitchFamily="34" charset="0"/>
              <a:buChar char="•"/>
            </a:pPr>
            <a:endParaRPr lang="tr-TR" sz="2000" dirty="0">
              <a:solidFill>
                <a:schemeClr val="bg1"/>
              </a:solidFill>
              <a:latin typeface="Century Gothic" panose="020B0502020202020204" pitchFamily="34" charset="0"/>
              <a:ea typeface="Calibri" panose="020F0502020204030204" pitchFamily="34" charset="0"/>
              <a:cs typeface="Times New Roman" panose="02020603050405020304" pitchFamily="18" charset="0"/>
            </a:endParaRPr>
          </a:p>
          <a:p>
            <a:pPr marL="342900" indent="-342900" algn="just">
              <a:buFont typeface="Arial" panose="020B0604020202020204" pitchFamily="34" charset="0"/>
              <a:buChar char="•"/>
            </a:pPr>
            <a:r>
              <a:rPr lang="tr-TR" sz="2000"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Kişi ve koşullar bu işleme başvurmaya uygun olmalı. </a:t>
            </a:r>
          </a:p>
          <a:p>
            <a:pPr marL="342900" indent="-342900" algn="just">
              <a:buFont typeface="Arial" panose="020B0604020202020204" pitchFamily="34" charset="0"/>
              <a:buChar char="•"/>
            </a:pPr>
            <a:endParaRPr lang="tr-TR" sz="2000" dirty="0">
              <a:solidFill>
                <a:schemeClr val="bg1"/>
              </a:solidFill>
              <a:latin typeface="Century Gothic" panose="020B0502020202020204" pitchFamily="34" charset="0"/>
              <a:ea typeface="Calibri" panose="020F0502020204030204" pitchFamily="34" charset="0"/>
              <a:cs typeface="Times New Roman" panose="02020603050405020304" pitchFamily="18" charset="0"/>
            </a:endParaRPr>
          </a:p>
          <a:p>
            <a:pPr marL="342900" indent="-342900" algn="just">
              <a:buFont typeface="Arial" panose="020B0604020202020204" pitchFamily="34" charset="0"/>
              <a:buChar char="•"/>
            </a:pPr>
            <a:r>
              <a:rPr lang="tr-TR" sz="2000"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İşlem hatasız ve eksiksiz bir şekilde yürütülmüş olmalı.</a:t>
            </a:r>
          </a:p>
          <a:p>
            <a:pPr marL="342900" indent="-342900" algn="just">
              <a:buFont typeface="Arial" panose="020B0604020202020204" pitchFamily="34" charset="0"/>
              <a:buChar char="•"/>
            </a:pPr>
            <a:endParaRPr lang="tr-TR" sz="2000" dirty="0">
              <a:solidFill>
                <a:schemeClr val="bg1"/>
              </a:solidFill>
              <a:latin typeface="Century Gothic" panose="020B0502020202020204" pitchFamily="34" charset="0"/>
              <a:ea typeface="Calibri" panose="020F0502020204030204" pitchFamily="34" charset="0"/>
              <a:cs typeface="Times New Roman" panose="02020603050405020304" pitchFamily="18" charset="0"/>
            </a:endParaRPr>
          </a:p>
          <a:p>
            <a:pPr marL="342900" indent="-342900" algn="just">
              <a:buFont typeface="Arial" panose="020B0604020202020204" pitchFamily="34" charset="0"/>
              <a:buChar char="•"/>
            </a:pPr>
            <a:r>
              <a:rPr lang="tr-TR" sz="2000"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İşleme katılanlar durumun gerektirdiği niyet ve tavırlara sahip olmalı ve gerektiğinde bunlara uygun şekilde davranmalı </a:t>
            </a:r>
          </a:p>
        </p:txBody>
      </p:sp>
    </p:spTree>
    <p:extLst>
      <p:ext uri="{BB962C8B-B14F-4D97-AF65-F5344CB8AC3E}">
        <p14:creationId xmlns:p14="http://schemas.microsoft.com/office/powerpoint/2010/main" val="421088103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15530</TotalTime>
  <Words>2480</Words>
  <Application>Microsoft Macintosh PowerPoint</Application>
  <PresentationFormat>Geniş ekran</PresentationFormat>
  <Paragraphs>113</Paragraphs>
  <Slides>23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23</vt:i4>
      </vt:variant>
    </vt:vector>
  </HeadingPairs>
  <TitlesOfParts>
    <vt:vector size="29" baseType="lpstr">
      <vt:lpstr>American Typewriter</vt:lpstr>
      <vt:lpstr>Arial</vt:lpstr>
      <vt:lpstr>Calibri</vt:lpstr>
      <vt:lpstr>Calibri Light</vt:lpstr>
      <vt:lpstr>Century Gothic</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User</dc:creator>
  <cp:lastModifiedBy>Oguzhan.Tas</cp:lastModifiedBy>
  <cp:revision>77</cp:revision>
  <dcterms:created xsi:type="dcterms:W3CDTF">2024-02-28T10:03:24Z</dcterms:created>
  <dcterms:modified xsi:type="dcterms:W3CDTF">2026-04-17T14:13:24Z</dcterms:modified>
</cp:coreProperties>
</file>