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52" r:id="rId1"/>
  </p:sldMasterIdLst>
  <p:notesMasterIdLst>
    <p:notesMasterId r:id="rId20"/>
  </p:notesMasterIdLst>
  <p:handoutMasterIdLst>
    <p:handoutMasterId r:id="rId21"/>
  </p:handoutMasterIdLst>
  <p:sldIdLst>
    <p:sldId id="256" r:id="rId2"/>
    <p:sldId id="297" r:id="rId3"/>
    <p:sldId id="455" r:id="rId4"/>
    <p:sldId id="456" r:id="rId5"/>
    <p:sldId id="457" r:id="rId6"/>
    <p:sldId id="458" r:id="rId7"/>
    <p:sldId id="459" r:id="rId8"/>
    <p:sldId id="460" r:id="rId9"/>
    <p:sldId id="461" r:id="rId10"/>
    <p:sldId id="353" r:id="rId11"/>
    <p:sldId id="408" r:id="rId12"/>
    <p:sldId id="467" r:id="rId13"/>
    <p:sldId id="440" r:id="rId14"/>
    <p:sldId id="445" r:id="rId15"/>
    <p:sldId id="449" r:id="rId16"/>
    <p:sldId id="451" r:id="rId17"/>
    <p:sldId id="452" r:id="rId18"/>
    <p:sldId id="466" r:id="rId1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ATI KAPISIZ" initials="SK" lastIdx="1" clrIdx="0">
    <p:extLst>
      <p:ext uri="{19B8F6BF-5375-455C-9EA6-DF929625EA0E}">
        <p15:presenceInfo xmlns:p15="http://schemas.microsoft.com/office/powerpoint/2012/main" userId="30f698448d3acf8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1A2F"/>
    <a:srgbClr val="F7F9EF"/>
    <a:srgbClr val="A11586"/>
    <a:srgbClr val="A53010"/>
    <a:srgbClr val="FE2D11"/>
    <a:srgbClr val="FDFEFC"/>
    <a:srgbClr val="0A01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580" autoAdjust="0"/>
  </p:normalViewPr>
  <p:slideViewPr>
    <p:cSldViewPr>
      <p:cViewPr varScale="1">
        <p:scale>
          <a:sx n="90" d="100"/>
          <a:sy n="90" d="100"/>
        </p:scale>
        <p:origin x="76" y="88"/>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466137D-E862-4FF3-9B2B-DCE0B3858F6E}" type="datetime1">
              <a:rPr lang="tr-TR" smtClean="0"/>
              <a:t>26.12.2022</a:t>
            </a:fld>
            <a:endParaRPr lang="tr-TR"/>
          </a:p>
        </p:txBody>
      </p:sp>
      <p:sp>
        <p:nvSpPr>
          <p:cNvPr id="4" name="3 Altbilgi Yer Tutucusu"/>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5" name="4 Slayt Numarası Yer Tutucusu"/>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E4930F-B05A-4AAF-AEB8-8DEF2E0B7496}" type="slidenum">
              <a:rPr lang="tr-TR" smtClean="0"/>
              <a:t>‹#›</a:t>
            </a:fld>
            <a:endParaRPr lang="tr-T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30B4184-6084-4AA4-868E-C71099F5CB37}" type="datetime1">
              <a:rPr lang="tr-TR" smtClean="0"/>
              <a:t>26.12.2022</a:t>
            </a:fld>
            <a:endParaRPr lang="tr-TR"/>
          </a:p>
        </p:txBody>
      </p:sp>
      <p:sp>
        <p:nvSpPr>
          <p:cNvPr id="4" name="3 Slayt Görüntüsü Yer Tutucusu"/>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CB0CFD-288C-4EF9-A7B8-E5A04CBC6495}" type="slidenum">
              <a:rPr lang="tr-TR" smtClean="0"/>
              <a:t>‹#›</a:t>
            </a:fld>
            <a:endParaRPr lang="tr-TR"/>
          </a:p>
        </p:txBody>
      </p:sp>
    </p:spTree>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a:xfrm>
            <a:off x="381000" y="685800"/>
            <a:ext cx="6096000" cy="3429000"/>
          </a:xfrm>
        </p:spPr>
      </p:sp>
      <p:sp>
        <p:nvSpPr>
          <p:cNvPr id="3" name="2 Not Yer Tutucusu"/>
          <p:cNvSpPr>
            <a:spLocks noGrp="1"/>
          </p:cNvSpPr>
          <p:nvPr>
            <p:ph type="body" idx="1"/>
          </p:nvPr>
        </p:nvSpPr>
        <p:spPr/>
        <p:txBody>
          <a:bodyPr>
            <a:normAutofit/>
          </a:bodyPr>
          <a:lstStyle/>
          <a:p>
            <a:endParaRPr lang="tr-TR"/>
          </a:p>
        </p:txBody>
      </p:sp>
      <p:sp>
        <p:nvSpPr>
          <p:cNvPr id="4" name="3 Slayt Numarası Yer Tutucusu"/>
          <p:cNvSpPr>
            <a:spLocks noGrp="1"/>
          </p:cNvSpPr>
          <p:nvPr>
            <p:ph type="sldNum" sz="quarter" idx="10"/>
          </p:nvPr>
        </p:nvSpPr>
        <p:spPr/>
        <p:txBody>
          <a:bodyPr/>
          <a:lstStyle/>
          <a:p>
            <a:fld id="{B4CB0CFD-288C-4EF9-A7B8-E5A04CBC6495}" type="slidenum">
              <a:rPr lang="tr-TR" smtClean="0"/>
              <a:t>1</a:t>
            </a:fld>
            <a:endParaRPr lang="tr-TR"/>
          </a:p>
        </p:txBody>
      </p:sp>
      <p:sp>
        <p:nvSpPr>
          <p:cNvPr id="5" name="4 Veri Yer Tutucusu"/>
          <p:cNvSpPr>
            <a:spLocks noGrp="1"/>
          </p:cNvSpPr>
          <p:nvPr>
            <p:ph type="dt" idx="11"/>
          </p:nvPr>
        </p:nvSpPr>
        <p:spPr/>
        <p:txBody>
          <a:bodyPr/>
          <a:lstStyle/>
          <a:p>
            <a:fld id="{8F05EE6E-CC67-42C9-A1A9-A0AB346BA638}" type="datetime1">
              <a:rPr lang="tr-TR" smtClean="0"/>
              <a:t>26.12.2022</a:t>
            </a:fld>
            <a:endParaRPr lang="tr-T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10</a:t>
            </a:fld>
            <a:endParaRPr lang="tr-TR"/>
          </a:p>
        </p:txBody>
      </p:sp>
    </p:spTree>
    <p:extLst>
      <p:ext uri="{BB962C8B-B14F-4D97-AF65-F5344CB8AC3E}">
        <p14:creationId xmlns:p14="http://schemas.microsoft.com/office/powerpoint/2010/main" val="22433146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11</a:t>
            </a:fld>
            <a:endParaRPr lang="tr-TR"/>
          </a:p>
        </p:txBody>
      </p:sp>
    </p:spTree>
    <p:extLst>
      <p:ext uri="{BB962C8B-B14F-4D97-AF65-F5344CB8AC3E}">
        <p14:creationId xmlns:p14="http://schemas.microsoft.com/office/powerpoint/2010/main" val="212291291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12</a:t>
            </a:fld>
            <a:endParaRPr lang="tr-TR"/>
          </a:p>
        </p:txBody>
      </p:sp>
    </p:spTree>
    <p:extLst>
      <p:ext uri="{BB962C8B-B14F-4D97-AF65-F5344CB8AC3E}">
        <p14:creationId xmlns:p14="http://schemas.microsoft.com/office/powerpoint/2010/main" val="180712650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13</a:t>
            </a:fld>
            <a:endParaRPr lang="tr-TR"/>
          </a:p>
        </p:txBody>
      </p:sp>
    </p:spTree>
    <p:extLst>
      <p:ext uri="{BB962C8B-B14F-4D97-AF65-F5344CB8AC3E}">
        <p14:creationId xmlns:p14="http://schemas.microsoft.com/office/powerpoint/2010/main" val="119262873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14</a:t>
            </a:fld>
            <a:endParaRPr lang="tr-TR"/>
          </a:p>
        </p:txBody>
      </p:sp>
    </p:spTree>
    <p:extLst>
      <p:ext uri="{BB962C8B-B14F-4D97-AF65-F5344CB8AC3E}">
        <p14:creationId xmlns:p14="http://schemas.microsoft.com/office/powerpoint/2010/main" val="415123942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15</a:t>
            </a:fld>
            <a:endParaRPr lang="tr-TR"/>
          </a:p>
        </p:txBody>
      </p:sp>
    </p:spTree>
    <p:extLst>
      <p:ext uri="{BB962C8B-B14F-4D97-AF65-F5344CB8AC3E}">
        <p14:creationId xmlns:p14="http://schemas.microsoft.com/office/powerpoint/2010/main" val="38566308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16</a:t>
            </a:fld>
            <a:endParaRPr lang="tr-TR"/>
          </a:p>
        </p:txBody>
      </p:sp>
    </p:spTree>
    <p:extLst>
      <p:ext uri="{BB962C8B-B14F-4D97-AF65-F5344CB8AC3E}">
        <p14:creationId xmlns:p14="http://schemas.microsoft.com/office/powerpoint/2010/main" val="100117555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17</a:t>
            </a:fld>
            <a:endParaRPr lang="tr-TR"/>
          </a:p>
        </p:txBody>
      </p:sp>
    </p:spTree>
    <p:extLst>
      <p:ext uri="{BB962C8B-B14F-4D97-AF65-F5344CB8AC3E}">
        <p14:creationId xmlns:p14="http://schemas.microsoft.com/office/powerpoint/2010/main" val="26236766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18</a:t>
            </a:fld>
            <a:endParaRPr lang="tr-TR"/>
          </a:p>
        </p:txBody>
      </p:sp>
    </p:spTree>
    <p:extLst>
      <p:ext uri="{BB962C8B-B14F-4D97-AF65-F5344CB8AC3E}">
        <p14:creationId xmlns:p14="http://schemas.microsoft.com/office/powerpoint/2010/main" val="2865610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2</a:t>
            </a:fld>
            <a:endParaRPr lang="tr-TR"/>
          </a:p>
        </p:txBody>
      </p:sp>
    </p:spTree>
    <p:extLst>
      <p:ext uri="{BB962C8B-B14F-4D97-AF65-F5344CB8AC3E}">
        <p14:creationId xmlns:p14="http://schemas.microsoft.com/office/powerpoint/2010/main" val="23344876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3</a:t>
            </a:fld>
            <a:endParaRPr lang="tr-TR"/>
          </a:p>
        </p:txBody>
      </p:sp>
    </p:spTree>
    <p:extLst>
      <p:ext uri="{BB962C8B-B14F-4D97-AF65-F5344CB8AC3E}">
        <p14:creationId xmlns:p14="http://schemas.microsoft.com/office/powerpoint/2010/main" val="2927515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4</a:t>
            </a:fld>
            <a:endParaRPr lang="tr-TR"/>
          </a:p>
        </p:txBody>
      </p:sp>
    </p:spTree>
    <p:extLst>
      <p:ext uri="{BB962C8B-B14F-4D97-AF65-F5344CB8AC3E}">
        <p14:creationId xmlns:p14="http://schemas.microsoft.com/office/powerpoint/2010/main" val="788876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5</a:t>
            </a:fld>
            <a:endParaRPr lang="tr-TR"/>
          </a:p>
        </p:txBody>
      </p:sp>
    </p:spTree>
    <p:extLst>
      <p:ext uri="{BB962C8B-B14F-4D97-AF65-F5344CB8AC3E}">
        <p14:creationId xmlns:p14="http://schemas.microsoft.com/office/powerpoint/2010/main" val="798550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6</a:t>
            </a:fld>
            <a:endParaRPr lang="tr-TR"/>
          </a:p>
        </p:txBody>
      </p:sp>
    </p:spTree>
    <p:extLst>
      <p:ext uri="{BB962C8B-B14F-4D97-AF65-F5344CB8AC3E}">
        <p14:creationId xmlns:p14="http://schemas.microsoft.com/office/powerpoint/2010/main" val="22394802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7</a:t>
            </a:fld>
            <a:endParaRPr lang="tr-TR"/>
          </a:p>
        </p:txBody>
      </p:sp>
    </p:spTree>
    <p:extLst>
      <p:ext uri="{BB962C8B-B14F-4D97-AF65-F5344CB8AC3E}">
        <p14:creationId xmlns:p14="http://schemas.microsoft.com/office/powerpoint/2010/main" val="17150940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8</a:t>
            </a:fld>
            <a:endParaRPr lang="tr-TR"/>
          </a:p>
        </p:txBody>
      </p:sp>
    </p:spTree>
    <p:extLst>
      <p:ext uri="{BB962C8B-B14F-4D97-AF65-F5344CB8AC3E}">
        <p14:creationId xmlns:p14="http://schemas.microsoft.com/office/powerpoint/2010/main" val="10339008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Resmi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Veri Yer Tutucusu 3"/>
          <p:cNvSpPr>
            <a:spLocks noGrp="1"/>
          </p:cNvSpPr>
          <p:nvPr>
            <p:ph type="dt" idx="1"/>
          </p:nvPr>
        </p:nvSpPr>
        <p:spPr/>
        <p:txBody>
          <a:bodyPr/>
          <a:lstStyle/>
          <a:p>
            <a:fld id="{930B4184-6084-4AA4-868E-C71099F5CB37}" type="datetime1">
              <a:rPr lang="tr-TR" smtClean="0"/>
              <a:t>26.12.2022</a:t>
            </a:fld>
            <a:endParaRPr lang="tr-TR"/>
          </a:p>
        </p:txBody>
      </p:sp>
      <p:sp>
        <p:nvSpPr>
          <p:cNvPr id="5" name="Slayt Numarası Yer Tutucusu 4"/>
          <p:cNvSpPr>
            <a:spLocks noGrp="1"/>
          </p:cNvSpPr>
          <p:nvPr>
            <p:ph type="sldNum" sz="quarter" idx="5"/>
          </p:nvPr>
        </p:nvSpPr>
        <p:spPr/>
        <p:txBody>
          <a:bodyPr/>
          <a:lstStyle/>
          <a:p>
            <a:fld id="{B4CB0CFD-288C-4EF9-A7B8-E5A04CBC6495}" type="slidenum">
              <a:rPr lang="tr-TR" smtClean="0"/>
              <a:t>9</a:t>
            </a:fld>
            <a:endParaRPr lang="tr-TR"/>
          </a:p>
        </p:txBody>
      </p:sp>
    </p:spTree>
    <p:extLst>
      <p:ext uri="{BB962C8B-B14F-4D97-AF65-F5344CB8AC3E}">
        <p14:creationId xmlns:p14="http://schemas.microsoft.com/office/powerpoint/2010/main" val="37727279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D52FE96-9EC7-8FDE-B965-4EC44750CE40}"/>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3320B084-9219-8202-BB28-99382CEED58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A45086F2-8877-987C-CA8E-275B86D7F25E}"/>
              </a:ext>
            </a:extLst>
          </p:cNvPr>
          <p:cNvSpPr>
            <a:spLocks noGrp="1"/>
          </p:cNvSpPr>
          <p:nvPr>
            <p:ph type="dt" sz="half" idx="10"/>
          </p:nvPr>
        </p:nvSpPr>
        <p:spPr/>
        <p:txBody>
          <a:bodyPr/>
          <a:lstStyle/>
          <a:p>
            <a:fld id="{56CA9836-7AF8-48AD-96F7-E56380BC7992}" type="datetime1">
              <a:rPr lang="tr-TR" smtClean="0"/>
              <a:t>26.12.2022</a:t>
            </a:fld>
            <a:endParaRPr lang="tr-TR"/>
          </a:p>
        </p:txBody>
      </p:sp>
      <p:sp>
        <p:nvSpPr>
          <p:cNvPr id="5" name="Alt Bilgi Yer Tutucusu 4">
            <a:extLst>
              <a:ext uri="{FF2B5EF4-FFF2-40B4-BE49-F238E27FC236}">
                <a16:creationId xmlns:a16="http://schemas.microsoft.com/office/drawing/2014/main" id="{43136EDA-7599-8811-98B9-F1BA52719A23}"/>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EAAFC74F-F53F-B310-56B0-7A2421938514}"/>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8586655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784A0A-DF6E-FB69-029C-83FA83AD8938}"/>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24938CDA-9EB8-D1E0-79E1-79E1C6DFFA32}"/>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81B1484-F585-7920-0A8D-061DDF0F78DA}"/>
              </a:ext>
            </a:extLst>
          </p:cNvPr>
          <p:cNvSpPr>
            <a:spLocks noGrp="1"/>
          </p:cNvSpPr>
          <p:nvPr>
            <p:ph type="dt" sz="half" idx="10"/>
          </p:nvPr>
        </p:nvSpPr>
        <p:spPr/>
        <p:txBody>
          <a:bodyPr/>
          <a:lstStyle/>
          <a:p>
            <a:fld id="{9CA99142-A3A4-47F0-9844-ECB1D89FE013}" type="datetime1">
              <a:rPr lang="tr-TR" smtClean="0"/>
              <a:t>26.12.2022</a:t>
            </a:fld>
            <a:endParaRPr lang="tr-TR"/>
          </a:p>
        </p:txBody>
      </p:sp>
      <p:sp>
        <p:nvSpPr>
          <p:cNvPr id="5" name="Alt Bilgi Yer Tutucusu 4">
            <a:extLst>
              <a:ext uri="{FF2B5EF4-FFF2-40B4-BE49-F238E27FC236}">
                <a16:creationId xmlns:a16="http://schemas.microsoft.com/office/drawing/2014/main" id="{E2D68E43-C84C-3D0B-9ACB-EB887A5F965B}"/>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F0D9A660-CEAE-F4EA-1C17-D6E461D33F2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0033045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F1D7BD78-415D-12E7-B598-30FDC05473B3}"/>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DE5F0BAC-8507-5191-0CCB-34A814604D25}"/>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A4B9098B-B6C1-B05B-E489-6FA35478F6C6}"/>
              </a:ext>
            </a:extLst>
          </p:cNvPr>
          <p:cNvSpPr>
            <a:spLocks noGrp="1"/>
          </p:cNvSpPr>
          <p:nvPr>
            <p:ph type="dt" sz="half" idx="10"/>
          </p:nvPr>
        </p:nvSpPr>
        <p:spPr/>
        <p:txBody>
          <a:bodyPr/>
          <a:lstStyle/>
          <a:p>
            <a:fld id="{8B829F6D-25C6-44A9-A3DC-C24833091B00}" type="datetime1">
              <a:rPr lang="tr-TR" smtClean="0"/>
              <a:t>26.12.2022</a:t>
            </a:fld>
            <a:endParaRPr lang="tr-TR"/>
          </a:p>
        </p:txBody>
      </p:sp>
      <p:sp>
        <p:nvSpPr>
          <p:cNvPr id="5" name="Alt Bilgi Yer Tutucusu 4">
            <a:extLst>
              <a:ext uri="{FF2B5EF4-FFF2-40B4-BE49-F238E27FC236}">
                <a16:creationId xmlns:a16="http://schemas.microsoft.com/office/drawing/2014/main" id="{3BF794A7-CCF8-06DC-4EC7-8D4FA79CD1CC}"/>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12AD936D-41C8-A6EE-974B-9B92C7BC930A}"/>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665018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46055C-606A-7873-7D53-AA6A80E4A4EF}"/>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FF440CDF-E7EA-2A08-1458-1679B9C9D84F}"/>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CCAD01E-A4EF-6D6B-E3CD-15B3C4AA9F4C}"/>
              </a:ext>
            </a:extLst>
          </p:cNvPr>
          <p:cNvSpPr>
            <a:spLocks noGrp="1"/>
          </p:cNvSpPr>
          <p:nvPr>
            <p:ph type="dt" sz="half" idx="10"/>
          </p:nvPr>
        </p:nvSpPr>
        <p:spPr/>
        <p:txBody>
          <a:bodyPr/>
          <a:lstStyle/>
          <a:p>
            <a:fld id="{E8FD1A3F-7062-4CEE-B459-7733F4641A67}" type="datetime1">
              <a:rPr lang="tr-TR" smtClean="0"/>
              <a:t>26.12.2022</a:t>
            </a:fld>
            <a:endParaRPr lang="tr-TR"/>
          </a:p>
        </p:txBody>
      </p:sp>
      <p:sp>
        <p:nvSpPr>
          <p:cNvPr id="5" name="Alt Bilgi Yer Tutucusu 4">
            <a:extLst>
              <a:ext uri="{FF2B5EF4-FFF2-40B4-BE49-F238E27FC236}">
                <a16:creationId xmlns:a16="http://schemas.microsoft.com/office/drawing/2014/main" id="{A2BF3663-3449-C554-23D4-154752B5065F}"/>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AE262ED5-DB44-08AC-E5A5-AA7B95199344}"/>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594430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15D5991-D186-2958-D32B-E1EB0280B545}"/>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74A122BE-1F40-6B1E-261A-885C568FC9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2A2D2B4E-1F9A-1E40-3209-1ACE3B1D864F}"/>
              </a:ext>
            </a:extLst>
          </p:cNvPr>
          <p:cNvSpPr>
            <a:spLocks noGrp="1"/>
          </p:cNvSpPr>
          <p:nvPr>
            <p:ph type="dt" sz="half" idx="10"/>
          </p:nvPr>
        </p:nvSpPr>
        <p:spPr/>
        <p:txBody>
          <a:bodyPr/>
          <a:lstStyle/>
          <a:p>
            <a:fld id="{37B016E6-AF6F-4379-837A-934346D468BC}" type="datetime1">
              <a:rPr lang="tr-TR" smtClean="0"/>
              <a:t>26.12.2022</a:t>
            </a:fld>
            <a:endParaRPr lang="tr-TR"/>
          </a:p>
        </p:txBody>
      </p:sp>
      <p:sp>
        <p:nvSpPr>
          <p:cNvPr id="5" name="Alt Bilgi Yer Tutucusu 4">
            <a:extLst>
              <a:ext uri="{FF2B5EF4-FFF2-40B4-BE49-F238E27FC236}">
                <a16:creationId xmlns:a16="http://schemas.microsoft.com/office/drawing/2014/main" id="{31120C15-1C3C-77B5-41D3-40514213AB69}"/>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DC513C81-EF29-843E-B879-536BB50B48A0}"/>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00882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3C48461-0F5B-F03F-55B9-8C7C99B3FA8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E13F604B-2A9B-D083-2780-3993A062BC52}"/>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56FA7861-D6AE-1791-24B8-2213FE83A2FE}"/>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250AA054-D670-0A09-21A6-881E317EEA97}"/>
              </a:ext>
            </a:extLst>
          </p:cNvPr>
          <p:cNvSpPr>
            <a:spLocks noGrp="1"/>
          </p:cNvSpPr>
          <p:nvPr>
            <p:ph type="dt" sz="half" idx="10"/>
          </p:nvPr>
        </p:nvSpPr>
        <p:spPr/>
        <p:txBody>
          <a:bodyPr/>
          <a:lstStyle/>
          <a:p>
            <a:fld id="{ECA1C6CD-CEAC-44EF-95E5-6DB5F5CE6504}" type="datetime1">
              <a:rPr lang="tr-TR" smtClean="0"/>
              <a:t>26.12.2022</a:t>
            </a:fld>
            <a:endParaRPr lang="tr-TR"/>
          </a:p>
        </p:txBody>
      </p:sp>
      <p:sp>
        <p:nvSpPr>
          <p:cNvPr id="6" name="Alt Bilgi Yer Tutucusu 5">
            <a:extLst>
              <a:ext uri="{FF2B5EF4-FFF2-40B4-BE49-F238E27FC236}">
                <a16:creationId xmlns:a16="http://schemas.microsoft.com/office/drawing/2014/main" id="{6D1B26BD-2C06-9EC3-BEE6-41D5842BF64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A591AB35-120B-8CF8-EA6D-9B7435711A8D}"/>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926815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FDB350B-0D2A-2FF7-68A9-3893958273AD}"/>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8CF1AD9-C321-CBC4-767D-1862E3F65D5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2654FFDF-8B21-8B9E-A14A-74AF978C9B11}"/>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6ACB54DC-F60E-A0CB-5FE3-16562D21517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E10DA0CD-2FA2-85FB-286E-E3E86D6D2DD3}"/>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9B53D3E3-BA3C-CED7-223C-0F3DF3DA728D}"/>
              </a:ext>
            </a:extLst>
          </p:cNvPr>
          <p:cNvSpPr>
            <a:spLocks noGrp="1"/>
          </p:cNvSpPr>
          <p:nvPr>
            <p:ph type="dt" sz="half" idx="10"/>
          </p:nvPr>
        </p:nvSpPr>
        <p:spPr/>
        <p:txBody>
          <a:bodyPr/>
          <a:lstStyle/>
          <a:p>
            <a:fld id="{8A503074-0035-433B-B564-F1EFE9C10614}" type="datetime1">
              <a:rPr lang="tr-TR" smtClean="0"/>
              <a:t>26.12.2022</a:t>
            </a:fld>
            <a:endParaRPr lang="tr-TR"/>
          </a:p>
        </p:txBody>
      </p:sp>
      <p:sp>
        <p:nvSpPr>
          <p:cNvPr id="8" name="Alt Bilgi Yer Tutucusu 7">
            <a:extLst>
              <a:ext uri="{FF2B5EF4-FFF2-40B4-BE49-F238E27FC236}">
                <a16:creationId xmlns:a16="http://schemas.microsoft.com/office/drawing/2014/main" id="{B18B7E73-86A9-6978-ED0F-D445EE2B4048}"/>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516E66C0-9AE5-80D6-F727-3DF997549A3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53419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B5AB973-CA28-1547-6BA3-1653664FDF76}"/>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087E3DDC-4BA2-CCDA-3C08-A2531A825A44}"/>
              </a:ext>
            </a:extLst>
          </p:cNvPr>
          <p:cNvSpPr>
            <a:spLocks noGrp="1"/>
          </p:cNvSpPr>
          <p:nvPr>
            <p:ph type="dt" sz="half" idx="10"/>
          </p:nvPr>
        </p:nvSpPr>
        <p:spPr/>
        <p:txBody>
          <a:bodyPr/>
          <a:lstStyle/>
          <a:p>
            <a:fld id="{671050A6-F44A-4EB4-9FE9-1CF06AA8E419}" type="datetime1">
              <a:rPr lang="tr-TR" smtClean="0"/>
              <a:t>26.12.2022</a:t>
            </a:fld>
            <a:endParaRPr lang="tr-TR"/>
          </a:p>
        </p:txBody>
      </p:sp>
      <p:sp>
        <p:nvSpPr>
          <p:cNvPr id="4" name="Alt Bilgi Yer Tutucusu 3">
            <a:extLst>
              <a:ext uri="{FF2B5EF4-FFF2-40B4-BE49-F238E27FC236}">
                <a16:creationId xmlns:a16="http://schemas.microsoft.com/office/drawing/2014/main" id="{B30532C9-01CF-A3EB-6F26-9D86A673AB66}"/>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1C5DC449-A7DF-9B0E-8ED6-1C9B6FF7BDF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5218219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FA9B313A-A7C2-52FC-8ACB-DE5AF5B55F84}"/>
              </a:ext>
            </a:extLst>
          </p:cNvPr>
          <p:cNvSpPr>
            <a:spLocks noGrp="1"/>
          </p:cNvSpPr>
          <p:nvPr>
            <p:ph type="dt" sz="half" idx="10"/>
          </p:nvPr>
        </p:nvSpPr>
        <p:spPr/>
        <p:txBody>
          <a:bodyPr/>
          <a:lstStyle/>
          <a:p>
            <a:fld id="{AA97F8A8-ADE3-44C2-A432-2F32328EAC7D}" type="datetime1">
              <a:rPr lang="tr-TR" smtClean="0"/>
              <a:t>26.12.2022</a:t>
            </a:fld>
            <a:endParaRPr lang="tr-TR"/>
          </a:p>
        </p:txBody>
      </p:sp>
      <p:sp>
        <p:nvSpPr>
          <p:cNvPr id="3" name="Alt Bilgi Yer Tutucusu 2">
            <a:extLst>
              <a:ext uri="{FF2B5EF4-FFF2-40B4-BE49-F238E27FC236}">
                <a16:creationId xmlns:a16="http://schemas.microsoft.com/office/drawing/2014/main" id="{ED8D6048-0333-730A-4A19-3CC3C8D3FFA0}"/>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38410E40-D3AB-D470-C383-753A38FAF81F}"/>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614817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2EA912A-7445-0D52-5101-CDC1B8C12D49}"/>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EDFE95E7-00E5-3029-B32B-C6AEF71CB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6348D7AD-46E0-A50D-63C7-36EF02F3BA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31D74EBA-5CFC-A630-424C-59403BD3DD20}"/>
              </a:ext>
            </a:extLst>
          </p:cNvPr>
          <p:cNvSpPr>
            <a:spLocks noGrp="1"/>
          </p:cNvSpPr>
          <p:nvPr>
            <p:ph type="dt" sz="half" idx="10"/>
          </p:nvPr>
        </p:nvSpPr>
        <p:spPr/>
        <p:txBody>
          <a:bodyPr/>
          <a:lstStyle/>
          <a:p>
            <a:fld id="{6DDF06CC-150D-4A99-A8B9-FCDB0CBC59D3}" type="datetime1">
              <a:rPr lang="tr-TR" smtClean="0"/>
              <a:t>26.12.2022</a:t>
            </a:fld>
            <a:endParaRPr lang="tr-TR"/>
          </a:p>
        </p:txBody>
      </p:sp>
      <p:sp>
        <p:nvSpPr>
          <p:cNvPr id="6" name="Alt Bilgi Yer Tutucusu 5">
            <a:extLst>
              <a:ext uri="{FF2B5EF4-FFF2-40B4-BE49-F238E27FC236}">
                <a16:creationId xmlns:a16="http://schemas.microsoft.com/office/drawing/2014/main" id="{CB84C3D8-1161-B754-ADBC-9FC3C1735B6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DECACF2B-EDF2-7CD1-A6BA-5734B5868179}"/>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357044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9F87961-712C-55C4-DAB0-0FF91D800541}"/>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D43299FA-ED35-D1F9-B192-61C4ADD917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3AFBE41F-F31E-25D4-5019-27681FCE9F1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CD0B242B-FD38-F788-A522-5C6B2178BB44}"/>
              </a:ext>
            </a:extLst>
          </p:cNvPr>
          <p:cNvSpPr>
            <a:spLocks noGrp="1"/>
          </p:cNvSpPr>
          <p:nvPr>
            <p:ph type="dt" sz="half" idx="10"/>
          </p:nvPr>
        </p:nvSpPr>
        <p:spPr/>
        <p:txBody>
          <a:bodyPr/>
          <a:lstStyle/>
          <a:p>
            <a:fld id="{E47D52E2-790D-4CD6-902D-5CCC1E685C84}" type="datetime1">
              <a:rPr lang="tr-TR" smtClean="0"/>
              <a:t>26.12.2022</a:t>
            </a:fld>
            <a:endParaRPr lang="tr-TR"/>
          </a:p>
        </p:txBody>
      </p:sp>
      <p:sp>
        <p:nvSpPr>
          <p:cNvPr id="6" name="Alt Bilgi Yer Tutucusu 5">
            <a:extLst>
              <a:ext uri="{FF2B5EF4-FFF2-40B4-BE49-F238E27FC236}">
                <a16:creationId xmlns:a16="http://schemas.microsoft.com/office/drawing/2014/main" id="{11DAE804-BDAD-B490-434E-61CCFD6D4A05}"/>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081F91AD-5AAA-20D4-DB44-D959350173A6}"/>
              </a:ext>
            </a:extLst>
          </p:cNvPr>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1825143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09137EC0-97A6-34E3-D8DA-132E6D5351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D1AEAF4-BB38-8198-F8A8-022DE0D16F8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886BAE81-F2E6-D978-F524-3F91A05D14A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1309A4C-E77E-4983-8CC3-D932F8EC170E}" type="datetime1">
              <a:rPr lang="tr-TR" smtClean="0"/>
              <a:t>26.12.2022</a:t>
            </a:fld>
            <a:endParaRPr lang="tr-TR"/>
          </a:p>
        </p:txBody>
      </p:sp>
      <p:sp>
        <p:nvSpPr>
          <p:cNvPr id="5" name="Alt Bilgi Yer Tutucusu 4">
            <a:extLst>
              <a:ext uri="{FF2B5EF4-FFF2-40B4-BE49-F238E27FC236}">
                <a16:creationId xmlns:a16="http://schemas.microsoft.com/office/drawing/2014/main" id="{9922C788-9A46-930D-D6FB-575D117085C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0026A7C6-CC0F-69B8-8CDD-5CD39A124C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extLst>
      <p:ext uri="{BB962C8B-B14F-4D97-AF65-F5344CB8AC3E}">
        <p14:creationId xmlns:p14="http://schemas.microsoft.com/office/powerpoint/2010/main" val="2416931658"/>
      </p:ext>
    </p:extLst>
  </p:cSld>
  <p:clrMap bg1="lt1" tx1="dk1" bg2="lt2" tx2="dk2" accent1="accent1" accent2="accent2" accent3="accent3" accent4="accent4" accent5="accent5" accent6="accent6" hlink="hlink" folHlink="folHlink"/>
  <p:sldLayoutIdLst>
    <p:sldLayoutId id="2147483853" r:id="rId1"/>
    <p:sldLayoutId id="214748385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2855640" y="1484784"/>
            <a:ext cx="6170762" cy="1566174"/>
          </a:xfrm>
        </p:spPr>
        <p:txBody>
          <a:bodyPr anchor="ctr">
            <a:normAutofit fontScale="90000"/>
          </a:bodyPr>
          <a:lstStyle/>
          <a:p>
            <a:pPr algn="ctr"/>
            <a:br>
              <a:rPr lang="tr-TR" sz="2700" b="1" spc="-1" dirty="0">
                <a:solidFill>
                  <a:schemeClr val="tx1"/>
                </a:solidFill>
                <a:uFill>
                  <a:solidFill>
                    <a:srgbClr val="FFFFFF"/>
                  </a:solidFill>
                </a:uFill>
                <a:latin typeface="Times New Roman" pitchFamily="18" charset="0"/>
                <a:cs typeface="Times New Roman" pitchFamily="18" charset="0"/>
              </a:rPr>
            </a:br>
            <a:r>
              <a:rPr lang="tr-TR" sz="3100" b="1" spc="-1" dirty="0">
                <a:solidFill>
                  <a:schemeClr val="tx1"/>
                </a:solidFill>
                <a:uFill>
                  <a:solidFill>
                    <a:srgbClr val="FFFFFF"/>
                  </a:solidFill>
                </a:uFill>
                <a:latin typeface="+mn-lt"/>
                <a:cs typeface="Times New Roman" pitchFamily="18" charset="0"/>
              </a:rPr>
              <a:t>Ankara Üniversitesi </a:t>
            </a:r>
            <a:br>
              <a:rPr lang="tr-TR" sz="3100" b="1" spc="-1" dirty="0">
                <a:solidFill>
                  <a:schemeClr val="tx1"/>
                </a:solidFill>
                <a:uFill>
                  <a:solidFill>
                    <a:srgbClr val="FFFFFF"/>
                  </a:solidFill>
                </a:uFill>
                <a:latin typeface="+mn-lt"/>
                <a:cs typeface="Times New Roman" pitchFamily="18" charset="0"/>
              </a:rPr>
            </a:br>
            <a:r>
              <a:rPr lang="tr-TR" sz="3100" b="1" spc="-1" dirty="0">
                <a:solidFill>
                  <a:schemeClr val="tx1"/>
                </a:solidFill>
                <a:uFill>
                  <a:solidFill>
                    <a:srgbClr val="FFFFFF"/>
                  </a:solidFill>
                </a:uFill>
                <a:latin typeface="+mn-lt"/>
                <a:cs typeface="Times New Roman" pitchFamily="18" charset="0"/>
              </a:rPr>
              <a:t>Sağlık Bilimleri Fakültesi</a:t>
            </a:r>
            <a:br>
              <a:rPr lang="tr-TR" sz="3100" b="1" spc="-1" dirty="0">
                <a:solidFill>
                  <a:schemeClr val="tx1"/>
                </a:solidFill>
                <a:uFill>
                  <a:solidFill>
                    <a:srgbClr val="FFFFFF"/>
                  </a:solidFill>
                </a:uFill>
                <a:latin typeface="+mn-lt"/>
                <a:cs typeface="Times New Roman" pitchFamily="18" charset="0"/>
              </a:rPr>
            </a:br>
            <a:r>
              <a:rPr lang="tr-TR" sz="3100" b="1" spc="-1" dirty="0">
                <a:solidFill>
                  <a:schemeClr val="tx1"/>
                </a:solidFill>
                <a:uFill>
                  <a:solidFill>
                    <a:srgbClr val="FFFFFF"/>
                  </a:solidFill>
                </a:uFill>
                <a:latin typeface="+mn-lt"/>
                <a:cs typeface="Times New Roman" pitchFamily="18" charset="0"/>
              </a:rPr>
              <a:t>Sosyal Hizmet Anabilim Dalı</a:t>
            </a:r>
            <a:endParaRPr lang="tr-TR" sz="3100" dirty="0">
              <a:solidFill>
                <a:schemeClr val="tx1"/>
              </a:solidFill>
              <a:latin typeface="Times New Roman" pitchFamily="18" charset="0"/>
              <a:cs typeface="Times New Roman" pitchFamily="18" charset="0"/>
            </a:endParaRPr>
          </a:p>
        </p:txBody>
      </p:sp>
      <p:sp>
        <p:nvSpPr>
          <p:cNvPr id="3" name="2 Alt Başlık"/>
          <p:cNvSpPr>
            <a:spLocks noGrp="1"/>
          </p:cNvSpPr>
          <p:nvPr>
            <p:ph type="subTitle" idx="1"/>
          </p:nvPr>
        </p:nvSpPr>
        <p:spPr>
          <a:xfrm>
            <a:off x="2279576" y="3158970"/>
            <a:ext cx="7049146" cy="2376264"/>
          </a:xfrm>
        </p:spPr>
        <p:txBody>
          <a:bodyPr>
            <a:normAutofit lnSpcReduction="10000"/>
          </a:bodyPr>
          <a:lstStyle/>
          <a:p>
            <a:pPr marL="257310" indent="-256770" algn="ctr">
              <a:spcBef>
                <a:spcPts val="751"/>
              </a:spcBef>
            </a:pPr>
            <a:endParaRPr lang="tr-TR" sz="2700" b="1" spc="-1" dirty="0">
              <a:solidFill>
                <a:srgbClr val="FF0000"/>
              </a:solidFill>
              <a:uFill>
                <a:solidFill>
                  <a:srgbClr val="FFFFFF"/>
                </a:solidFill>
              </a:uFill>
              <a:latin typeface="Times New Roman" pitchFamily="18" charset="0"/>
              <a:cs typeface="Times New Roman" pitchFamily="18" charset="0"/>
            </a:endParaRP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Dersin adı: </a:t>
            </a:r>
            <a:r>
              <a:rPr lang="tr-TR" sz="2800" spc="-1" dirty="0" err="1">
                <a:solidFill>
                  <a:schemeClr val="tx1"/>
                </a:solidFill>
                <a:uFill>
                  <a:solidFill>
                    <a:srgbClr val="FFFFFF"/>
                  </a:solidFill>
                </a:uFill>
                <a:cs typeface="Calibri" panose="020F0502020204030204" pitchFamily="34" charset="0"/>
              </a:rPr>
              <a:t>Gerontolojik</a:t>
            </a:r>
            <a:r>
              <a:rPr lang="tr-TR" sz="2800" spc="-1" dirty="0">
                <a:solidFill>
                  <a:schemeClr val="tx1"/>
                </a:solidFill>
                <a:uFill>
                  <a:solidFill>
                    <a:srgbClr val="FFFFFF"/>
                  </a:solidFill>
                </a:uFill>
                <a:cs typeface="Calibri" panose="020F0502020204030204" pitchFamily="34" charset="0"/>
              </a:rPr>
              <a:t> Sosyal Hizmet</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Dersin kodu: USHB 239</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Sorumlu öğretim üyesi: Satı GÜL KAPISIZ</a:t>
            </a:r>
          </a:p>
          <a:p>
            <a:pPr marL="257310" indent="-256770" algn="just">
              <a:spcBef>
                <a:spcPts val="751"/>
              </a:spcBef>
            </a:pPr>
            <a:r>
              <a:rPr lang="tr-TR" sz="2800" spc="-1" dirty="0">
                <a:solidFill>
                  <a:schemeClr val="tx1"/>
                </a:solidFill>
                <a:uFill>
                  <a:solidFill>
                    <a:srgbClr val="FFFFFF"/>
                  </a:solidFill>
                </a:uFill>
                <a:cs typeface="Calibri" panose="020F0502020204030204" pitchFamily="34" charset="0"/>
              </a:rPr>
              <a:t>Ünitenin adı: </a:t>
            </a:r>
            <a:r>
              <a:rPr lang="tr-TR" sz="2800" spc="-1" dirty="0">
                <a:solidFill>
                  <a:schemeClr val="tx1"/>
                </a:solidFill>
                <a:uFill>
                  <a:solidFill>
                    <a:srgbClr val="FFFFFF"/>
                  </a:solidFill>
                </a:uFill>
                <a:cs typeface="Times New Roman" pitchFamily="18" charset="0"/>
              </a:rPr>
              <a:t>Aktif ve Sağlıklı Yaşlanma</a:t>
            </a:r>
          </a:p>
          <a:p>
            <a:pPr marL="257310" indent="-256770" algn="ctr">
              <a:spcBef>
                <a:spcPts val="751"/>
              </a:spcBef>
            </a:pPr>
            <a:endParaRPr lang="tr-TR" spc="-1" dirty="0">
              <a:solidFill>
                <a:schemeClr val="tx1"/>
              </a:solidFill>
              <a:uFill>
                <a:solidFill>
                  <a:srgbClr val="FFFFFF"/>
                </a:solidFill>
              </a:u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12660" cy="644650"/>
          </a:xfrm>
        </p:spPr>
        <p:txBody>
          <a:bodyPr anchor="ctr">
            <a:normAutofit/>
          </a:bodyPr>
          <a:lstStyle/>
          <a:p>
            <a:r>
              <a:rPr lang="tr-TR" sz="2800" b="1" dirty="0">
                <a:latin typeface="+mn-lt"/>
                <a:cs typeface="Times New Roman" panose="02020603050405020304" pitchFamily="18" charset="0"/>
              </a:rPr>
              <a:t>Yaşlılık ve İşlevsellik</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663575" indent="-457200" algn="just">
              <a:tabLst>
                <a:tab pos="0" algn="l"/>
              </a:tabLst>
            </a:pPr>
            <a:r>
              <a:rPr lang="tr-TR" dirty="0">
                <a:ea typeface="Times New Roman" panose="02020603050405020304" pitchFamily="18" charset="0"/>
                <a:cs typeface="Times New Roman" panose="02020603050405020304" pitchFamily="18" charset="0"/>
              </a:rPr>
              <a:t>Yaşlılık, evrensel olduğu ve tüm canlılar için geçerli olduğundan, herhangi bir anormal yapı taşımadığı için hastalık olarak görülmemektedir.</a:t>
            </a:r>
          </a:p>
          <a:p>
            <a:pPr marL="663575" indent="-457200" algn="just">
              <a:tabLst>
                <a:tab pos="0" algn="l"/>
              </a:tabLst>
            </a:pPr>
            <a:r>
              <a:rPr lang="tr-TR" b="1" dirty="0">
                <a:ea typeface="Times New Roman" panose="02020603050405020304" pitchFamily="18" charset="0"/>
                <a:cs typeface="Times New Roman" panose="02020603050405020304" pitchFamily="18" charset="0"/>
              </a:rPr>
              <a:t>İşlevsellik</a:t>
            </a:r>
            <a:r>
              <a:rPr lang="tr-TR" dirty="0">
                <a:ea typeface="Times New Roman" panose="02020603050405020304" pitchFamily="18" charset="0"/>
                <a:cs typeface="Times New Roman" panose="02020603050405020304" pitchFamily="18" charset="0"/>
              </a:rPr>
              <a:t>,  kişinin içsel kapasitesi, içinde bulunduğu ortam ve bu ortamla nasıl etkileşim içerisinde olduğuna göre değerlendirilmektedir. İşlevsellik, kişi için anlam ve değer ifade edenleri yapmasını sağlamaktadır. </a:t>
            </a:r>
          </a:p>
          <a:p>
            <a:pPr marL="663575" indent="-457200" algn="just">
              <a:tabLst>
                <a:tab pos="0" algn="l"/>
              </a:tabLst>
            </a:pPr>
            <a:r>
              <a:rPr lang="tr-TR" b="1" dirty="0">
                <a:ea typeface="Times New Roman" panose="02020603050405020304" pitchFamily="18" charset="0"/>
                <a:cs typeface="Times New Roman" panose="02020603050405020304" pitchFamily="18" charset="0"/>
              </a:rPr>
              <a:t>İçsel kapasite</a:t>
            </a:r>
            <a:r>
              <a:rPr lang="tr-TR" dirty="0">
                <a:ea typeface="Times New Roman" panose="02020603050405020304" pitchFamily="18" charset="0"/>
                <a:cs typeface="Times New Roman" panose="02020603050405020304" pitchFamily="18" charset="0"/>
              </a:rPr>
              <a:t>: Kişinin kendine özgü kaynaklarla yapabileceği fiziksel ve zihinsel alanları kapsamaktadır. Bedenin fiziksel hareket kapasitesi, görme veya işitme gibi duygusal kapasite, enerji ve denge gibi canlılık kapasitesi, biliş ve psikolojik kapasite, içsel kapasitenin başlıca alanlarıdır.</a:t>
            </a: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10</a:t>
            </a:fld>
            <a:endParaRPr lang="tr-TR"/>
          </a:p>
        </p:txBody>
      </p:sp>
    </p:spTree>
    <p:extLst>
      <p:ext uri="{BB962C8B-B14F-4D97-AF65-F5344CB8AC3E}">
        <p14:creationId xmlns:p14="http://schemas.microsoft.com/office/powerpoint/2010/main" val="21364960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Sağlıklı, Aktif ve Başarılı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10107"/>
            <a:ext cx="9721080" cy="5199213"/>
          </a:xfrm>
        </p:spPr>
        <p:txBody>
          <a:bodyPr>
            <a:noAutofit/>
          </a:bodyPr>
          <a:lstStyle/>
          <a:p>
            <a:pPr marL="663575" indent="-457200" algn="just">
              <a:tabLst>
                <a:tab pos="0" algn="l"/>
              </a:tabLst>
            </a:pPr>
            <a:r>
              <a:rPr lang="tr-TR" dirty="0">
                <a:ea typeface="Times New Roman" panose="02020603050405020304" pitchFamily="18" charset="0"/>
                <a:cs typeface="Times New Roman" panose="02020603050405020304" pitchFamily="18" charset="0"/>
              </a:rPr>
              <a:t>Kronolojik yaş ilerlerken biyolojik, sosyolojik, toplumsal ve psikolojik yaşlanma alanlarında sağlıklı yaş almak önemlidir. </a:t>
            </a:r>
          </a:p>
          <a:p>
            <a:pPr marL="663575" indent="-457200" algn="just">
              <a:tabLst>
                <a:tab pos="0" algn="l"/>
              </a:tabLst>
            </a:pPr>
            <a:r>
              <a:rPr lang="tr-TR" dirty="0">
                <a:ea typeface="Times New Roman" panose="02020603050405020304" pitchFamily="18" charset="0"/>
                <a:cs typeface="Times New Roman" panose="02020603050405020304" pitchFamily="18" charset="0"/>
              </a:rPr>
              <a:t>Sağlıklı ve sağlıksızı ayrıştırmak için düşkün, pasif ve dinç olarak değerlendirilebilmektedir. </a:t>
            </a:r>
          </a:p>
          <a:p>
            <a:pPr marL="1520825" lvl="2" indent="-457200" algn="just">
              <a:tabLst>
                <a:tab pos="0" algn="l"/>
              </a:tabLst>
            </a:pPr>
            <a:r>
              <a:rPr lang="tr-TR" sz="2800" dirty="0">
                <a:ea typeface="Times New Roman" panose="02020603050405020304" pitchFamily="18" charset="0"/>
                <a:cs typeface="Times New Roman" panose="02020603050405020304" pitchFamily="18" charset="0"/>
              </a:rPr>
              <a:t>Düşkün yaşlı, finansal, toplum ve kültürel açılardan sağlıksız yaş alan grup; </a:t>
            </a:r>
          </a:p>
          <a:p>
            <a:pPr marL="1520825" lvl="2" indent="-457200" algn="just">
              <a:tabLst>
                <a:tab pos="0" algn="l"/>
              </a:tabLst>
            </a:pPr>
            <a:r>
              <a:rPr lang="tr-TR" sz="2800" dirty="0">
                <a:ea typeface="Times New Roman" panose="02020603050405020304" pitchFamily="18" charset="0"/>
                <a:cs typeface="Times New Roman" panose="02020603050405020304" pitchFamily="18" charset="0"/>
              </a:rPr>
              <a:t>Pasif yaşlı, sağlıklı ancak işlevsellik açısından katkısı olmayan; </a:t>
            </a:r>
          </a:p>
          <a:p>
            <a:pPr marL="1520825" lvl="2" indent="-457200" algn="just">
              <a:tabLst>
                <a:tab pos="0" algn="l"/>
              </a:tabLst>
            </a:pPr>
            <a:r>
              <a:rPr lang="tr-TR" sz="2800" dirty="0">
                <a:ea typeface="Times New Roman" panose="02020603050405020304" pitchFamily="18" charset="0"/>
                <a:cs typeface="Times New Roman" panose="02020603050405020304" pitchFamily="18" charset="0"/>
              </a:rPr>
              <a:t>Dinç yaşlı, başarılı ve aktif yaşlanma tanımlarını tümüyle temsil eden gruptur.</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11</a:t>
            </a:fld>
            <a:endParaRPr lang="tr-TR"/>
          </a:p>
        </p:txBody>
      </p:sp>
    </p:spTree>
    <p:extLst>
      <p:ext uri="{BB962C8B-B14F-4D97-AF65-F5344CB8AC3E}">
        <p14:creationId xmlns:p14="http://schemas.microsoft.com/office/powerpoint/2010/main" val="30955685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847528" y="465457"/>
            <a:ext cx="9884667" cy="644650"/>
          </a:xfrm>
        </p:spPr>
        <p:txBody>
          <a:bodyPr anchor="ctr">
            <a:normAutofit/>
          </a:bodyPr>
          <a:lstStyle/>
          <a:p>
            <a:r>
              <a:rPr lang="tr-TR" sz="2800" b="1" dirty="0">
                <a:latin typeface="+mn-lt"/>
                <a:cs typeface="Times New Roman" panose="02020603050405020304" pitchFamily="18" charset="0"/>
              </a:rPr>
              <a:t>Sağlıklı Yaşlanmayı Desteklemek İçin Yapılması Gerekenler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10107"/>
            <a:ext cx="9721080" cy="5199213"/>
          </a:xfrm>
        </p:spPr>
        <p:txBody>
          <a:bodyPr>
            <a:noAutofit/>
          </a:bodyPr>
          <a:lstStyle/>
          <a:p>
            <a:pPr algn="just"/>
            <a:endParaRPr lang="tr-TR" dirty="0">
              <a:ea typeface="Times New Roman" panose="02020603050405020304" pitchFamily="18" charset="0"/>
              <a:cs typeface="Times New Roman" panose="02020603050405020304" pitchFamily="18" charset="0"/>
            </a:endParaRPr>
          </a:p>
          <a:p>
            <a:pPr algn="just"/>
            <a:r>
              <a:rPr lang="tr-TR" dirty="0">
                <a:ea typeface="Times New Roman" panose="02020603050405020304" pitchFamily="18" charset="0"/>
                <a:cs typeface="Times New Roman" panose="02020603050405020304" pitchFamily="18" charset="0"/>
              </a:rPr>
              <a:t>Finansal bağımsızlık ve yeterlilik için </a:t>
            </a:r>
            <a:r>
              <a:rPr lang="tr-TR" dirty="0">
                <a:solidFill>
                  <a:srgbClr val="FF0000"/>
                </a:solidFill>
                <a:ea typeface="Times New Roman" panose="02020603050405020304" pitchFamily="18" charset="0"/>
                <a:cs typeface="Times New Roman" panose="02020603050405020304" pitchFamily="18" charset="0"/>
              </a:rPr>
              <a:t>devlet politikaları</a:t>
            </a:r>
            <a:r>
              <a:rPr lang="tr-TR" dirty="0">
                <a:ea typeface="Times New Roman" panose="02020603050405020304" pitchFamily="18" charset="0"/>
                <a:cs typeface="Times New Roman" panose="02020603050405020304" pitchFamily="18" charset="0"/>
              </a:rPr>
              <a:t>, </a:t>
            </a:r>
          </a:p>
          <a:p>
            <a:pPr algn="just"/>
            <a:r>
              <a:rPr lang="tr-TR" dirty="0">
                <a:ea typeface="Times New Roman" panose="02020603050405020304" pitchFamily="18" charset="0"/>
                <a:cs typeface="Times New Roman" panose="02020603050405020304" pitchFamily="18" charset="0"/>
              </a:rPr>
              <a:t>Sağlığı koruma, geliştirme ve var olan kronik hastalıkların ilerlemesini engellemek için gerekli </a:t>
            </a:r>
            <a:r>
              <a:rPr lang="tr-TR" dirty="0">
                <a:solidFill>
                  <a:srgbClr val="FF0000"/>
                </a:solidFill>
                <a:ea typeface="Times New Roman" panose="02020603050405020304" pitchFamily="18" charset="0"/>
                <a:cs typeface="Times New Roman" panose="02020603050405020304" pitchFamily="18" charset="0"/>
              </a:rPr>
              <a:t>sağlık hizmetleri</a:t>
            </a:r>
            <a:r>
              <a:rPr lang="tr-TR" dirty="0">
                <a:ea typeface="Times New Roman" panose="02020603050405020304" pitchFamily="18" charset="0"/>
                <a:cs typeface="Times New Roman" panose="02020603050405020304" pitchFamily="18" charset="0"/>
              </a:rPr>
              <a:t>,</a:t>
            </a:r>
          </a:p>
          <a:p>
            <a:pPr algn="just"/>
            <a:r>
              <a:rPr lang="tr-TR" dirty="0">
                <a:ea typeface="Times New Roman" panose="02020603050405020304" pitchFamily="18" charset="0"/>
                <a:cs typeface="Times New Roman" panose="02020603050405020304" pitchFamily="18" charset="0"/>
              </a:rPr>
              <a:t> Sağlıklı yaşam biçimi geliştirilmesi için beslenme, bedensel hareketlilik, uygun ilaç kullanımı ve gerekli sıklıktaki doktor ziyareti gibi </a:t>
            </a:r>
            <a:r>
              <a:rPr lang="tr-TR" dirty="0">
                <a:solidFill>
                  <a:srgbClr val="FF0000"/>
                </a:solidFill>
                <a:ea typeface="Times New Roman" panose="02020603050405020304" pitchFamily="18" charset="0"/>
                <a:cs typeface="Times New Roman" panose="02020603050405020304" pitchFamily="18" charset="0"/>
              </a:rPr>
              <a:t>destekleyici/takip edici düzenlemeler,</a:t>
            </a:r>
            <a:endParaRPr lang="tr-TR" dirty="0">
              <a:ea typeface="Times New Roman" panose="02020603050405020304" pitchFamily="18" charset="0"/>
              <a:cs typeface="Times New Roman" panose="02020603050405020304" pitchFamily="18" charset="0"/>
            </a:endParaRPr>
          </a:p>
          <a:p>
            <a:pPr algn="just"/>
            <a:r>
              <a:rPr lang="tr-TR" dirty="0">
                <a:ea typeface="Times New Roman" panose="02020603050405020304" pitchFamily="18" charset="0"/>
                <a:cs typeface="Times New Roman" panose="02020603050405020304" pitchFamily="18" charset="0"/>
              </a:rPr>
              <a:t>Psikolojik olarak gelişimsel aşamasına uygun dönemsel ihtiyacına yönelik </a:t>
            </a:r>
            <a:r>
              <a:rPr lang="tr-TR" dirty="0">
                <a:solidFill>
                  <a:srgbClr val="FF0000"/>
                </a:solidFill>
                <a:ea typeface="Times New Roman" panose="02020603050405020304" pitchFamily="18" charset="0"/>
                <a:cs typeface="Times New Roman" panose="02020603050405020304" pitchFamily="18" charset="0"/>
              </a:rPr>
              <a:t>eğitim ve sosyal yaşama </a:t>
            </a:r>
            <a:r>
              <a:rPr lang="tr-TR" dirty="0">
                <a:ea typeface="Times New Roman" panose="02020603050405020304" pitchFamily="18" charset="0"/>
                <a:cs typeface="Times New Roman" panose="02020603050405020304" pitchFamily="18" charset="0"/>
              </a:rPr>
              <a:t>gereksinim vardır.</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12</a:t>
            </a:fld>
            <a:endParaRPr lang="tr-TR"/>
          </a:p>
        </p:txBody>
      </p:sp>
    </p:spTree>
    <p:extLst>
      <p:ext uri="{BB962C8B-B14F-4D97-AF65-F5344CB8AC3E}">
        <p14:creationId xmlns:p14="http://schemas.microsoft.com/office/powerpoint/2010/main" val="35515337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Başarılı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10107"/>
            <a:ext cx="9721080" cy="5199213"/>
          </a:xfrm>
        </p:spPr>
        <p:txBody>
          <a:bodyPr>
            <a:noAutofit/>
          </a:bodyPr>
          <a:lstStyle/>
          <a:p>
            <a:pPr marL="92075" indent="0" algn="just">
              <a:buNone/>
              <a:tabLst>
                <a:tab pos="0" algn="l"/>
              </a:tabLst>
            </a:pPr>
            <a:r>
              <a:rPr lang="tr-TR" b="1" dirty="0">
                <a:ea typeface="Times New Roman" panose="02020603050405020304" pitchFamily="18" charset="0"/>
                <a:cs typeface="Times New Roman" panose="02020603050405020304" pitchFamily="18" charset="0"/>
              </a:rPr>
              <a:t>Başarılı yaşlanma; </a:t>
            </a:r>
            <a:r>
              <a:rPr lang="tr-TR" dirty="0">
                <a:ea typeface="Times New Roman" panose="02020603050405020304" pitchFamily="18" charset="0"/>
                <a:cs typeface="Times New Roman" panose="02020603050405020304" pitchFamily="18" charset="0"/>
              </a:rPr>
              <a:t>aktif yaşlanma ve sağlıklı yaşlanma kavramlarını da içine alan geniş kapsamlı bir yaklaşımdır.</a:t>
            </a:r>
          </a:p>
          <a:p>
            <a:pPr marL="663575" indent="-457200" algn="just">
              <a:tabLst>
                <a:tab pos="0" algn="l"/>
              </a:tabLst>
            </a:pPr>
            <a:r>
              <a:rPr lang="tr-TR" dirty="0">
                <a:ea typeface="Times New Roman" panose="02020603050405020304" pitchFamily="18" charset="0"/>
                <a:cs typeface="Times New Roman" panose="02020603050405020304" pitchFamily="18" charset="0"/>
              </a:rPr>
              <a:t>Başarılı yaşlanma hastalığın yokluğunu, işlevsel kapasitenin sürdürülmesini ve yaşama aktif olarak katılımı içermektedir. Başarılı yaşlanmanın standartları:</a:t>
            </a:r>
          </a:p>
          <a:p>
            <a:pPr marL="92075" indent="0" algn="just">
              <a:buNone/>
              <a:tabLst>
                <a:tab pos="0" algn="l"/>
              </a:tabLst>
            </a:pPr>
            <a:r>
              <a:rPr lang="tr-TR" dirty="0">
                <a:ea typeface="Times New Roman" panose="02020603050405020304" pitchFamily="18" charset="0"/>
                <a:cs typeface="Times New Roman" panose="02020603050405020304" pitchFamily="18" charset="0"/>
              </a:rPr>
              <a:t> (I)	Hastalığının ve hastalığa bağlı olarak bağımlılığın olmaması</a:t>
            </a:r>
          </a:p>
          <a:p>
            <a:pPr marL="92075" indent="0" algn="just">
              <a:buNone/>
              <a:tabLst>
                <a:tab pos="0" algn="l"/>
              </a:tabLst>
            </a:pPr>
            <a:r>
              <a:rPr lang="tr-TR" dirty="0">
                <a:ea typeface="Times New Roman" panose="02020603050405020304" pitchFamily="18" charset="0"/>
                <a:cs typeface="Times New Roman" panose="02020603050405020304" pitchFamily="18" charset="0"/>
              </a:rPr>
              <a:t>(II)	Bilişsel ve fiziksel fonksiyonlarını kullanabilmesi</a:t>
            </a:r>
          </a:p>
          <a:p>
            <a:pPr marL="92075" indent="0" algn="just">
              <a:buNone/>
              <a:tabLst>
                <a:tab pos="0" algn="l"/>
              </a:tabLst>
            </a:pPr>
            <a:r>
              <a:rPr lang="tr-TR" dirty="0">
                <a:ea typeface="Times New Roman" panose="02020603050405020304" pitchFamily="18" charset="0"/>
                <a:cs typeface="Times New Roman" panose="02020603050405020304" pitchFamily="18" charset="0"/>
              </a:rPr>
              <a:t>(III)    Yaşama aktif olarak katılması olarak sıralanabilir.</a:t>
            </a:r>
          </a:p>
          <a:p>
            <a:pPr marL="92075" indent="0" algn="just">
              <a:buNone/>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13</a:t>
            </a:fld>
            <a:endParaRPr lang="tr-TR"/>
          </a:p>
        </p:txBody>
      </p:sp>
    </p:spTree>
    <p:extLst>
      <p:ext uri="{BB962C8B-B14F-4D97-AF65-F5344CB8AC3E}">
        <p14:creationId xmlns:p14="http://schemas.microsoft.com/office/powerpoint/2010/main" val="9751322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Aktif Yaşlanmayı Etkileyen Faktörler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10107"/>
            <a:ext cx="9721080" cy="5199213"/>
          </a:xfrm>
        </p:spPr>
        <p:txBody>
          <a:bodyPr>
            <a:noAutofit/>
          </a:bodyPr>
          <a:lstStyle/>
          <a:p>
            <a:pPr marL="92075" indent="0" algn="just">
              <a:buNone/>
              <a:tabLst>
                <a:tab pos="0" algn="l"/>
              </a:tabLst>
            </a:pPr>
            <a:r>
              <a:rPr lang="tr-TR" b="1" dirty="0">
                <a:ea typeface="Times New Roman" panose="02020603050405020304" pitchFamily="18" charset="0"/>
                <a:cs typeface="Times New Roman" panose="02020603050405020304" pitchFamily="18" charset="0"/>
              </a:rPr>
              <a:t>1.Kültür ve cinsiyet faktörleri: </a:t>
            </a:r>
            <a:r>
              <a:rPr lang="tr-TR" dirty="0">
                <a:ea typeface="Times New Roman" panose="02020603050405020304" pitchFamily="18" charset="0"/>
                <a:cs typeface="Times New Roman" panose="02020603050405020304" pitchFamily="18" charset="0"/>
              </a:rPr>
              <a:t>Kişinin doğduğu, büyüdüğü, yetiştiği toplumun kültürü ve o kültürdeki sahip olduğu cinsiyetinin rolleri aktif yaşlanmayı etkileyen faktörlerdendir. </a:t>
            </a:r>
          </a:p>
          <a:p>
            <a:pPr marL="92075" indent="0" algn="just">
              <a:buNone/>
              <a:tabLst>
                <a:tab pos="0" algn="l"/>
              </a:tabLst>
            </a:pPr>
            <a:r>
              <a:rPr lang="tr-TR" b="1" dirty="0">
                <a:ea typeface="Times New Roman" panose="02020603050405020304" pitchFamily="18" charset="0"/>
                <a:cs typeface="Times New Roman" panose="02020603050405020304" pitchFamily="18" charset="0"/>
              </a:rPr>
              <a:t>2.Davranışsal faktörler</a:t>
            </a:r>
            <a:r>
              <a:rPr lang="tr-TR" dirty="0">
                <a:ea typeface="Times New Roman" panose="02020603050405020304" pitchFamily="18" charset="0"/>
                <a:cs typeface="Times New Roman" panose="02020603050405020304" pitchFamily="18" charset="0"/>
              </a:rPr>
              <a:t>: Kişinin yaş alırken içinde bulunduğu toplumun yaşlılara karşı algısı, yaklaşımı, yaşçılıkla ilişkili tutumları ve davranışları, bir kişinin aktif yaşlanmasına engel teşkil etmeyip aksine o kişinin toplumun en değerli bütününü oluşturan temel taşı bilinciyle yaşamsal tecrübesinden yararlanmak üzerine olduğundan aktif yaşlanması davranışsal olarak da desteklenmiş olmaktadır. </a:t>
            </a:r>
          </a:p>
          <a:p>
            <a:pPr marL="92075" indent="0" algn="just">
              <a:buNone/>
              <a:tabLst>
                <a:tab pos="0" algn="l"/>
              </a:tabLst>
            </a:pPr>
            <a:endParaRPr lang="tr-TR" sz="2800"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14</a:t>
            </a:fld>
            <a:endParaRPr lang="tr-TR"/>
          </a:p>
        </p:txBody>
      </p:sp>
    </p:spTree>
    <p:extLst>
      <p:ext uri="{BB962C8B-B14F-4D97-AF65-F5344CB8AC3E}">
        <p14:creationId xmlns:p14="http://schemas.microsoft.com/office/powerpoint/2010/main" val="610470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Aktif Yaşlanmayı Etkileyen Faktörler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10107"/>
            <a:ext cx="9721080" cy="5199213"/>
          </a:xfrm>
        </p:spPr>
        <p:txBody>
          <a:bodyPr>
            <a:noAutofit/>
          </a:bodyPr>
          <a:lstStyle/>
          <a:p>
            <a:pPr marL="0" indent="0" algn="just">
              <a:buNone/>
            </a:pPr>
            <a:endParaRPr lang="tr-TR" sz="2800" b="1" dirty="0">
              <a:ea typeface="Times New Roman" panose="02020603050405020304" pitchFamily="18" charset="0"/>
              <a:cs typeface="Times New Roman" panose="02020603050405020304" pitchFamily="18" charset="0"/>
            </a:endParaRPr>
          </a:p>
          <a:p>
            <a:pPr marL="0" indent="0" algn="just">
              <a:buNone/>
            </a:pPr>
            <a:r>
              <a:rPr lang="tr-TR" sz="2800" b="1" dirty="0">
                <a:ea typeface="Times New Roman" panose="02020603050405020304" pitchFamily="18" charset="0"/>
                <a:cs typeface="Times New Roman" panose="02020603050405020304" pitchFamily="18" charset="0"/>
              </a:rPr>
              <a:t>3.Fiziksel faktörler</a:t>
            </a:r>
            <a:r>
              <a:rPr lang="tr-TR" sz="2800" dirty="0">
                <a:ea typeface="Times New Roman" panose="02020603050405020304" pitchFamily="18" charset="0"/>
                <a:cs typeface="Times New Roman" panose="02020603050405020304" pitchFamily="18" charset="0"/>
              </a:rPr>
              <a:t>: Yaşlanma sürecinde içerisinde bulunulan fiziki koşullar ve olanaklar yaşlanma sürecinde etkili rol oynamaktadır. Yokluk içerisindeki bir ev veya mimarı yapı, kişinin fiziksel kısıtlanmasına yol açtığı için motor becerilerindeki gerileme veya engellerle birlikte aktif olabilmesine kısıtlama getirmektedir.</a:t>
            </a:r>
          </a:p>
          <a:p>
            <a:pPr marL="0" indent="0" algn="just">
              <a:buNone/>
            </a:pPr>
            <a:r>
              <a:rPr lang="tr-TR" sz="2800" b="1" dirty="0">
                <a:ea typeface="Times New Roman" panose="02020603050405020304" pitchFamily="18" charset="0"/>
                <a:cs typeface="Times New Roman" panose="02020603050405020304" pitchFamily="18" charset="0"/>
              </a:rPr>
              <a:t>4.Sosyal çevre faktörü</a:t>
            </a:r>
            <a:r>
              <a:rPr lang="tr-TR" sz="2800" dirty="0">
                <a:ea typeface="Times New Roman" panose="02020603050405020304" pitchFamily="18" charset="0"/>
                <a:cs typeface="Times New Roman" panose="02020603050405020304" pitchFamily="18" charset="0"/>
              </a:rPr>
              <a:t>: Fiziksel ve duygusal şiddetten uzak, kişisel alanı koruma ve kollamanın sağlanabileceği, bağımsızlığının teşvik edildiği, güvenli ortamda sosyal ağa yakın bir yaşam alanını kapsamaktadır.</a:t>
            </a:r>
          </a:p>
          <a:p>
            <a:pPr marL="0" indent="0" algn="just">
              <a:buNone/>
            </a:pPr>
            <a:endParaRPr lang="tr-TR" sz="2800" b="1" dirty="0">
              <a:ea typeface="Times New Roman" panose="02020603050405020304" pitchFamily="18" charset="0"/>
              <a:cs typeface="Times New Roman" panose="02020603050405020304" pitchFamily="18" charset="0"/>
            </a:endParaRPr>
          </a:p>
          <a:p>
            <a:pPr marL="92075" indent="0" algn="just">
              <a:buNone/>
              <a:tabLst>
                <a:tab pos="0" algn="l"/>
              </a:tabLst>
            </a:pPr>
            <a:endParaRPr lang="tr-TR" sz="2800"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15</a:t>
            </a:fld>
            <a:endParaRPr lang="tr-TR"/>
          </a:p>
        </p:txBody>
      </p:sp>
    </p:spTree>
    <p:extLst>
      <p:ext uri="{BB962C8B-B14F-4D97-AF65-F5344CB8AC3E}">
        <p14:creationId xmlns:p14="http://schemas.microsoft.com/office/powerpoint/2010/main" val="7277352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Aktif Yaşlanmayı Etkileyen Faktörler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10107"/>
            <a:ext cx="9721080" cy="5199213"/>
          </a:xfrm>
        </p:spPr>
        <p:txBody>
          <a:bodyPr>
            <a:noAutofit/>
          </a:bodyPr>
          <a:lstStyle/>
          <a:p>
            <a:pPr marL="92075" indent="0" algn="just">
              <a:buNone/>
              <a:tabLst>
                <a:tab pos="0" algn="l"/>
              </a:tabLst>
            </a:pPr>
            <a:endParaRPr lang="tr-TR" sz="2800" b="1" dirty="0">
              <a:ea typeface="Times New Roman" panose="02020603050405020304" pitchFamily="18" charset="0"/>
              <a:cs typeface="Times New Roman" panose="02020603050405020304" pitchFamily="18" charset="0"/>
            </a:endParaRPr>
          </a:p>
          <a:p>
            <a:pPr marL="92075" indent="0" algn="just">
              <a:buNone/>
              <a:tabLst>
                <a:tab pos="0" algn="l"/>
              </a:tabLst>
            </a:pPr>
            <a:r>
              <a:rPr lang="tr-TR" sz="2800" b="1" dirty="0">
                <a:ea typeface="Times New Roman" panose="02020603050405020304" pitchFamily="18" charset="0"/>
                <a:cs typeface="Times New Roman" panose="02020603050405020304" pitchFamily="18" charset="0"/>
              </a:rPr>
              <a:t>5.Ruhsal faktörler</a:t>
            </a:r>
            <a:r>
              <a:rPr lang="tr-TR" sz="2800" dirty="0">
                <a:ea typeface="Times New Roman" panose="02020603050405020304" pitchFamily="18" charset="0"/>
                <a:cs typeface="Times New Roman" panose="02020603050405020304" pitchFamily="18" charset="0"/>
              </a:rPr>
              <a:t>: Yaşlılık döneminde tıbbi hastalıklarla tanı koymak daha ön planda olmasına rağmen psikiyatrik veya nörolojik bozukluklar da sıkça görülmektedir. </a:t>
            </a:r>
          </a:p>
          <a:p>
            <a:pPr marL="434975" algn="just">
              <a:buFont typeface="Wingdings" panose="05000000000000000000" pitchFamily="2" charset="2"/>
              <a:buChar char="ü"/>
              <a:tabLst>
                <a:tab pos="0" algn="l"/>
              </a:tabLst>
            </a:pPr>
            <a:r>
              <a:rPr lang="tr-TR" sz="2800" b="1" i="1" dirty="0">
                <a:ea typeface="Times New Roman" panose="02020603050405020304" pitchFamily="18" charset="0"/>
                <a:cs typeface="Times New Roman" panose="02020603050405020304" pitchFamily="18" charset="0"/>
              </a:rPr>
              <a:t>Türkiye'deki yaşlılık dönemine ait ruhsal tarama çalışmalarına bakıldığında, yaşlılık döneminde neredeyse her 2 kişiden birinin depresyon semptomları gösterdiği, bu oranın çoğunluğunun kronik hastalığı olup tek yaşayan kadınlarda daha fazla olduğu görülmektedir. </a:t>
            </a:r>
          </a:p>
          <a:p>
            <a:pPr marL="0" indent="0" algn="just">
              <a:buNone/>
            </a:pPr>
            <a:endParaRPr lang="tr-TR" sz="2800" dirty="0">
              <a:latin typeface="Times New Roman" panose="02020603050405020304" pitchFamily="18" charset="0"/>
              <a:ea typeface="Times New Roman" panose="02020603050405020304" pitchFamily="18" charset="0"/>
              <a:cs typeface="Times New Roman" panose="02020603050405020304" pitchFamily="18" charset="0"/>
            </a:endParaRPr>
          </a:p>
          <a:p>
            <a:pPr marL="92075" indent="0" algn="just">
              <a:buNone/>
              <a:tabLst>
                <a:tab pos="0" algn="l"/>
              </a:tabLst>
            </a:pPr>
            <a:endParaRPr lang="tr-TR" sz="2800"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16</a:t>
            </a:fld>
            <a:endParaRPr lang="tr-TR"/>
          </a:p>
        </p:txBody>
      </p:sp>
    </p:spTree>
    <p:extLst>
      <p:ext uri="{BB962C8B-B14F-4D97-AF65-F5344CB8AC3E}">
        <p14:creationId xmlns:p14="http://schemas.microsoft.com/office/powerpoint/2010/main" val="1789353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Aktif Yaşlanmayı Etkileyen Faktörler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10107"/>
            <a:ext cx="9721080" cy="5199213"/>
          </a:xfrm>
        </p:spPr>
        <p:txBody>
          <a:bodyPr>
            <a:noAutofit/>
          </a:bodyPr>
          <a:lstStyle/>
          <a:p>
            <a:pPr marL="0" indent="0" algn="just">
              <a:buNone/>
            </a:pPr>
            <a:endParaRPr lang="tr-TR" sz="2800" b="1" dirty="0">
              <a:ea typeface="Times New Roman" panose="02020603050405020304" pitchFamily="18" charset="0"/>
              <a:cs typeface="Times New Roman" panose="02020603050405020304" pitchFamily="18" charset="0"/>
            </a:endParaRPr>
          </a:p>
          <a:p>
            <a:pPr marL="0" indent="0" algn="just">
              <a:buNone/>
            </a:pPr>
            <a:r>
              <a:rPr lang="tr-TR" sz="2800" b="1" dirty="0">
                <a:ea typeface="Times New Roman" panose="02020603050405020304" pitchFamily="18" charset="0"/>
                <a:cs typeface="Times New Roman" panose="02020603050405020304" pitchFamily="18" charset="0"/>
              </a:rPr>
              <a:t>6.Finansal faktörler: </a:t>
            </a:r>
            <a:r>
              <a:rPr lang="tr-TR" sz="2800" dirty="0">
                <a:ea typeface="Times New Roman" panose="02020603050405020304" pitchFamily="18" charset="0"/>
                <a:cs typeface="Times New Roman" panose="02020603050405020304" pitchFamily="18" charset="0"/>
              </a:rPr>
              <a:t>Yaşlı nüfusun aktif yaşlanabiliyor olması için sadece üretkenlik yaşlarında değil emeklilik yaşı sonrasında da iş gücü piyasası içerisinde yer alması gerekmektedir. </a:t>
            </a:r>
          </a:p>
          <a:p>
            <a:pPr algn="just"/>
            <a:r>
              <a:rPr lang="tr-TR" sz="2800" dirty="0">
                <a:ea typeface="Times New Roman" panose="02020603050405020304" pitchFamily="18" charset="0"/>
                <a:cs typeface="Times New Roman" panose="02020603050405020304" pitchFamily="18" charset="0"/>
              </a:rPr>
              <a:t>Kişinin yaşayacağı finansal güçlük ve yoksulluğa karşı savunmasız bırakabilmektedir.</a:t>
            </a:r>
          </a:p>
          <a:p>
            <a:pPr marL="92075" indent="0" algn="just">
              <a:buNone/>
              <a:tabLst>
                <a:tab pos="0" algn="l"/>
              </a:tabLst>
            </a:pPr>
            <a:endParaRPr lang="tr-TR" sz="2800"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17</a:t>
            </a:fld>
            <a:endParaRPr lang="tr-TR"/>
          </a:p>
        </p:txBody>
      </p:sp>
    </p:spTree>
    <p:extLst>
      <p:ext uri="{BB962C8B-B14F-4D97-AF65-F5344CB8AC3E}">
        <p14:creationId xmlns:p14="http://schemas.microsoft.com/office/powerpoint/2010/main" val="35294085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0" y="465457"/>
            <a:ext cx="9884667" cy="644650"/>
          </a:xfrm>
        </p:spPr>
        <p:txBody>
          <a:bodyPr anchor="ctr">
            <a:normAutofit/>
          </a:bodyPr>
          <a:lstStyle/>
          <a:p>
            <a:r>
              <a:rPr lang="tr-TR" sz="2800" b="1" dirty="0">
                <a:latin typeface="+mn-lt"/>
                <a:cs typeface="Times New Roman" panose="02020603050405020304" pitchFamily="18" charset="0"/>
              </a:rPr>
              <a:t>Kaynaklar</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0" y="1110107"/>
            <a:ext cx="9721080" cy="5199213"/>
          </a:xfrm>
        </p:spPr>
        <p:txBody>
          <a:bodyPr>
            <a:noAutofit/>
          </a:bodyPr>
          <a:lstStyle/>
          <a:p>
            <a:pPr marL="80963" indent="0" algn="just">
              <a:spcAft>
                <a:spcPts val="750"/>
              </a:spcAft>
              <a:buNone/>
            </a:pPr>
            <a:endParaRPr lang="tr-TR" dirty="0">
              <a:ea typeface="Times New Roman" panose="02020603050405020304" pitchFamily="18" charset="0"/>
              <a:cs typeface="Times New Roman" panose="02020603050405020304" pitchFamily="18" charset="0"/>
            </a:endParaRPr>
          </a:p>
          <a:p>
            <a:pPr marL="80963" indent="0" algn="just">
              <a:spcAft>
                <a:spcPts val="750"/>
              </a:spcAft>
              <a:buNone/>
            </a:pPr>
            <a:r>
              <a:rPr lang="tr-TR" dirty="0">
                <a:ea typeface="Times New Roman" panose="02020603050405020304" pitchFamily="18" charset="0"/>
                <a:cs typeface="Times New Roman" panose="02020603050405020304" pitchFamily="18" charset="0"/>
              </a:rPr>
              <a:t>1)Yaşlılığa Çok Yönlü Bakış. Yaşlılar İçin Sosyal Hizmet. Baş Editör: Prof. Dr. Emine </a:t>
            </a:r>
            <a:r>
              <a:rPr lang="tr-TR" dirty="0" err="1">
                <a:ea typeface="Times New Roman" panose="02020603050405020304" pitchFamily="18" charset="0"/>
                <a:cs typeface="Times New Roman" panose="02020603050405020304" pitchFamily="18" charset="0"/>
              </a:rPr>
              <a:t>Özmete</a:t>
            </a:r>
            <a:r>
              <a:rPr lang="tr-TR" dirty="0">
                <a:ea typeface="Times New Roman" panose="02020603050405020304" pitchFamily="18" charset="0"/>
                <a:cs typeface="Times New Roman" panose="02020603050405020304" pitchFamily="18" charset="0"/>
              </a:rPr>
              <a:t>. Kitap </a:t>
            </a:r>
            <a:r>
              <a:rPr lang="tr-TR" dirty="0" err="1">
                <a:ea typeface="Times New Roman" panose="02020603050405020304" pitchFamily="18" charset="0"/>
                <a:cs typeface="Times New Roman" panose="02020603050405020304" pitchFamily="18" charset="0"/>
              </a:rPr>
              <a:t>Editörü:Prof</a:t>
            </a:r>
            <a:r>
              <a:rPr lang="tr-TR" dirty="0">
                <a:ea typeface="Times New Roman" panose="02020603050405020304" pitchFamily="18" charset="0"/>
                <a:cs typeface="Times New Roman" panose="02020603050405020304" pitchFamily="18" charset="0"/>
              </a:rPr>
              <a:t>. Dr. Emine </a:t>
            </a:r>
            <a:r>
              <a:rPr lang="tr-TR" dirty="0" err="1">
                <a:ea typeface="Times New Roman" panose="02020603050405020304" pitchFamily="18" charset="0"/>
                <a:cs typeface="Times New Roman" panose="02020603050405020304" pitchFamily="18" charset="0"/>
              </a:rPr>
              <a:t>Özmete</a:t>
            </a:r>
            <a:r>
              <a:rPr lang="tr-TR" dirty="0">
                <a:ea typeface="Times New Roman" panose="02020603050405020304" pitchFamily="18" charset="0"/>
                <a:cs typeface="Times New Roman" panose="02020603050405020304" pitchFamily="18" charset="0"/>
              </a:rPr>
              <a:t>. Hedef Yayıncılık ve Mühendislik. Ankara, 2018.</a:t>
            </a:r>
          </a:p>
          <a:p>
            <a:pPr marL="80963" indent="0" algn="just">
              <a:spcAft>
                <a:spcPts val="750"/>
              </a:spcAft>
              <a:buNone/>
            </a:pPr>
            <a:r>
              <a:rPr lang="tr-TR" dirty="0">
                <a:ea typeface="Times New Roman" panose="02020603050405020304" pitchFamily="18" charset="0"/>
                <a:cs typeface="Times New Roman" panose="02020603050405020304" pitchFamily="18" charset="0"/>
              </a:rPr>
              <a:t>2)</a:t>
            </a:r>
            <a:r>
              <a:rPr lang="tr-TR" dirty="0" err="1">
                <a:ea typeface="Times New Roman" panose="02020603050405020304" pitchFamily="18" charset="0"/>
                <a:cs typeface="Times New Roman" panose="02020603050405020304" pitchFamily="18" charset="0"/>
              </a:rPr>
              <a:t>Gerontolojik</a:t>
            </a:r>
            <a:r>
              <a:rPr lang="tr-TR" dirty="0">
                <a:ea typeface="Times New Roman" panose="02020603050405020304" pitchFamily="18" charset="0"/>
                <a:cs typeface="Times New Roman" panose="02020603050405020304" pitchFamily="18" charset="0"/>
              </a:rPr>
              <a:t> Sosyal Hizmet. Ed. Emre Birinci. Nobel Akademik Yayıncılık. Ankara,2021.</a:t>
            </a:r>
          </a:p>
          <a:p>
            <a:pPr marL="434975" algn="just">
              <a:buFont typeface="Wingdings" panose="05000000000000000000" pitchFamily="2" charset="2"/>
              <a:buChar char="ü"/>
              <a:tabLst>
                <a:tab pos="0" algn="l"/>
              </a:tabLst>
            </a:pPr>
            <a:endParaRPr lang="tr-TR" sz="2000" dirty="0">
              <a:latin typeface="Times New Roman" panose="02020603050405020304" pitchFamily="18" charset="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18</a:t>
            </a:fld>
            <a:endParaRPr lang="tr-TR"/>
          </a:p>
        </p:txBody>
      </p:sp>
    </p:spTree>
    <p:extLst>
      <p:ext uri="{BB962C8B-B14F-4D97-AF65-F5344CB8AC3E}">
        <p14:creationId xmlns:p14="http://schemas.microsoft.com/office/powerpoint/2010/main" val="3877083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Aktif ve Sağlıklı Yaşlanma</a:t>
            </a:r>
            <a:br>
              <a:rPr lang="tr-TR" sz="2800" b="1" dirty="0">
                <a:latin typeface="Times New Roman" panose="02020603050405020304" pitchFamily="18" charset="0"/>
                <a:cs typeface="Times New Roman" panose="02020603050405020304" pitchFamily="18" charset="0"/>
              </a:rPr>
            </a:br>
            <a:endParaRPr lang="tr-TR" sz="28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a:p>
            <a:pPr marL="663575" indent="-457200" algn="just">
              <a:tabLst>
                <a:tab pos="0" algn="l"/>
              </a:tabLst>
            </a:pPr>
            <a:r>
              <a:rPr lang="tr-TR" dirty="0">
                <a:ea typeface="Times New Roman" panose="02020603050405020304" pitchFamily="18" charset="0"/>
                <a:cs typeface="Times New Roman" panose="02020603050405020304" pitchFamily="18" charset="0"/>
              </a:rPr>
              <a:t>Dünya'da 60 ve daha büyük yaştaki bireylerin yalnızca yüzde 40’ı bağımsız olarak yaşamaktadırlar. Yaşam süresi uzadıkça sağlık ürünlerine ve hizmetlerine, kurumsal bakım hizmetlerinin koordinasyonuna duyulan ihtiyaç artmaktadır. </a:t>
            </a:r>
          </a:p>
          <a:p>
            <a:pPr marL="663575" indent="-457200" algn="just">
              <a:tabLst>
                <a:tab pos="0" algn="l"/>
              </a:tabLst>
            </a:pPr>
            <a:r>
              <a:rPr lang="tr-TR" dirty="0">
                <a:ea typeface="Times New Roman" panose="02020603050405020304" pitchFamily="18" charset="0"/>
                <a:cs typeface="Times New Roman" panose="02020603050405020304" pitchFamily="18" charset="0"/>
              </a:rPr>
              <a:t>Yaşlılık döneminde bireyler fiziksel hastalıkların artması, duygusal zorluklar, düşük toplumsal statü, toplumda anlamlı bir rol edinememe, yetersiz beslenme, yetersiz barınma gibi güçlükler ile karşılaşılması gibi toplumsal ve bireysel faktörlerin etkilediği bir çok sorunla karşı karşıya kalmaktadırlar. </a:t>
            </a:r>
          </a:p>
          <a:p>
            <a:pPr marL="663575" indent="-457200" algn="just">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2</a:t>
            </a:fld>
            <a:endParaRPr lang="tr-TR"/>
          </a:p>
        </p:txBody>
      </p:sp>
    </p:spTree>
    <p:extLst>
      <p:ext uri="{BB962C8B-B14F-4D97-AF65-F5344CB8AC3E}">
        <p14:creationId xmlns:p14="http://schemas.microsoft.com/office/powerpoint/2010/main" val="2235963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Kronolojik Yaş</a:t>
            </a:r>
            <a:br>
              <a:rPr lang="tr-TR" sz="3100" b="1" dirty="0">
                <a:latin typeface="Times New Roman" panose="02020603050405020304" pitchFamily="18" charset="0"/>
                <a:cs typeface="Times New Roman" panose="02020603050405020304" pitchFamily="18" charset="0"/>
              </a:rPr>
            </a:br>
            <a:endParaRPr lang="tr-TR" sz="3100" b="1" dirty="0">
              <a:latin typeface="Times New Roman" panose="02020603050405020304" pitchFamily="18" charset="0"/>
              <a:cs typeface="Times New Roman" panose="02020603050405020304" pitchFamily="18" charset="0"/>
            </a:endParaRP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algn="just"/>
            <a:endParaRPr lang="tr-TR" sz="2800" b="1" dirty="0">
              <a:cs typeface="Times New Roman" panose="02020603050405020304" pitchFamily="18" charset="0"/>
            </a:endParaRPr>
          </a:p>
          <a:p>
            <a:pPr algn="just"/>
            <a:r>
              <a:rPr lang="tr-TR" sz="2800" b="1" dirty="0">
                <a:cs typeface="Times New Roman" panose="02020603050405020304" pitchFamily="18" charset="0"/>
              </a:rPr>
              <a:t>Kronolojik yaş, </a:t>
            </a:r>
            <a:r>
              <a:rPr lang="tr-TR" sz="2800" dirty="0">
                <a:cs typeface="Times New Roman" panose="02020603050405020304" pitchFamily="18" charset="0"/>
              </a:rPr>
              <a:t>yaşlılığın başlangıcını tanımlamak için önemli görülmektedir. Yaşamın gidişatını belirlemek çoğu zaman kronolojik yaşa bağlıdır (okula gitmek, ehliyet almak, emekliğe ayrılmak vb.). </a:t>
            </a:r>
          </a:p>
          <a:p>
            <a:pPr algn="just"/>
            <a:r>
              <a:rPr lang="tr-TR" sz="2800" dirty="0">
                <a:cs typeface="Times New Roman" panose="02020603050405020304" pitchFamily="18" charset="0"/>
              </a:rPr>
              <a:t>Yaşam sürecinde yaşlılığın başlangıcı kronolojik olarak 65 yaş olarak kabul edilmektedir. </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3</a:t>
            </a:fld>
            <a:endParaRPr lang="tr-TR"/>
          </a:p>
        </p:txBody>
      </p:sp>
    </p:spTree>
    <p:extLst>
      <p:ext uri="{BB962C8B-B14F-4D97-AF65-F5344CB8AC3E}">
        <p14:creationId xmlns:p14="http://schemas.microsoft.com/office/powerpoint/2010/main" val="4533778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Aktif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57790" lvl="1" indent="-457200" algn="just">
              <a:buClr>
                <a:srgbClr val="B31166"/>
              </a:buClr>
              <a:buFont typeface="Wingdings" panose="05000000000000000000" pitchFamily="2" charset="2"/>
              <a:buChar char="ü"/>
            </a:pPr>
            <a:endParaRPr lang="tr-TR" sz="2800" dirty="0">
              <a:effectLst/>
              <a:latin typeface="Times New Roman" panose="02020603050405020304" pitchFamily="18" charset="0"/>
              <a:ea typeface="Times New Roman" panose="02020603050405020304" pitchFamily="18" charset="0"/>
            </a:endParaRPr>
          </a:p>
          <a:p>
            <a:pPr marL="857790" lvl="1" indent="-457200" algn="just">
              <a:buClr>
                <a:srgbClr val="B31166"/>
              </a:buClr>
            </a:pPr>
            <a:r>
              <a:rPr lang="tr-TR" sz="2800" dirty="0">
                <a:effectLst/>
                <a:ea typeface="Times New Roman" panose="02020603050405020304" pitchFamily="18" charset="0"/>
              </a:rPr>
              <a:t>Aktif yaşlanma; finansal, sosyal, kültürel, manevi, kentleşme, globalleşme veya fiziksel hareketliliği de kapsayacak geniş açıdan ele alınması gereken bir unsurdur. </a:t>
            </a:r>
          </a:p>
          <a:p>
            <a:pPr marL="857790" lvl="1" indent="-457200" algn="just">
              <a:buClr>
                <a:srgbClr val="B31166"/>
              </a:buClr>
            </a:pPr>
            <a:r>
              <a:rPr lang="tr-TR" sz="2800" dirty="0">
                <a:ea typeface="Times New Roman" panose="02020603050405020304" pitchFamily="18" charset="0"/>
              </a:rPr>
              <a:t>Aktif ve başarılı yaşlanma için yaşlılık terimi kronolojik, biyolojik/bireysel, psikolojik, sosyolojik ve toplumsal yaşlanma alt başlıklarıyla ifade edilmektedir.</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4</a:t>
            </a:fld>
            <a:endParaRPr lang="tr-TR"/>
          </a:p>
        </p:txBody>
      </p:sp>
    </p:spTree>
    <p:extLst>
      <p:ext uri="{BB962C8B-B14F-4D97-AF65-F5344CB8AC3E}">
        <p14:creationId xmlns:p14="http://schemas.microsoft.com/office/powerpoint/2010/main" val="41989302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Kronolojik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857790" lvl="1" indent="-457200" algn="just">
              <a:buClr>
                <a:srgbClr val="B31166"/>
              </a:buClr>
              <a:buFont typeface="Wingdings" panose="05000000000000000000" pitchFamily="2" charset="2"/>
              <a:buChar char="ü"/>
            </a:pPr>
            <a:endParaRPr lang="tr-TR" sz="2800" dirty="0">
              <a:effectLst/>
              <a:latin typeface="Times New Roman" panose="02020603050405020304" pitchFamily="18" charset="0"/>
              <a:ea typeface="Times New Roman" panose="02020603050405020304" pitchFamily="18" charset="0"/>
            </a:endParaRPr>
          </a:p>
          <a:p>
            <a:pPr marL="857790" lvl="1" indent="-457200" algn="just">
              <a:buClr>
                <a:srgbClr val="B31166"/>
              </a:buClr>
            </a:pPr>
            <a:r>
              <a:rPr lang="tr-TR" sz="2800" dirty="0">
                <a:effectLst/>
                <a:ea typeface="Times New Roman" panose="02020603050405020304" pitchFamily="18" charset="0"/>
              </a:rPr>
              <a:t>Bir kişinin doğum anından içinde bulunduğu zaman dilimine kadar yer aldığı yaşların toplamındaki takvim yaşıdır.</a:t>
            </a:r>
          </a:p>
          <a:p>
            <a:pPr marL="857790" lvl="1" indent="-457200" algn="just">
              <a:buClr>
                <a:srgbClr val="B31166"/>
              </a:buClr>
            </a:pPr>
            <a:r>
              <a:rPr lang="tr-TR" sz="2800" dirty="0">
                <a:effectLst/>
                <a:ea typeface="Times New Roman" panose="02020603050405020304" pitchFamily="18" charset="0"/>
              </a:rPr>
              <a:t>Dünya Sağlık Örgütü (DSÖ) 1963 yılındaki ilk kronolojik yaşlılığın sınıflandırılmasına göre yaşlılık 60 yaş ve üstü kişileri kapsamaktadır. </a:t>
            </a: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5</a:t>
            </a:fld>
            <a:endParaRPr lang="tr-TR"/>
          </a:p>
        </p:txBody>
      </p:sp>
    </p:spTree>
    <p:extLst>
      <p:ext uri="{BB962C8B-B14F-4D97-AF65-F5344CB8AC3E}">
        <p14:creationId xmlns:p14="http://schemas.microsoft.com/office/powerpoint/2010/main" val="26374175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200" b="1" dirty="0">
                <a:latin typeface="+mn-lt"/>
                <a:ea typeface="Times New Roman" panose="02020603050405020304" pitchFamily="18" charset="0"/>
              </a:rPr>
              <a:t>Biyolojik/Bireysel </a:t>
            </a:r>
            <a:r>
              <a:rPr lang="tr-TR" sz="3100" b="1" dirty="0">
                <a:latin typeface="+mn-lt"/>
                <a:cs typeface="Times New Roman" panose="02020603050405020304" pitchFamily="18" charset="0"/>
              </a:rPr>
              <a:t>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Wingdings" panose="05000000000000000000" pitchFamily="2" charset="2"/>
              <a:buChar char="ü"/>
            </a:pPr>
            <a:endParaRPr lang="tr-TR" sz="2800" dirty="0">
              <a:effectLst/>
              <a:latin typeface="Times New Roman" panose="02020603050405020304" pitchFamily="18" charset="0"/>
              <a:ea typeface="Times New Roman" panose="02020603050405020304" pitchFamily="18" charset="0"/>
            </a:endParaRPr>
          </a:p>
          <a:p>
            <a:pPr marL="457740" indent="-457200" algn="just">
              <a:buClr>
                <a:srgbClr val="B31166"/>
              </a:buClr>
            </a:pPr>
            <a:r>
              <a:rPr lang="tr-TR" sz="2800" dirty="0">
                <a:effectLst/>
                <a:ea typeface="Times New Roman" panose="02020603050405020304" pitchFamily="18" charset="0"/>
              </a:rPr>
              <a:t>Saç ağarması, günlük yaşam aktivitesinde yavaşlama, görme veya işitmeyle ilgili sorunlar yaşama gibi doğum anından içinde bulunduğu zamana gelirken kişinin vücut yapı ve fonksiyonlarında meydana gelen doğal akıştaki değişimlerdir.</a:t>
            </a:r>
          </a:p>
          <a:p>
            <a:pPr marL="857790" lvl="1" indent="-457200" algn="just">
              <a:buClr>
                <a:srgbClr val="B31166"/>
              </a:buClr>
            </a:pPr>
            <a:endParaRPr lang="tr-TR" sz="2800" dirty="0">
              <a:effectLst/>
              <a:ea typeface="Times New Roman" panose="02020603050405020304" pitchFamily="18" charset="0"/>
            </a:endParaRP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6</a:t>
            </a:fld>
            <a:endParaRPr lang="tr-TR"/>
          </a:p>
        </p:txBody>
      </p:sp>
    </p:spTree>
    <p:extLst>
      <p:ext uri="{BB962C8B-B14F-4D97-AF65-F5344CB8AC3E}">
        <p14:creationId xmlns:p14="http://schemas.microsoft.com/office/powerpoint/2010/main" val="1419572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Psikolojik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Wingdings" panose="05000000000000000000" pitchFamily="2" charset="2"/>
              <a:buChar char="ü"/>
            </a:pPr>
            <a:endParaRPr lang="tr-TR" sz="2800" dirty="0">
              <a:effectLst/>
              <a:latin typeface="Times New Roman" panose="02020603050405020304" pitchFamily="18" charset="0"/>
              <a:ea typeface="Times New Roman" panose="02020603050405020304" pitchFamily="18" charset="0"/>
            </a:endParaRPr>
          </a:p>
          <a:p>
            <a:pPr marL="457740" indent="-457200" algn="just">
              <a:buClr>
                <a:srgbClr val="B31166"/>
              </a:buClr>
            </a:pPr>
            <a:r>
              <a:rPr lang="tr-TR" sz="2800" dirty="0">
                <a:effectLst/>
                <a:ea typeface="Times New Roman" panose="02020603050405020304" pitchFamily="18" charset="0"/>
              </a:rPr>
              <a:t>Kişinin algı, öğrenme, sorun çözme, hafıza gücü ve duygu durum alanlarındaki fonksiyonlarında zayıflama </a:t>
            </a:r>
            <a:r>
              <a:rPr lang="tr-TR" sz="2800" dirty="0">
                <a:ea typeface="Times New Roman" panose="02020603050405020304" pitchFamily="18" charset="0"/>
              </a:rPr>
              <a:t>yaşamasıdır.</a:t>
            </a:r>
            <a:r>
              <a:rPr lang="tr-TR" dirty="0">
                <a:ea typeface="Times New Roman" panose="02020603050405020304" pitchFamily="18" charset="0"/>
              </a:rPr>
              <a:t> </a:t>
            </a:r>
          </a:p>
          <a:p>
            <a:pPr marL="457740" indent="-457200" algn="just">
              <a:buClr>
                <a:srgbClr val="B31166"/>
              </a:buClr>
            </a:pPr>
            <a:r>
              <a:rPr lang="tr-TR" dirty="0">
                <a:ea typeface="Times New Roman" panose="02020603050405020304" pitchFamily="18" charset="0"/>
              </a:rPr>
              <a:t>Örneğin; yaşamsal beklentilerinin gerçekleşmemiş olması, geçmişe yönelik pişmanlık veya özlem, gelecekten tedirginlik veya güvensizlik gibi duygulara takılı kalmak, üzücü olaylardan kendini uzak tutmak, başkasının bakımına ihtiyaç duyuyor olmaya hazır olmamak gibi psikolojik yapıyı etkileyen etmenlere yönelik uyum sağlamakta güçlük çekmek.</a:t>
            </a:r>
            <a:endParaRPr lang="tr-TR" sz="2800" dirty="0">
              <a:effectLst/>
              <a:ea typeface="Times New Roman" panose="02020603050405020304" pitchFamily="18" charset="0"/>
            </a:endParaRPr>
          </a:p>
          <a:p>
            <a:pPr marL="857790" lvl="1" indent="-457200" algn="just">
              <a:buClr>
                <a:srgbClr val="B31166"/>
              </a:buClr>
            </a:pPr>
            <a:endParaRPr lang="tr-TR" sz="2800" dirty="0">
              <a:effectLst/>
              <a:ea typeface="Times New Roman" panose="02020603050405020304" pitchFamily="18" charset="0"/>
            </a:endParaRP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7</a:t>
            </a:fld>
            <a:endParaRPr lang="tr-TR"/>
          </a:p>
        </p:txBody>
      </p:sp>
    </p:spTree>
    <p:extLst>
      <p:ext uri="{BB962C8B-B14F-4D97-AF65-F5344CB8AC3E}">
        <p14:creationId xmlns:p14="http://schemas.microsoft.com/office/powerpoint/2010/main" val="869595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Sosyolojik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92075" indent="0" algn="just">
              <a:buNone/>
              <a:tabLst>
                <a:tab pos="0" algn="l"/>
              </a:tabLst>
            </a:pPr>
            <a:endParaRPr lang="tr-TR" dirty="0">
              <a:latin typeface="Times New Roman" panose="02020603050405020304" pitchFamily="18" charset="0"/>
              <a:ea typeface="Times New Roman" panose="02020603050405020304" pitchFamily="18" charset="0"/>
            </a:endParaRPr>
          </a:p>
          <a:p>
            <a:pPr marL="549275" indent="-457200" algn="just">
              <a:tabLst>
                <a:tab pos="0" algn="l"/>
              </a:tabLst>
            </a:pPr>
            <a:r>
              <a:rPr lang="tr-TR" sz="2800" dirty="0">
                <a:ea typeface="Times New Roman" panose="02020603050405020304" pitchFamily="18" charset="0"/>
                <a:cs typeface="Times New Roman" panose="02020603050405020304" pitchFamily="18" charset="0"/>
              </a:rPr>
              <a:t>Kişinin yaşadığı toplumda tanımlanan yaşla ilgili yapabiliyor olması beklenen değer ve normlara göre beklenilenden az davranıyor ya da hiç davranmıyor olması ve uyum sağlayamıyor olmasıdır. </a:t>
            </a:r>
          </a:p>
          <a:p>
            <a:pPr marL="549275" indent="-457200" algn="just">
              <a:tabLst>
                <a:tab pos="0" algn="l"/>
              </a:tabLst>
            </a:pPr>
            <a:r>
              <a:rPr lang="tr-TR" sz="2800" dirty="0">
                <a:ea typeface="Times New Roman" panose="02020603050405020304" pitchFamily="18" charset="0"/>
                <a:cs typeface="Times New Roman" panose="02020603050405020304" pitchFamily="18" charset="0"/>
              </a:rPr>
              <a:t>Örneğin; iş ve sosyal yapıdaki gücü ve yeteneğinin azalması, emekli olmak, evliliğin bitmiş olması, sosyal destek sistem yetersizliği, sosyal çevrede daralma, finansal ve manevi alanlarda kayıplara bağlı olarak günlük yaşam standartlarında olumsuz değişimler yaşamak.</a:t>
            </a:r>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8</a:t>
            </a:fld>
            <a:endParaRPr lang="tr-TR"/>
          </a:p>
        </p:txBody>
      </p:sp>
    </p:spTree>
    <p:extLst>
      <p:ext uri="{BB962C8B-B14F-4D97-AF65-F5344CB8AC3E}">
        <p14:creationId xmlns:p14="http://schemas.microsoft.com/office/powerpoint/2010/main" val="1615463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847E00C-0180-44DD-8E66-B1EEA0011497}"/>
              </a:ext>
            </a:extLst>
          </p:cNvPr>
          <p:cNvSpPr>
            <a:spLocks noGrp="1"/>
          </p:cNvSpPr>
          <p:nvPr>
            <p:ph type="title"/>
          </p:nvPr>
        </p:nvSpPr>
        <p:spPr>
          <a:xfrm>
            <a:off x="1775521" y="465457"/>
            <a:ext cx="9884667" cy="644650"/>
          </a:xfrm>
        </p:spPr>
        <p:txBody>
          <a:bodyPr anchor="ctr">
            <a:normAutofit fontScale="90000"/>
          </a:bodyPr>
          <a:lstStyle/>
          <a:p>
            <a:br>
              <a:rPr lang="tr-TR" sz="2800" b="1" dirty="0">
                <a:latin typeface="Times New Roman" panose="02020603050405020304" pitchFamily="18" charset="0"/>
                <a:cs typeface="Times New Roman" panose="02020603050405020304" pitchFamily="18" charset="0"/>
              </a:rPr>
            </a:br>
            <a:r>
              <a:rPr lang="tr-TR" sz="3100" b="1" dirty="0">
                <a:latin typeface="+mn-lt"/>
                <a:cs typeface="Times New Roman" panose="02020603050405020304" pitchFamily="18" charset="0"/>
              </a:rPr>
              <a:t>Toplumsal Yaşlanma</a:t>
            </a:r>
          </a:p>
        </p:txBody>
      </p:sp>
      <p:sp>
        <p:nvSpPr>
          <p:cNvPr id="3" name="İçerik Yer Tutucusu 2">
            <a:extLst>
              <a:ext uri="{FF2B5EF4-FFF2-40B4-BE49-F238E27FC236}">
                <a16:creationId xmlns:a16="http://schemas.microsoft.com/office/drawing/2014/main" id="{5C63639C-8B93-4703-AF98-004A43D2CDED}"/>
              </a:ext>
            </a:extLst>
          </p:cNvPr>
          <p:cNvSpPr>
            <a:spLocks noGrp="1"/>
          </p:cNvSpPr>
          <p:nvPr>
            <p:ph idx="1"/>
          </p:nvPr>
        </p:nvSpPr>
        <p:spPr>
          <a:xfrm>
            <a:off x="1775521" y="1110107"/>
            <a:ext cx="9721080" cy="5199213"/>
          </a:xfrm>
        </p:spPr>
        <p:txBody>
          <a:bodyPr>
            <a:noAutofit/>
          </a:bodyPr>
          <a:lstStyle/>
          <a:p>
            <a:pPr marL="457740" indent="-457200" algn="just">
              <a:buClr>
                <a:srgbClr val="B31166"/>
              </a:buClr>
              <a:buFont typeface="Wingdings" panose="05000000000000000000" pitchFamily="2" charset="2"/>
              <a:buChar char="ü"/>
            </a:pPr>
            <a:endParaRPr lang="tr-TR" sz="2800" dirty="0">
              <a:effectLst/>
              <a:latin typeface="Times New Roman" panose="02020603050405020304" pitchFamily="18" charset="0"/>
              <a:ea typeface="Times New Roman" panose="02020603050405020304" pitchFamily="18" charset="0"/>
            </a:endParaRPr>
          </a:p>
          <a:p>
            <a:pPr marL="457740" indent="-457200" algn="just">
              <a:buClr>
                <a:srgbClr val="B31166"/>
              </a:buClr>
            </a:pPr>
            <a:r>
              <a:rPr lang="tr-TR" dirty="0"/>
              <a:t>Toplumsal yaşlanma, kişinin fiziksel, psikolojik ve sosyal etkenlere uyum sağlama yeteneklerinin azalması veya yok olması olarak açıklanabilmektedir. </a:t>
            </a:r>
          </a:p>
          <a:p>
            <a:pPr marL="457740" indent="-457200" algn="just">
              <a:buClr>
                <a:srgbClr val="B31166"/>
              </a:buClr>
            </a:pPr>
            <a:r>
              <a:rPr lang="tr-TR" dirty="0"/>
              <a:t>Toplumsal yaşlanma, sağlıklı olmanın küresel boyutunu yansıttığı için istatistiksel olarak veriler takip edilmektedir. </a:t>
            </a:r>
          </a:p>
          <a:p>
            <a:pPr marL="857790" lvl="1" indent="-457200" algn="just">
              <a:buClr>
                <a:srgbClr val="B31166"/>
              </a:buClr>
            </a:pPr>
            <a:endParaRPr lang="tr-TR" dirty="0"/>
          </a:p>
          <a:p>
            <a:pPr marL="434975" algn="just">
              <a:buFont typeface="Wingdings" panose="05000000000000000000" pitchFamily="2" charset="2"/>
              <a:buChar char="ü"/>
              <a:tabLst>
                <a:tab pos="0" algn="l"/>
              </a:tabLst>
            </a:pPr>
            <a:endParaRPr lang="tr-TR" dirty="0">
              <a:ea typeface="Times New Roman" panose="02020603050405020304" pitchFamily="18" charset="0"/>
              <a:cs typeface="Times New Roman" panose="02020603050405020304" pitchFamily="18" charset="0"/>
            </a:endParaRPr>
          </a:p>
        </p:txBody>
      </p:sp>
      <p:sp>
        <p:nvSpPr>
          <p:cNvPr id="4" name="Slayt Numarası Yer Tutucusu 3">
            <a:extLst>
              <a:ext uri="{FF2B5EF4-FFF2-40B4-BE49-F238E27FC236}">
                <a16:creationId xmlns:a16="http://schemas.microsoft.com/office/drawing/2014/main" id="{2B91D957-ECDE-4F1B-881E-D28D4BE4E93D}"/>
              </a:ext>
            </a:extLst>
          </p:cNvPr>
          <p:cNvSpPr>
            <a:spLocks noGrp="1"/>
          </p:cNvSpPr>
          <p:nvPr>
            <p:ph type="sldNum" sz="quarter" idx="12"/>
          </p:nvPr>
        </p:nvSpPr>
        <p:spPr/>
        <p:txBody>
          <a:bodyPr/>
          <a:lstStyle/>
          <a:p>
            <a:fld id="{B1DEFA8C-F947-479F-BE07-76B6B3F80BF1}" type="slidenum">
              <a:rPr lang="tr-TR" smtClean="0"/>
              <a:pPr/>
              <a:t>9</a:t>
            </a:fld>
            <a:endParaRPr lang="tr-TR"/>
          </a:p>
        </p:txBody>
      </p:sp>
    </p:spTree>
    <p:extLst>
      <p:ext uri="{BB962C8B-B14F-4D97-AF65-F5344CB8AC3E}">
        <p14:creationId xmlns:p14="http://schemas.microsoft.com/office/powerpoint/2010/main" val="3012272"/>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25988</TotalTime>
  <Words>1160</Words>
  <Application>Microsoft Office PowerPoint</Application>
  <PresentationFormat>Geniş ekran</PresentationFormat>
  <Paragraphs>131</Paragraphs>
  <Slides>18</Slides>
  <Notes>18</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18</vt:i4>
      </vt:variant>
    </vt:vector>
  </HeadingPairs>
  <TitlesOfParts>
    <vt:vector size="24" baseType="lpstr">
      <vt:lpstr>Arial</vt:lpstr>
      <vt:lpstr>Calibri</vt:lpstr>
      <vt:lpstr>Calibri Light</vt:lpstr>
      <vt:lpstr>Times New Roman</vt:lpstr>
      <vt:lpstr>Wingdings</vt:lpstr>
      <vt:lpstr>Office Teması</vt:lpstr>
      <vt:lpstr> Ankara Üniversitesi  Sağlık Bilimleri Fakültesi Sosyal Hizmet Anabilim Dalı</vt:lpstr>
      <vt:lpstr> Aktif ve Sağlıklı Yaşlanma </vt:lpstr>
      <vt:lpstr> Kronolojik Yaş </vt:lpstr>
      <vt:lpstr> Aktif Yaşlanma</vt:lpstr>
      <vt:lpstr> Kronolojik Yaşlanma</vt:lpstr>
      <vt:lpstr> Biyolojik/Bireysel Yaşlanma</vt:lpstr>
      <vt:lpstr> Psikolojik Yaşlanma</vt:lpstr>
      <vt:lpstr> Sosyolojik Yaşlanma</vt:lpstr>
      <vt:lpstr> Toplumsal Yaşlanma</vt:lpstr>
      <vt:lpstr>Yaşlılık ve İşlevsellik</vt:lpstr>
      <vt:lpstr>Sağlıklı, Aktif ve Başarılı Yaşlanma</vt:lpstr>
      <vt:lpstr>Sağlıklı Yaşlanmayı Desteklemek İçin Yapılması Gerekenler</vt:lpstr>
      <vt:lpstr>Başarılı Yaşlanma</vt:lpstr>
      <vt:lpstr>Aktif Yaşlanmayı Etkileyen Faktörler</vt:lpstr>
      <vt:lpstr>Aktif Yaşlanmayı Etkileyen Faktörler</vt:lpstr>
      <vt:lpstr>Aktif Yaşlanmayı Etkileyen Faktörler</vt:lpstr>
      <vt:lpstr>Aktif Yaşlanmayı Etkileyen Faktörler</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CİNSEL ŞİDDET MAĞDURLARINA SOSYAL HİZMET YAKLAŞIMI</dc:title>
  <dc:creator>hkn</dc:creator>
  <cp:lastModifiedBy>SATI KAPISIZ</cp:lastModifiedBy>
  <cp:revision>189</cp:revision>
  <dcterms:created xsi:type="dcterms:W3CDTF">2019-12-10T17:31:29Z</dcterms:created>
  <dcterms:modified xsi:type="dcterms:W3CDTF">2022-12-26T16:18:13Z</dcterms:modified>
</cp:coreProperties>
</file>