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9" r:id="rId9"/>
    <p:sldId id="263"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0C1836CE-FAA0-43DA-88D6-6EBE7B728B64}"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145711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0C1836CE-FAA0-43DA-88D6-6EBE7B728B64}"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338891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0C1836CE-FAA0-43DA-88D6-6EBE7B728B64}"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395562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0C1836CE-FAA0-43DA-88D6-6EBE7B728B64}"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400289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1836CE-FAA0-43DA-88D6-6EBE7B728B64}"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12268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0C1836CE-FAA0-43DA-88D6-6EBE7B728B64}" type="datetimeFigureOut">
              <a:rPr lang="tr-TR" smtClean="0"/>
              <a:t>25.07.2024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297923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0C1836CE-FAA0-43DA-88D6-6EBE7B728B64}" type="datetimeFigureOut">
              <a:rPr lang="tr-TR" smtClean="0"/>
              <a:t>25.07.2024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112390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0C1836CE-FAA0-43DA-88D6-6EBE7B728B64}" type="datetimeFigureOut">
              <a:rPr lang="tr-TR" smtClean="0"/>
              <a:t>25.07.2024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164119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836CE-FAA0-43DA-88D6-6EBE7B728B64}" type="datetimeFigureOut">
              <a:rPr lang="tr-TR" smtClean="0"/>
              <a:t>25.07.2024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368363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1836CE-FAA0-43DA-88D6-6EBE7B728B64}" type="datetimeFigureOut">
              <a:rPr lang="tr-TR" smtClean="0"/>
              <a:t>25.07.2024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43684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1836CE-FAA0-43DA-88D6-6EBE7B728B64}" type="datetimeFigureOut">
              <a:rPr lang="tr-TR" smtClean="0"/>
              <a:t>25.07.2024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212089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836CE-FAA0-43DA-88D6-6EBE7B728B64}" type="datetimeFigureOut">
              <a:rPr lang="tr-TR" smtClean="0"/>
              <a:t>25.07.2024</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B85E0-E8FB-4C7A-BF86-9D6B314CFC65}" type="slidenum">
              <a:rPr lang="tr-TR" smtClean="0"/>
              <a:t>‹#›</a:t>
            </a:fld>
            <a:endParaRPr lang="tr-TR"/>
          </a:p>
        </p:txBody>
      </p:sp>
    </p:spTree>
    <p:extLst>
      <p:ext uri="{BB962C8B-B14F-4D97-AF65-F5344CB8AC3E}">
        <p14:creationId xmlns:p14="http://schemas.microsoft.com/office/powerpoint/2010/main" val="1784512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1" y="0"/>
            <a:ext cx="12192001" cy="6858000"/>
          </a:xfrm>
          <a:prstGeom prst="rect">
            <a:avLst/>
          </a:prstGeom>
        </p:spPr>
      </p:pic>
      <p:sp>
        <p:nvSpPr>
          <p:cNvPr id="2" name="Title 1"/>
          <p:cNvSpPr>
            <a:spLocks noGrp="1"/>
          </p:cNvSpPr>
          <p:nvPr>
            <p:ph type="ctrTitle"/>
          </p:nvPr>
        </p:nvSpPr>
        <p:spPr/>
        <p:txBody>
          <a:bodyPr>
            <a:normAutofit/>
          </a:bodyPr>
          <a:lstStyle/>
          <a:p>
            <a:r>
              <a:rPr lang="tr-TR" sz="8000" b="1" u="sng" dirty="0">
                <a:solidFill>
                  <a:schemeClr val="bg1"/>
                </a:solidFill>
              </a:rPr>
              <a:t>Political Geography</a:t>
            </a:r>
          </a:p>
        </p:txBody>
      </p:sp>
      <p:sp>
        <p:nvSpPr>
          <p:cNvPr id="3" name="Subtitle 2"/>
          <p:cNvSpPr>
            <a:spLocks noGrp="1"/>
          </p:cNvSpPr>
          <p:nvPr>
            <p:ph type="subTitle" idx="1"/>
          </p:nvPr>
        </p:nvSpPr>
        <p:spPr>
          <a:xfrm>
            <a:off x="1523999" y="3804445"/>
            <a:ext cx="9144000" cy="1655762"/>
          </a:xfrm>
        </p:spPr>
        <p:txBody>
          <a:bodyPr/>
          <a:lstStyle/>
          <a:p>
            <a:r>
              <a:rPr lang="tr-TR" b="1" dirty="0">
                <a:solidFill>
                  <a:schemeClr val="bg1"/>
                </a:solidFill>
              </a:rPr>
              <a:t>Asst. Prof. Merve ALTUNDAL ÖNCÜ</a:t>
            </a:r>
          </a:p>
        </p:txBody>
      </p:sp>
    </p:spTree>
    <p:extLst>
      <p:ext uri="{BB962C8B-B14F-4D97-AF65-F5344CB8AC3E}">
        <p14:creationId xmlns:p14="http://schemas.microsoft.com/office/powerpoint/2010/main" val="341955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Frontiers and Boundaries</a:t>
            </a:r>
          </a:p>
        </p:txBody>
      </p:sp>
      <p:sp>
        <p:nvSpPr>
          <p:cNvPr id="3" name="Content Placeholder 2"/>
          <p:cNvSpPr>
            <a:spLocks noGrp="1"/>
          </p:cNvSpPr>
          <p:nvPr>
            <p:ph idx="1"/>
          </p:nvPr>
        </p:nvSpPr>
        <p:spPr>
          <a:xfrm>
            <a:off x="838200" y="1825624"/>
            <a:ext cx="10515600" cy="4684903"/>
          </a:xfrm>
        </p:spPr>
        <p:txBody>
          <a:bodyPr>
            <a:normAutofit fontScale="92500" lnSpcReduction="10000"/>
          </a:bodyPr>
          <a:lstStyle/>
          <a:p>
            <a:r>
              <a:rPr lang="en-US" dirty="0"/>
              <a:t>In many ways, boundaries are the most obvious politic</a:t>
            </a:r>
            <a:r>
              <a:rPr lang="tr-TR" dirty="0"/>
              <a:t>al</a:t>
            </a:r>
            <a:r>
              <a:rPr lang="en-US" dirty="0"/>
              <a:t>-geographical features that exist. </a:t>
            </a:r>
            <a:endParaRPr lang="tr-TR" dirty="0"/>
          </a:p>
          <a:p>
            <a:r>
              <a:rPr lang="en-US" dirty="0"/>
              <a:t>The reality is a complex of entities, from the vast macro-states (e.g. Russia-1 7,075,401 million sq. km.) to the smallest micro states (less than 1 thousand sq. km- The Vatican City, within the city of Rome, has only 44 ha.).</a:t>
            </a:r>
            <a:endParaRPr lang="tr-TR" dirty="0"/>
          </a:p>
          <a:p>
            <a:r>
              <a:rPr lang="en-US" dirty="0"/>
              <a:t>The world political map might well be likened to a giant mosaic depicting the world’s geopolitical structure, with each of the individual pieces representing a separate state and the lines of mortar dividing those representing international boundaries. </a:t>
            </a:r>
            <a:endParaRPr lang="tr-TR" dirty="0"/>
          </a:p>
          <a:p>
            <a:r>
              <a:rPr lang="en-US" dirty="0"/>
              <a:t>The world political map is the simple geographical expression of the inter-state system.</a:t>
            </a:r>
            <a:endParaRPr lang="tr-TR" dirty="0"/>
          </a:p>
        </p:txBody>
      </p:sp>
    </p:spTree>
    <p:extLst>
      <p:ext uri="{BB962C8B-B14F-4D97-AF65-F5344CB8AC3E}">
        <p14:creationId xmlns:p14="http://schemas.microsoft.com/office/powerpoint/2010/main" val="1075290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tr-TR"/>
          </a:p>
        </p:txBody>
      </p:sp>
      <p:sp>
        <p:nvSpPr>
          <p:cNvPr id="5" name="Text Placeholder 4"/>
          <p:cNvSpPr>
            <a:spLocks noGrp="1"/>
          </p:cNvSpPr>
          <p:nvPr>
            <p:ph type="body" idx="1"/>
          </p:nvPr>
        </p:nvSpPr>
        <p:spPr/>
        <p:txBody>
          <a:bodyPr/>
          <a:lstStyle/>
          <a:p>
            <a:endParaRPr lang="tr-TR"/>
          </a:p>
        </p:txBody>
      </p:sp>
      <p:pic>
        <p:nvPicPr>
          <p:cNvPr id="9" name="Content Placeholder 8"/>
          <p:cNvPicPr>
            <a:picLocks noGrp="1" noChangeAspect="1"/>
          </p:cNvPicPr>
          <p:nvPr>
            <p:ph sz="half" idx="2"/>
          </p:nvPr>
        </p:nvPicPr>
        <p:blipFill>
          <a:blip r:embed="rId2"/>
          <a:stretch>
            <a:fillRect/>
          </a:stretch>
        </p:blipFill>
        <p:spPr>
          <a:xfrm>
            <a:off x="179361" y="103250"/>
            <a:ext cx="5224355" cy="6651117"/>
          </a:xfrm>
          <a:prstGeom prst="rect">
            <a:avLst/>
          </a:prstGeom>
        </p:spPr>
      </p:pic>
      <p:sp>
        <p:nvSpPr>
          <p:cNvPr id="7" name="Text Placeholder 6"/>
          <p:cNvSpPr>
            <a:spLocks noGrp="1"/>
          </p:cNvSpPr>
          <p:nvPr>
            <p:ph type="body" sz="quarter" idx="3"/>
          </p:nvPr>
        </p:nvSpPr>
        <p:spPr/>
        <p:txBody>
          <a:bodyPr/>
          <a:lstStyle/>
          <a:p>
            <a:endParaRPr lang="tr-TR"/>
          </a:p>
        </p:txBody>
      </p:sp>
      <p:pic>
        <p:nvPicPr>
          <p:cNvPr id="10" name="Content Placeholder 9"/>
          <p:cNvPicPr>
            <a:picLocks noGrp="1" noChangeAspect="1"/>
          </p:cNvPicPr>
          <p:nvPr>
            <p:ph sz="quarter" idx="4"/>
          </p:nvPr>
        </p:nvPicPr>
        <p:blipFill>
          <a:blip r:embed="rId3"/>
          <a:stretch>
            <a:fillRect/>
          </a:stretch>
        </p:blipFill>
        <p:spPr>
          <a:xfrm>
            <a:off x="5327656" y="920748"/>
            <a:ext cx="6688159" cy="5016119"/>
          </a:xfrm>
          <a:prstGeom prst="rect">
            <a:avLst/>
          </a:prstGeom>
        </p:spPr>
      </p:pic>
    </p:spTree>
    <p:extLst>
      <p:ext uri="{BB962C8B-B14F-4D97-AF65-F5344CB8AC3E}">
        <p14:creationId xmlns:p14="http://schemas.microsoft.com/office/powerpoint/2010/main" val="227453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Political frontiers and boundaries</a:t>
            </a:r>
          </a:p>
        </p:txBody>
      </p:sp>
      <p:sp>
        <p:nvSpPr>
          <p:cNvPr id="7" name="Content Placeholder 6"/>
          <p:cNvSpPr>
            <a:spLocks noGrp="1"/>
          </p:cNvSpPr>
          <p:nvPr>
            <p:ph idx="1"/>
          </p:nvPr>
        </p:nvSpPr>
        <p:spPr/>
        <p:txBody>
          <a:bodyPr/>
          <a:lstStyle/>
          <a:p>
            <a:r>
              <a:rPr lang="tr-TR" dirty="0"/>
              <a:t>S</a:t>
            </a:r>
            <a:r>
              <a:rPr lang="en-US" dirty="0" err="1"/>
              <a:t>eparate</a:t>
            </a:r>
            <a:r>
              <a:rPr lang="en-US" dirty="0"/>
              <a:t> areas subject to different political control of sovereignty. Frontiers are zones of varying widths, which were common features of the political landscape centuries ago.</a:t>
            </a:r>
            <a:endParaRPr lang="tr-TR" dirty="0"/>
          </a:p>
          <a:p>
            <a:r>
              <a:rPr lang="en-US" dirty="0"/>
              <a:t>By the beginning of the 20th century, most remaining frontiers had disappeared and had been replaced by boundaries, which are lines.</a:t>
            </a:r>
            <a:endParaRPr lang="tr-TR" dirty="0"/>
          </a:p>
        </p:txBody>
      </p:sp>
    </p:spTree>
    <p:extLst>
      <p:ext uri="{BB962C8B-B14F-4D97-AF65-F5344CB8AC3E}">
        <p14:creationId xmlns:p14="http://schemas.microsoft.com/office/powerpoint/2010/main" val="349165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Between Boundary and Frontier</a:t>
            </a:r>
            <a:endParaRPr lang="tr-TR" dirty="0"/>
          </a:p>
        </p:txBody>
      </p:sp>
      <p:sp>
        <p:nvSpPr>
          <p:cNvPr id="3" name="Text Placeholder 2"/>
          <p:cNvSpPr>
            <a:spLocks noGrp="1"/>
          </p:cNvSpPr>
          <p:nvPr>
            <p:ph type="body" idx="1"/>
          </p:nvPr>
        </p:nvSpPr>
        <p:spPr/>
        <p:txBody>
          <a:bodyPr/>
          <a:lstStyle/>
          <a:p>
            <a:r>
              <a:rPr lang="en-US" dirty="0">
                <a:solidFill>
                  <a:srgbClr val="4B4F58"/>
                </a:solidFill>
                <a:latin typeface="Poppins"/>
              </a:rPr>
              <a:t>Boundary:</a:t>
            </a:r>
            <a:endParaRPr lang="tr-TR" dirty="0"/>
          </a:p>
        </p:txBody>
      </p:sp>
      <p:sp>
        <p:nvSpPr>
          <p:cNvPr id="4" name="Content Placeholder 3"/>
          <p:cNvSpPr>
            <a:spLocks noGrp="1"/>
          </p:cNvSpPr>
          <p:nvPr>
            <p:ph sz="half" idx="2"/>
          </p:nvPr>
        </p:nvSpPr>
        <p:spPr/>
        <p:txBody>
          <a:bodyPr>
            <a:normAutofit fontScale="85000" lnSpcReduction="10000"/>
          </a:bodyPr>
          <a:lstStyle/>
          <a:p>
            <a:r>
              <a:rPr lang="en-US" dirty="0">
                <a:solidFill>
                  <a:srgbClr val="4B4F58"/>
                </a:solidFill>
                <a:latin typeface="Poppins"/>
              </a:rPr>
              <a:t> A boundary refers to a fixed, established, and recognized line or demarcation that separates one political or geographical entity from another. Boundaries can exist between countries, states, provinces, or any other administrative divisions. They are typically defined through legal agreements, treaties, or conventions and are officially recognized by the parties involved.</a:t>
            </a:r>
            <a:endParaRPr lang="tr-TR" dirty="0"/>
          </a:p>
        </p:txBody>
      </p:sp>
      <p:sp>
        <p:nvSpPr>
          <p:cNvPr id="5" name="Text Placeholder 4"/>
          <p:cNvSpPr>
            <a:spLocks noGrp="1"/>
          </p:cNvSpPr>
          <p:nvPr>
            <p:ph type="body" sz="quarter" idx="3"/>
          </p:nvPr>
        </p:nvSpPr>
        <p:spPr/>
        <p:txBody>
          <a:bodyPr/>
          <a:lstStyle/>
          <a:p>
            <a:r>
              <a:rPr lang="en-US" dirty="0">
                <a:solidFill>
                  <a:srgbClr val="4B4F58"/>
                </a:solidFill>
                <a:latin typeface="Poppins"/>
              </a:rPr>
              <a:t>Frontier:</a:t>
            </a:r>
            <a:endParaRPr lang="tr-TR" dirty="0"/>
          </a:p>
        </p:txBody>
      </p:sp>
      <p:sp>
        <p:nvSpPr>
          <p:cNvPr id="6" name="Content Placeholder 5"/>
          <p:cNvSpPr>
            <a:spLocks noGrp="1"/>
          </p:cNvSpPr>
          <p:nvPr>
            <p:ph sz="quarter" idx="4"/>
          </p:nvPr>
        </p:nvSpPr>
        <p:spPr/>
        <p:txBody>
          <a:bodyPr>
            <a:normAutofit fontScale="92500" lnSpcReduction="20000"/>
          </a:bodyPr>
          <a:lstStyle/>
          <a:p>
            <a:r>
              <a:rPr lang="en-US" dirty="0">
                <a:solidFill>
                  <a:srgbClr val="4B4F58"/>
                </a:solidFill>
                <a:latin typeface="Poppins"/>
              </a:rPr>
              <a:t> A frontier, on the other hand, refers to a border or </a:t>
            </a:r>
            <a:r>
              <a:rPr lang="en-US" b="1" dirty="0">
                <a:solidFill>
                  <a:srgbClr val="4B4F58"/>
                </a:solidFill>
                <a:latin typeface="Poppins"/>
              </a:rPr>
              <a:t>area that is not yet fully settled or developed.</a:t>
            </a:r>
            <a:r>
              <a:rPr lang="en-US" dirty="0">
                <a:solidFill>
                  <a:srgbClr val="4B4F58"/>
                </a:solidFill>
                <a:latin typeface="Poppins"/>
              </a:rPr>
              <a:t> It denotes a zone that is at the outer edge or boundary of a settled territory, often associated with less governance, infrastructure, and population density. Frontiers are characterized by their sense of openness, exploration, and potential for expansion.</a:t>
            </a:r>
            <a:endParaRPr lang="tr-TR" dirty="0"/>
          </a:p>
        </p:txBody>
      </p:sp>
    </p:spTree>
    <p:extLst>
      <p:ext uri="{BB962C8B-B14F-4D97-AF65-F5344CB8AC3E}">
        <p14:creationId xmlns:p14="http://schemas.microsoft.com/office/powerpoint/2010/main" val="404639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Between Boundary and Frontier</a:t>
            </a:r>
            <a:endParaRPr lang="tr-TR" dirty="0"/>
          </a:p>
        </p:txBody>
      </p:sp>
      <p:sp>
        <p:nvSpPr>
          <p:cNvPr id="3" name="Text Placeholder 2"/>
          <p:cNvSpPr>
            <a:spLocks noGrp="1"/>
          </p:cNvSpPr>
          <p:nvPr>
            <p:ph type="body" idx="1"/>
          </p:nvPr>
        </p:nvSpPr>
        <p:spPr/>
        <p:txBody>
          <a:bodyPr/>
          <a:lstStyle/>
          <a:p>
            <a:r>
              <a:rPr lang="en-US" dirty="0">
                <a:solidFill>
                  <a:srgbClr val="4B4F58"/>
                </a:solidFill>
                <a:latin typeface="Poppins"/>
              </a:rPr>
              <a:t>Boundary:</a:t>
            </a:r>
            <a:endParaRPr lang="tr-TR" dirty="0"/>
          </a:p>
        </p:txBody>
      </p:sp>
      <p:pic>
        <p:nvPicPr>
          <p:cNvPr id="7" name="Content Placeholder 6"/>
          <p:cNvPicPr>
            <a:picLocks noGrp="1" noChangeAspect="1"/>
          </p:cNvPicPr>
          <p:nvPr>
            <p:ph sz="half" idx="2"/>
          </p:nvPr>
        </p:nvPicPr>
        <p:blipFill>
          <a:blip r:embed="rId2"/>
          <a:stretch>
            <a:fillRect/>
          </a:stretch>
        </p:blipFill>
        <p:spPr>
          <a:xfrm>
            <a:off x="6952488" y="2590470"/>
            <a:ext cx="3422904" cy="4181676"/>
          </a:xfrm>
          <a:prstGeom prst="rect">
            <a:avLst/>
          </a:prstGeom>
        </p:spPr>
      </p:pic>
      <p:sp>
        <p:nvSpPr>
          <p:cNvPr id="5" name="Text Placeholder 4"/>
          <p:cNvSpPr>
            <a:spLocks noGrp="1"/>
          </p:cNvSpPr>
          <p:nvPr>
            <p:ph type="body" sz="quarter" idx="3"/>
          </p:nvPr>
        </p:nvSpPr>
        <p:spPr/>
        <p:txBody>
          <a:bodyPr/>
          <a:lstStyle/>
          <a:p>
            <a:r>
              <a:rPr lang="en-US" dirty="0">
                <a:solidFill>
                  <a:srgbClr val="4B4F58"/>
                </a:solidFill>
                <a:latin typeface="Poppins"/>
              </a:rPr>
              <a:t>Frontier:</a:t>
            </a:r>
            <a:endParaRPr lang="tr-TR" dirty="0"/>
          </a:p>
        </p:txBody>
      </p:sp>
      <p:pic>
        <p:nvPicPr>
          <p:cNvPr id="8" name="Content Placeholder 7"/>
          <p:cNvPicPr>
            <a:picLocks noGrp="1" noChangeAspect="1"/>
          </p:cNvPicPr>
          <p:nvPr>
            <p:ph sz="quarter" idx="4"/>
          </p:nvPr>
        </p:nvPicPr>
        <p:blipFill>
          <a:blip r:embed="rId3"/>
          <a:stretch>
            <a:fillRect/>
          </a:stretch>
        </p:blipFill>
        <p:spPr>
          <a:xfrm>
            <a:off x="246888" y="2590470"/>
            <a:ext cx="5183188" cy="3621752"/>
          </a:xfrm>
          <a:prstGeom prst="rect">
            <a:avLst/>
          </a:prstGeom>
        </p:spPr>
      </p:pic>
    </p:spTree>
    <p:extLst>
      <p:ext uri="{BB962C8B-B14F-4D97-AF65-F5344CB8AC3E}">
        <p14:creationId xmlns:p14="http://schemas.microsoft.com/office/powerpoint/2010/main" val="357603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012877" y="41147"/>
            <a:ext cx="5157787" cy="823912"/>
          </a:xfrm>
        </p:spPr>
        <p:txBody>
          <a:bodyPr/>
          <a:lstStyle/>
          <a:p>
            <a:r>
              <a:rPr lang="tr-TR" dirty="0">
                <a:solidFill>
                  <a:srgbClr val="4B4F58"/>
                </a:solidFill>
                <a:latin typeface="Poppins"/>
              </a:rPr>
              <a:t>Key characteristics f</a:t>
            </a:r>
            <a:r>
              <a:rPr lang="en-US" dirty="0" err="1">
                <a:solidFill>
                  <a:srgbClr val="4B4F58"/>
                </a:solidFill>
                <a:latin typeface="Poppins"/>
              </a:rPr>
              <a:t>rontier</a:t>
            </a:r>
            <a:r>
              <a:rPr lang="en-US" dirty="0">
                <a:solidFill>
                  <a:srgbClr val="4B4F58"/>
                </a:solidFill>
                <a:latin typeface="Poppins"/>
              </a:rPr>
              <a:t>:</a:t>
            </a:r>
            <a:endParaRPr lang="tr-TR" dirty="0"/>
          </a:p>
        </p:txBody>
      </p:sp>
      <p:sp>
        <p:nvSpPr>
          <p:cNvPr id="11" name="Text Placeholder 10"/>
          <p:cNvSpPr>
            <a:spLocks noGrp="1"/>
          </p:cNvSpPr>
          <p:nvPr>
            <p:ph type="body" sz="quarter" idx="3"/>
          </p:nvPr>
        </p:nvSpPr>
        <p:spPr>
          <a:xfrm>
            <a:off x="0" y="0"/>
            <a:ext cx="5183188" cy="823912"/>
          </a:xfrm>
        </p:spPr>
        <p:txBody>
          <a:bodyPr/>
          <a:lstStyle/>
          <a:p>
            <a:r>
              <a:rPr lang="tr-TR" dirty="0">
                <a:solidFill>
                  <a:srgbClr val="4B4F58"/>
                </a:solidFill>
                <a:latin typeface="Poppins"/>
              </a:rPr>
              <a:t>Key characteristics b</a:t>
            </a:r>
            <a:r>
              <a:rPr lang="en-US" dirty="0" err="1">
                <a:solidFill>
                  <a:srgbClr val="4B4F58"/>
                </a:solidFill>
                <a:latin typeface="Poppins"/>
              </a:rPr>
              <a:t>oundary</a:t>
            </a:r>
            <a:r>
              <a:rPr lang="en-US" dirty="0">
                <a:solidFill>
                  <a:srgbClr val="4B4F58"/>
                </a:solidFill>
                <a:latin typeface="Poppins"/>
              </a:rPr>
              <a:t>:</a:t>
            </a:r>
            <a:endParaRPr lang="tr-TR" dirty="0"/>
          </a:p>
        </p:txBody>
      </p:sp>
      <p:sp>
        <p:nvSpPr>
          <p:cNvPr id="3" name="Text Placeholder 2"/>
          <p:cNvSpPr>
            <a:spLocks noGrp="1"/>
          </p:cNvSpPr>
          <p:nvPr>
            <p:ph sz="quarter" idx="4"/>
          </p:nvPr>
        </p:nvSpPr>
        <p:spPr>
          <a:xfrm>
            <a:off x="5925313" y="1147890"/>
            <a:ext cx="6070726" cy="5097927"/>
          </a:xfrm>
        </p:spPr>
        <p:txBody>
          <a:bodyPr>
            <a:normAutofit fontScale="85000" lnSpcReduction="10000"/>
          </a:bodyPr>
          <a:lstStyle/>
          <a:p>
            <a:pPr fontAlgn="base">
              <a:buFont typeface="+mj-lt"/>
              <a:buAutoNum type="arabicPeriod"/>
            </a:pPr>
            <a:r>
              <a:rPr lang="en-US" dirty="0">
                <a:solidFill>
                  <a:srgbClr val="4B4F58"/>
                </a:solidFill>
                <a:latin typeface="Poppins"/>
              </a:rPr>
              <a:t>Openness: Frontiers are perceived as less settled and less defined than established boundaries. They can be areas that are sparsely populated, underexplored, or undergoing rapid development and change.</a:t>
            </a:r>
            <a:endParaRPr lang="tr-TR" dirty="0">
              <a:solidFill>
                <a:srgbClr val="4B4F58"/>
              </a:solidFill>
              <a:latin typeface="Poppins"/>
            </a:endParaRPr>
          </a:p>
          <a:p>
            <a:pPr fontAlgn="base">
              <a:buFont typeface="+mj-lt"/>
              <a:buAutoNum type="arabicPeriod"/>
            </a:pPr>
            <a:endParaRPr lang="en-US" dirty="0">
              <a:solidFill>
                <a:srgbClr val="4B4F58"/>
              </a:solidFill>
              <a:latin typeface="Poppins"/>
            </a:endParaRPr>
          </a:p>
          <a:p>
            <a:pPr fontAlgn="base">
              <a:buFont typeface="+mj-lt"/>
              <a:buAutoNum type="arabicPeriod"/>
            </a:pPr>
            <a:r>
              <a:rPr lang="en-US" dirty="0">
                <a:solidFill>
                  <a:srgbClr val="4B4F58"/>
                </a:solidFill>
                <a:latin typeface="Poppins"/>
              </a:rPr>
              <a:t>Exploration and Expansion: Frontiers are often associated with opportunities for exploration, expansion, and the development of new territories. They may be regions where economic activities, such as resource extraction or colonization, are taking place.</a:t>
            </a:r>
            <a:endParaRPr lang="tr-TR" dirty="0">
              <a:solidFill>
                <a:srgbClr val="4B4F58"/>
              </a:solidFill>
              <a:latin typeface="Poppins"/>
            </a:endParaRPr>
          </a:p>
          <a:p>
            <a:pPr fontAlgn="base">
              <a:buFont typeface="+mj-lt"/>
              <a:buAutoNum type="arabicPeriod"/>
            </a:pPr>
            <a:endParaRPr lang="en-US" dirty="0">
              <a:solidFill>
                <a:srgbClr val="4B4F58"/>
              </a:solidFill>
              <a:latin typeface="Poppins"/>
            </a:endParaRPr>
          </a:p>
          <a:p>
            <a:pPr fontAlgn="base">
              <a:buFont typeface="+mj-lt"/>
              <a:buAutoNum type="arabicPeriod"/>
            </a:pPr>
            <a:endParaRPr lang="en-US" dirty="0">
              <a:solidFill>
                <a:srgbClr val="4B4F58"/>
              </a:solidFill>
              <a:latin typeface="Poppins"/>
            </a:endParaRPr>
          </a:p>
          <a:p>
            <a:endParaRPr lang="tr-TR" dirty="0"/>
          </a:p>
        </p:txBody>
      </p:sp>
      <p:sp>
        <p:nvSpPr>
          <p:cNvPr id="12" name="Content Placeholder 11"/>
          <p:cNvSpPr>
            <a:spLocks noGrp="1"/>
          </p:cNvSpPr>
          <p:nvPr>
            <p:ph sz="half" idx="2"/>
          </p:nvPr>
        </p:nvSpPr>
        <p:spPr>
          <a:xfrm>
            <a:off x="199137" y="1147890"/>
            <a:ext cx="5396991" cy="5447982"/>
          </a:xfrm>
        </p:spPr>
        <p:txBody>
          <a:bodyPr>
            <a:normAutofit fontScale="85000" lnSpcReduction="10000"/>
          </a:bodyPr>
          <a:lstStyle/>
          <a:p>
            <a:pPr fontAlgn="base">
              <a:buFont typeface="+mj-lt"/>
              <a:buAutoNum type="arabicPeriod"/>
            </a:pPr>
            <a:r>
              <a:rPr lang="en-US" dirty="0">
                <a:solidFill>
                  <a:srgbClr val="4B4F58"/>
                </a:solidFill>
                <a:latin typeface="Poppins"/>
              </a:rPr>
              <a:t>Definition: Boundaries are precisely defined lines that establish the extent of a particular territory or jurisdiction. They can be represented by physical features such as rivers, mountain ranges, or artificial markers like fences or walls.</a:t>
            </a:r>
            <a:endParaRPr lang="tr-TR" dirty="0">
              <a:solidFill>
                <a:srgbClr val="4B4F58"/>
              </a:solidFill>
              <a:latin typeface="Poppins"/>
            </a:endParaRPr>
          </a:p>
          <a:p>
            <a:pPr fontAlgn="base">
              <a:buFont typeface="+mj-lt"/>
              <a:buAutoNum type="arabicPeriod"/>
            </a:pPr>
            <a:endParaRPr lang="en-US" dirty="0">
              <a:solidFill>
                <a:srgbClr val="4B4F58"/>
              </a:solidFill>
              <a:latin typeface="Poppins"/>
            </a:endParaRPr>
          </a:p>
          <a:p>
            <a:pPr fontAlgn="base">
              <a:buFont typeface="+mj-lt"/>
              <a:buAutoNum type="arabicPeriod"/>
            </a:pPr>
            <a:r>
              <a:rPr lang="en-US" dirty="0">
                <a:solidFill>
                  <a:srgbClr val="4B4F58"/>
                </a:solidFill>
                <a:latin typeface="Poppins"/>
              </a:rPr>
              <a:t>Legally Binding: Boundaries have legal significance and are recognized by national or international laws and agreements. They help regulate issues such as sovereignty, governance, jurisdiction, and resource management.</a:t>
            </a:r>
            <a:endParaRPr lang="tr-TR" dirty="0">
              <a:solidFill>
                <a:srgbClr val="4B4F58"/>
              </a:solidFill>
              <a:latin typeface="Poppins"/>
            </a:endParaRPr>
          </a:p>
          <a:p>
            <a:pPr fontAlgn="base">
              <a:buFont typeface="+mj-lt"/>
              <a:buAutoNum type="arabicPeriod"/>
            </a:pPr>
            <a:endParaRPr lang="en-US" dirty="0">
              <a:solidFill>
                <a:srgbClr val="4B4F58"/>
              </a:solidFill>
              <a:latin typeface="Poppins"/>
            </a:endParaRPr>
          </a:p>
          <a:p>
            <a:endParaRPr lang="tr-TR" dirty="0"/>
          </a:p>
        </p:txBody>
      </p:sp>
    </p:spTree>
    <p:extLst>
      <p:ext uri="{BB962C8B-B14F-4D97-AF65-F5344CB8AC3E}">
        <p14:creationId xmlns:p14="http://schemas.microsoft.com/office/powerpoint/2010/main" val="385892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012877" y="41147"/>
            <a:ext cx="5157787" cy="823912"/>
          </a:xfrm>
        </p:spPr>
        <p:txBody>
          <a:bodyPr/>
          <a:lstStyle/>
          <a:p>
            <a:r>
              <a:rPr lang="tr-TR" dirty="0">
                <a:solidFill>
                  <a:srgbClr val="4B4F58"/>
                </a:solidFill>
                <a:latin typeface="Poppins"/>
              </a:rPr>
              <a:t>Key characteristics f</a:t>
            </a:r>
            <a:r>
              <a:rPr lang="en-US" dirty="0" err="1">
                <a:solidFill>
                  <a:srgbClr val="4B4F58"/>
                </a:solidFill>
                <a:latin typeface="Poppins"/>
              </a:rPr>
              <a:t>rontier</a:t>
            </a:r>
            <a:r>
              <a:rPr lang="en-US" dirty="0">
                <a:solidFill>
                  <a:srgbClr val="4B4F58"/>
                </a:solidFill>
                <a:latin typeface="Poppins"/>
              </a:rPr>
              <a:t>:</a:t>
            </a:r>
            <a:endParaRPr lang="tr-TR" dirty="0"/>
          </a:p>
        </p:txBody>
      </p:sp>
      <p:sp>
        <p:nvSpPr>
          <p:cNvPr id="11" name="Text Placeholder 10"/>
          <p:cNvSpPr>
            <a:spLocks noGrp="1"/>
          </p:cNvSpPr>
          <p:nvPr>
            <p:ph type="body" sz="quarter" idx="3"/>
          </p:nvPr>
        </p:nvSpPr>
        <p:spPr>
          <a:xfrm>
            <a:off x="0" y="0"/>
            <a:ext cx="5183188" cy="823912"/>
          </a:xfrm>
        </p:spPr>
        <p:txBody>
          <a:bodyPr/>
          <a:lstStyle/>
          <a:p>
            <a:r>
              <a:rPr lang="tr-TR" dirty="0">
                <a:solidFill>
                  <a:srgbClr val="4B4F58"/>
                </a:solidFill>
                <a:latin typeface="Poppins"/>
              </a:rPr>
              <a:t>Key characteristics b</a:t>
            </a:r>
            <a:r>
              <a:rPr lang="en-US" dirty="0" err="1">
                <a:solidFill>
                  <a:srgbClr val="4B4F58"/>
                </a:solidFill>
                <a:latin typeface="Poppins"/>
              </a:rPr>
              <a:t>oundary</a:t>
            </a:r>
            <a:r>
              <a:rPr lang="en-US" dirty="0">
                <a:solidFill>
                  <a:srgbClr val="4B4F58"/>
                </a:solidFill>
                <a:latin typeface="Poppins"/>
              </a:rPr>
              <a:t>:</a:t>
            </a:r>
            <a:endParaRPr lang="tr-TR" dirty="0"/>
          </a:p>
        </p:txBody>
      </p:sp>
      <p:sp>
        <p:nvSpPr>
          <p:cNvPr id="3" name="Text Placeholder 2"/>
          <p:cNvSpPr>
            <a:spLocks noGrp="1"/>
          </p:cNvSpPr>
          <p:nvPr>
            <p:ph sz="quarter" idx="4"/>
          </p:nvPr>
        </p:nvSpPr>
        <p:spPr>
          <a:xfrm>
            <a:off x="5925313" y="1147890"/>
            <a:ext cx="6070726" cy="5447982"/>
          </a:xfrm>
        </p:spPr>
        <p:txBody>
          <a:bodyPr>
            <a:normAutofit fontScale="92500"/>
          </a:bodyPr>
          <a:lstStyle/>
          <a:p>
            <a:pPr marL="0" indent="0" fontAlgn="base">
              <a:buNone/>
            </a:pPr>
            <a:r>
              <a:rPr lang="tr-TR" dirty="0">
                <a:solidFill>
                  <a:srgbClr val="4B4F58"/>
                </a:solidFill>
                <a:latin typeface="Poppins"/>
              </a:rPr>
              <a:t>3. </a:t>
            </a:r>
            <a:r>
              <a:rPr lang="en-US" dirty="0">
                <a:solidFill>
                  <a:srgbClr val="4B4F58"/>
                </a:solidFill>
                <a:latin typeface="Poppins"/>
              </a:rPr>
              <a:t>Fluidity: Unlike boundaries, frontiers are fluid and subject to change. They can shift over time as settlement, migration, or geopolitical factors influence the expansion or contraction of territorial claims.</a:t>
            </a:r>
            <a:endParaRPr lang="tr-TR" dirty="0">
              <a:solidFill>
                <a:srgbClr val="4B4F58"/>
              </a:solidFill>
              <a:latin typeface="Poppins"/>
            </a:endParaRPr>
          </a:p>
          <a:p>
            <a:pPr marL="0" indent="0" fontAlgn="base">
              <a:buNone/>
            </a:pPr>
            <a:endParaRPr lang="tr-TR" dirty="0">
              <a:solidFill>
                <a:srgbClr val="4B4F58"/>
              </a:solidFill>
              <a:latin typeface="Poppins"/>
            </a:endParaRPr>
          </a:p>
          <a:p>
            <a:pPr marL="0" indent="0" fontAlgn="base">
              <a:buNone/>
            </a:pPr>
            <a:r>
              <a:rPr lang="tr-TR" dirty="0">
                <a:solidFill>
                  <a:srgbClr val="4B4F58"/>
                </a:solidFill>
                <a:latin typeface="Poppins"/>
              </a:rPr>
              <a:t>4. </a:t>
            </a:r>
            <a:r>
              <a:rPr lang="en-US" dirty="0">
                <a:solidFill>
                  <a:srgbClr val="4B4F58"/>
                </a:solidFill>
                <a:latin typeface="Poppins"/>
              </a:rPr>
              <a:t>Transition Zone: Frontiers can act as transition zones, where different cultural, political, or economic systems come into contact and interact. They often represent areas of intermixing and exchange between different groups or societies.</a:t>
            </a:r>
          </a:p>
          <a:p>
            <a:endParaRPr lang="tr-TR" dirty="0"/>
          </a:p>
        </p:txBody>
      </p:sp>
      <p:sp>
        <p:nvSpPr>
          <p:cNvPr id="12" name="Content Placeholder 11"/>
          <p:cNvSpPr>
            <a:spLocks noGrp="1"/>
          </p:cNvSpPr>
          <p:nvPr>
            <p:ph sz="half" idx="2"/>
          </p:nvPr>
        </p:nvSpPr>
        <p:spPr>
          <a:xfrm>
            <a:off x="199137" y="1147890"/>
            <a:ext cx="5396991" cy="5447982"/>
          </a:xfrm>
        </p:spPr>
        <p:txBody>
          <a:bodyPr>
            <a:normAutofit/>
          </a:bodyPr>
          <a:lstStyle/>
          <a:p>
            <a:pPr marL="0" indent="0" fontAlgn="base">
              <a:buNone/>
            </a:pPr>
            <a:endParaRPr lang="en-US" dirty="0">
              <a:solidFill>
                <a:srgbClr val="4B4F58"/>
              </a:solidFill>
              <a:latin typeface="Poppins"/>
            </a:endParaRPr>
          </a:p>
          <a:p>
            <a:pPr marL="0" indent="0" fontAlgn="base">
              <a:buNone/>
            </a:pPr>
            <a:r>
              <a:rPr lang="tr-TR" dirty="0">
                <a:solidFill>
                  <a:srgbClr val="4B4F58"/>
                </a:solidFill>
                <a:latin typeface="Poppins"/>
              </a:rPr>
              <a:t>3. </a:t>
            </a:r>
            <a:r>
              <a:rPr lang="en-US" dirty="0">
                <a:solidFill>
                  <a:srgbClr val="4B4F58"/>
                </a:solidFill>
                <a:latin typeface="Poppins"/>
              </a:rPr>
              <a:t>Stability: Boundaries are relatively stable and endure over time. They are not intended to shift frequently unless altered through formal negotiations or diplomatic processes.</a:t>
            </a:r>
          </a:p>
          <a:p>
            <a:endParaRPr lang="tr-TR" dirty="0"/>
          </a:p>
        </p:txBody>
      </p:sp>
    </p:spTree>
    <p:extLst>
      <p:ext uri="{BB962C8B-B14F-4D97-AF65-F5344CB8AC3E}">
        <p14:creationId xmlns:p14="http://schemas.microsoft.com/office/powerpoint/2010/main" val="405830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200" y="755904"/>
            <a:ext cx="10515600" cy="5421059"/>
          </a:xfrm>
        </p:spPr>
        <p:txBody>
          <a:bodyPr>
            <a:normAutofit lnSpcReduction="10000"/>
          </a:bodyPr>
          <a:lstStyle/>
          <a:p>
            <a:r>
              <a:rPr lang="en-US" dirty="0"/>
              <a:t>Frontier is outer oriented: Its main attention is directed towards the outlying areas, which are both a source of danger and a coveted prize. </a:t>
            </a:r>
            <a:endParaRPr lang="tr-TR" dirty="0"/>
          </a:p>
          <a:p>
            <a:r>
              <a:rPr lang="en-US" dirty="0"/>
              <a:t>Boundary is inner oriented: It is created and maintained by the will of the central government. It is the outer line of effective control exercised by the central government. </a:t>
            </a:r>
            <a:endParaRPr lang="tr-TR" dirty="0"/>
          </a:p>
          <a:p>
            <a:r>
              <a:rPr lang="en-US" dirty="0"/>
              <a:t>The frontier is an integrating factor: Being a zone of transition from the sphere (acumen) of the way of life to another, and representing forces which are neither fully assimilated nor satisfied with either, it provides an excellent opportunity for mutual interpretation and sway. </a:t>
            </a:r>
            <a:endParaRPr lang="tr-TR" dirty="0"/>
          </a:p>
          <a:p>
            <a:r>
              <a:rPr lang="en-US" dirty="0"/>
              <a:t>The boundary is, on the contrary, a separating factor: boundary that impinges on life. Few natural obstacles restrict the movement of persons, things, and even ideas as completely as do the boundaries of some states.</a:t>
            </a:r>
            <a:endParaRPr lang="tr-TR" dirty="0"/>
          </a:p>
        </p:txBody>
      </p:sp>
    </p:spTree>
    <p:extLst>
      <p:ext uri="{BB962C8B-B14F-4D97-AF65-F5344CB8AC3E}">
        <p14:creationId xmlns:p14="http://schemas.microsoft.com/office/powerpoint/2010/main" val="3892048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765</Words>
  <Application>Microsoft Office PowerPoint</Application>
  <PresentationFormat>Geniş ekran</PresentationFormat>
  <Paragraphs>38</Paragraphs>
  <Slides>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Arial</vt:lpstr>
      <vt:lpstr>Calibri</vt:lpstr>
      <vt:lpstr>Calibri Light</vt:lpstr>
      <vt:lpstr>Poppins</vt:lpstr>
      <vt:lpstr>Office Theme</vt:lpstr>
      <vt:lpstr>Political Geography</vt:lpstr>
      <vt:lpstr>Frontiers and Boundaries</vt:lpstr>
      <vt:lpstr>PowerPoint Sunusu</vt:lpstr>
      <vt:lpstr>Political frontiers and boundaries</vt:lpstr>
      <vt:lpstr>Difference Between Boundary and Frontier</vt:lpstr>
      <vt:lpstr>Difference Between Boundary and Frontier</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Geography</dc:title>
  <dc:creator>Microsoft account</dc:creator>
  <cp:lastModifiedBy>merve altundal öncü</cp:lastModifiedBy>
  <cp:revision>39</cp:revision>
  <dcterms:created xsi:type="dcterms:W3CDTF">2024-02-05T10:55:55Z</dcterms:created>
  <dcterms:modified xsi:type="dcterms:W3CDTF">2024-07-24T21:19:58Z</dcterms:modified>
</cp:coreProperties>
</file>