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72" r:id="rId2"/>
    <p:sldId id="330" r:id="rId3"/>
    <p:sldId id="331" r:id="rId4"/>
    <p:sldId id="332" r:id="rId5"/>
    <p:sldId id="333" r:id="rId6"/>
    <p:sldId id="334" r:id="rId7"/>
    <p:sldId id="335" r:id="rId8"/>
    <p:sldId id="336" r:id="rId9"/>
    <p:sldId id="337" r:id="rId10"/>
    <p:sldId id="338" r:id="rId11"/>
    <p:sldId id="339" r:id="rId12"/>
    <p:sldId id="340" r:id="rId13"/>
    <p:sldId id="341" r:id="rId14"/>
    <p:sldId id="342" r:id="rId15"/>
    <p:sldId id="343" r:id="rId16"/>
    <p:sldId id="344" r:id="rId17"/>
    <p:sldId id="345" r:id="rId18"/>
    <p:sldId id="446" r:id="rId19"/>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28802" y="570418"/>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461653"/>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GELİR DÜZEYİNİN ARTMASI</a:t>
            </a:r>
          </a:p>
          <a:p>
            <a:pPr algn="just"/>
            <a:endParaRPr lang="tr-TR" sz="2800" b="1"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Turizm gelirle birebir ilişki içindedir. Gelir olmadan turizmden söz etmek olanaksızdır. Durum böyle olunca Endüstri Devrimi sonrasında toplumların ve dolayısıyla da bireylerin gelirlerinde ortaya çıkan artışlar, turizm olgusunun en önemli önkoşulunun gerçekleşmesini sağlamıştır. Bireylerin gelirlerinin artması da sonuçta turizm olayının daha geniş halk kitlelerine kadar inmesini gündeme getirmiştir. Günümüzde, turist gönderen ülkelerin geneline baktığımızda, gelir ile turizm ilişkisi çok daha iyi anlaşılacaktır. </a:t>
            </a:r>
          </a:p>
          <a:p>
            <a:endParaRPr lang="tr-TR" dirty="0"/>
          </a:p>
        </p:txBody>
      </p:sp>
    </p:spTree>
    <p:extLst>
      <p:ext uri="{BB962C8B-B14F-4D97-AF65-F5344CB8AC3E}">
        <p14:creationId xmlns:p14="http://schemas.microsoft.com/office/powerpoint/2010/main" val="1423371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38038" y="579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406235"/>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KENTLEŞME VE NÜFUS ARTIŞI</a:t>
            </a:r>
          </a:p>
          <a:p>
            <a:pPr algn="just"/>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Endüstri Devrimi ile birlikte şehirlerin yakınlarında kurulan fabrikalar ve diğer sanayi işletmeleri, kentlerin havasını yaşanmaz hale getirmiştir. </a:t>
            </a:r>
            <a:r>
              <a:rPr lang="tr-TR" sz="2800" b="1" dirty="0">
                <a:latin typeface="Times New Roman" panose="02020603050405020304" pitchFamily="18" charset="0"/>
                <a:cs typeface="Times New Roman" panose="02020603050405020304" pitchFamily="18" charset="0"/>
              </a:rPr>
              <a:t>Hava ve gürültü kirliliği </a:t>
            </a:r>
            <a:r>
              <a:rPr lang="tr-TR" sz="2800" dirty="0">
                <a:latin typeface="Times New Roman" panose="02020603050405020304" pitchFamily="18" charset="0"/>
                <a:cs typeface="Times New Roman" panose="02020603050405020304" pitchFamily="18" charset="0"/>
              </a:rPr>
              <a:t>pek çok yerleşim merkezinde hayatı çekilmez hale getirmiştir. Sürekli yaşadıkları bu ortamlardan her fırsatta kaçmak isteyen insanların her geçen gün sayıca artması, turizm endüstrisini olumlu yönde etkilemektedir. </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Ek olarak, köyden kente geçtiğimiz yüzyılda başlayan göç hareketi, kentlerdeki nüfusu olabildiğince artırmıştır. Bu durum sonuçta, kentlerin yaşanması güç olan yerler olarak belirlenmesine neden olmaktadır.</a:t>
            </a:r>
          </a:p>
          <a:p>
            <a:endParaRPr lang="tr-TR" dirty="0"/>
          </a:p>
        </p:txBody>
      </p:sp>
    </p:spTree>
    <p:extLst>
      <p:ext uri="{BB962C8B-B14F-4D97-AF65-F5344CB8AC3E}">
        <p14:creationId xmlns:p14="http://schemas.microsoft.com/office/powerpoint/2010/main" val="18927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28802" y="625837"/>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969654"/>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İNSAN ÖMRÜNÜN UZANMASI</a:t>
            </a:r>
          </a:p>
          <a:p>
            <a:pPr algn="just"/>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İnsan ömrünün uzaması da, önceki bölümlerde üçüncü yaş turizminde açıkladığı gibi, turizm üzerinde olumlu yönde etkide bulunmaktadır. İnsanların emeklilik sürelerinde sağlıklı kalabilmeleri, onların turizme katılmalarını artırmaktadır. Boş zamana ve yeterli gelire sahip olan insan, emeklilik dönemini de seyahat ederek geçirmektedir. Yapılan araştırmalar insan ömrünün uzaması ile turizme katılma arasında yakın bir ilişkinin bulunduğunu ortaya koymaktadır.</a:t>
            </a:r>
          </a:p>
          <a:p>
            <a:endParaRPr lang="tr-TR" dirty="0"/>
          </a:p>
        </p:txBody>
      </p:sp>
    </p:spTree>
    <p:extLst>
      <p:ext uri="{BB962C8B-B14F-4D97-AF65-F5344CB8AC3E}">
        <p14:creationId xmlns:p14="http://schemas.microsoft.com/office/powerpoint/2010/main" val="819907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28802" y="635073"/>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3" y="1794163"/>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SOSYAL GÜVENLİK</a:t>
            </a:r>
          </a:p>
          <a:p>
            <a:pPr algn="just"/>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Sosyal güvenlik, insan hakları kavramını oluşturan temel unsurlardan birini oluşturur. Bu hak, en anlaşılır anlamıyla yarını güvence altına almak anlamına gelmektedir. Kişinin geçici veya sürekli olarak çalışmasına engel bir durum nedeniyle ücretinin kesilmesi, kendisinin ve ailesinin yaşamına yönelik tehlike olarak belirir. Bu geniş perspektif içinde sosyal güvenlik, bir ülke halkının bugününü ve yarınını güven altına almayı amaçlayan ve birbiri arasında sıkı bir birlik ve uyum oluşturulmuş olan kurumlar bütünüdür. Sosyal güvenlikten yoksun olan insanların turizme katılmalarından söz edilemez. Bu nedenle, sosyal güvenlik ile turizme katılma arasında sıkı bir ilişki bulunmaktadır.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8400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47275" y="635073"/>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3" y="1803399"/>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SEYAHAT ÖZGÜRLÜĞÜ</a:t>
            </a:r>
          </a:p>
          <a:p>
            <a:pPr algn="just"/>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Turizmin en önemli geliştirici unsurlarından biri de seyahat özgürlüğüdür. Seyahat özgürlüğü olmayan bir insan veya ülke insanlarının turizme katılmalarından söz edilemez. Genellikle her ülkenin anayasasında seyahat özgürlüğü ile ilgili hükümler bulunur. Benzer şekilde, İnsan Hakları Evrensel Beyannamesi’nin 13. maddesi tüm insanlara özgürce seyahat hakkını tanımıştır. Ülkeler arasında karşılıklı ya da tek yanlı olarak uygulamaya konulan vize uygulamaları, turizmde seyahat özgürlüğünün engellenmesi konusunda yaşanılan örneklerdendir.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5926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19565" y="598128"/>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3" y="1433944"/>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TURİZM BİLİNCİNİN OLUŞMASI</a:t>
            </a:r>
          </a:p>
          <a:p>
            <a:pPr algn="just"/>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Turizme katılmada etkili olan bireysel unsurlar daha çok insanların çeşitli dürtülerinden kaynaklanmaktadır. </a:t>
            </a:r>
            <a:r>
              <a:rPr lang="tr-TR" sz="2800" b="1" dirty="0">
                <a:solidFill>
                  <a:srgbClr val="FF0000"/>
                </a:solidFill>
                <a:latin typeface="Times New Roman" panose="02020603050405020304" pitchFamily="18" charset="0"/>
                <a:cs typeface="Times New Roman" panose="02020603050405020304" pitchFamily="18" charset="0"/>
              </a:rPr>
              <a:t>Yenilik isteği ve merak</a:t>
            </a: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dinlenme ve eğlenme gereksiniminin oluşması </a:t>
            </a:r>
            <a:r>
              <a:rPr lang="tr-TR" sz="2800" dirty="0">
                <a:latin typeface="Times New Roman" panose="02020603050405020304" pitchFamily="18" charset="0"/>
                <a:cs typeface="Times New Roman" panose="02020603050405020304" pitchFamily="18" charset="0"/>
              </a:rPr>
              <a:t>bireylerin turistik hareketlere katılmalarına olumlu yönde etkide bulunmaktadır. </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Turizm bilinci kamu ve özel sektör bazında yönetenler açısından incelendiğinde; bireylerin turizme katılmalarının onlar açısından da önemli getirileri olduğu ortaya çıkmaktadır. Şöyle ki; turizme katılan ya da katılma isteğine yönelik olarak gelirini artırmaya çalışan insanlar, gerek kamu gerekse özel sektör açısından verimliliği artırmaktadırlar.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3391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47274" y="424944"/>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84727" y="1535544"/>
            <a:ext cx="12007273" cy="5712619"/>
          </a:xfrm>
        </p:spPr>
        <p:txBody>
          <a:bodyPr>
            <a:noAutofit/>
          </a:bodyPr>
          <a:lstStyle/>
          <a:p>
            <a:pPr algn="just"/>
            <a:r>
              <a:rPr lang="tr-TR" sz="2800" b="1" dirty="0">
                <a:latin typeface="Times New Roman" panose="02020603050405020304" pitchFamily="18" charset="0"/>
                <a:cs typeface="Times New Roman" panose="02020603050405020304" pitchFamily="18" charset="0"/>
              </a:rPr>
              <a:t>KÜLTÜR VE EĞİTİM DÜZEYİNİN ARTMASI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Kültür ve eğitim dürtüsü de turizmi geliştiren bir unsurdur. Bireylerin </a:t>
            </a:r>
            <a:r>
              <a:rPr lang="tr-TR" b="1" dirty="0">
                <a:latin typeface="Times New Roman" panose="02020603050405020304" pitchFamily="18" charset="0"/>
                <a:cs typeface="Times New Roman" panose="02020603050405020304" pitchFamily="18" charset="0"/>
              </a:rPr>
              <a:t>kültürel değerleri görmek</a:t>
            </a:r>
            <a:r>
              <a:rPr lang="tr-TR" dirty="0">
                <a:latin typeface="Times New Roman" panose="02020603050405020304" pitchFamily="18" charset="0"/>
                <a:cs typeface="Times New Roman" panose="02020603050405020304" pitchFamily="18" charset="0"/>
              </a:rPr>
              <a:t> amacıyla turizme katılmaları turizm üzerinde olumlu etki doğurmaktadır. Öte yandan, </a:t>
            </a:r>
            <a:r>
              <a:rPr lang="tr-TR" b="1" dirty="0">
                <a:latin typeface="Times New Roman" panose="02020603050405020304" pitchFamily="18" charset="0"/>
                <a:cs typeface="Times New Roman" panose="02020603050405020304" pitchFamily="18" charset="0"/>
              </a:rPr>
              <a:t>eğitim amacıyla yapılan seyahatler </a:t>
            </a:r>
            <a:r>
              <a:rPr lang="tr-TR" dirty="0">
                <a:latin typeface="Times New Roman" panose="02020603050405020304" pitchFamily="18" charset="0"/>
                <a:cs typeface="Times New Roman" panose="02020603050405020304" pitchFamily="18" charset="0"/>
              </a:rPr>
              <a:t>de turizm üzerinde olumlu etkide bulunmaktadır. Bu alanda özellikle ABD ve İngiltere büyük kazançlar elde etmektedir. Dil öğrenme veya iyi okullarda öğrenim görme isteği, turizm sektörünün gelişmesini sağlamaktadır.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Öte yandan, yapılan araştırmalar </a:t>
            </a:r>
            <a:r>
              <a:rPr lang="tr-TR" b="1" dirty="0">
                <a:latin typeface="Times New Roman" panose="02020603050405020304" pitchFamily="18" charset="0"/>
                <a:cs typeface="Times New Roman" panose="02020603050405020304" pitchFamily="18" charset="0"/>
              </a:rPr>
              <a:t>eğitim düzeyi ile turizme katılma </a:t>
            </a:r>
            <a:r>
              <a:rPr lang="tr-TR" dirty="0">
                <a:latin typeface="Times New Roman" panose="02020603050405020304" pitchFamily="18" charset="0"/>
                <a:cs typeface="Times New Roman" panose="02020603050405020304" pitchFamily="18" charset="0"/>
              </a:rPr>
              <a:t>arasında yakın ilişkiler bulunduğunu ortaya koymaktadır. Eğitim düzeyinin yükselmesi ile birlikte bireyler daha fazla seyahat etmektedirler. Çünkü, eğitimi yükselen bireyler dünyanın çeşitli bölgelerini, tarihini ve kültürel eserlerini yakından görmek ve incelemek amacıyla seyahat etmektedirler.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2930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19565" y="579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461654"/>
            <a:ext cx="12007273" cy="5068456"/>
          </a:xfrm>
        </p:spPr>
        <p:txBody>
          <a:bodyPr>
            <a:noAutofit/>
          </a:bodyPr>
          <a:lstStyle/>
          <a:p>
            <a:pPr algn="just"/>
            <a:r>
              <a:rPr lang="tr-TR" sz="2800" b="1" dirty="0">
                <a:latin typeface="Times New Roman" panose="02020603050405020304" pitchFamily="18" charset="0"/>
                <a:cs typeface="Times New Roman" panose="02020603050405020304" pitchFamily="18" charset="0"/>
              </a:rPr>
              <a:t>AVRUPA BİRLİĞİ</a:t>
            </a:r>
          </a:p>
          <a:p>
            <a:pPr algn="just"/>
            <a:endParaRPr lang="tr-TR" sz="28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Avrupa Birliği üyeliği sürecinde birlik tarafından Türkiye’ye verilen çeşitli hibeler ve teşvikler turizmin kalkınmasına yardımcı olmaktadır. </a:t>
            </a:r>
          </a:p>
          <a:p>
            <a:pPr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Birliğe uyum çalışmaları doğrultusunda devlet tarafından sağlanan teşvikler, hibe, uzun vadeli krediler, faiz sübvansiyonu gibi finansal ya da vergi muafiyeti, yatırım/amortisman indirimi, gümrük vergisi muafiyeti gibi mali teşviklerden mevcuttur.</a:t>
            </a:r>
          </a:p>
          <a:p>
            <a:pPr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80099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087420" y="71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ENDÜSTRİ DEVRİMİ SONRASINDA TURİZM</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44450" y="1893455"/>
            <a:ext cx="11763664" cy="4765963"/>
          </a:xfrm>
        </p:spPr>
        <p:txBody>
          <a:bodyPr>
            <a:noAutofit/>
          </a:bodyPr>
          <a:lstStyle/>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Toplum yapısında tam bir değişiklik olmuştur. Bir taraftan makinenin tarıma girmesi, diğer taraftan büyük sanayi merkezlerinde fabrikaların istihdam ihtiyacı, kırsal kesimden kente göçü başlatmıştır.</a:t>
            </a:r>
          </a:p>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Yeni bilimsel buluşlar yeni teknik buluşları getirirken; bu arada matbaanın yeni teknolojiye kavuşması basılı eserlerin çoğalmasına neden olmuştur.</a:t>
            </a:r>
          </a:p>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Diğer yandan yeni sömürge ve kolonilerin keşfi ve istilası, bu bölge zenginliklerinin Batı Avrupa ülkelerine akmasına neden olmuştur.</a:t>
            </a:r>
          </a:p>
          <a:p>
            <a:pPr algn="just">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
        <p:nvSpPr>
          <p:cNvPr id="5" name="Dikdörtgen 4">
            <a:extLst>
              <a:ext uri="{FF2B5EF4-FFF2-40B4-BE49-F238E27FC236}">
                <a16:creationId xmlns:a16="http://schemas.microsoft.com/office/drawing/2014/main" id="{8E2FF338-D2DD-4FFD-8313-C6170DE0FDA8}"/>
              </a:ext>
            </a:extLst>
          </p:cNvPr>
          <p:cNvSpPr/>
          <p:nvPr/>
        </p:nvSpPr>
        <p:spPr>
          <a:xfrm>
            <a:off x="44450" y="720436"/>
            <a:ext cx="11933382" cy="1077218"/>
          </a:xfrm>
          <a:prstGeom prst="rect">
            <a:avLst/>
          </a:prstGeom>
        </p:spPr>
        <p:txBody>
          <a:bodyPr wrap="square">
            <a:spAutoFit/>
          </a:bodyPr>
          <a:lstStyle/>
          <a:p>
            <a:r>
              <a:rPr lang="tr-T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Zaman içerisinde turizmin de gelişmesine etki eden bu değişmeler şunlardır:</a:t>
            </a:r>
            <a:endParaRPr lang="tr-TR" sz="3200" dirty="0"/>
          </a:p>
        </p:txBody>
      </p:sp>
    </p:spTree>
    <p:extLst>
      <p:ext uri="{BB962C8B-B14F-4D97-AF65-F5344CB8AC3E}">
        <p14:creationId xmlns:p14="http://schemas.microsoft.com/office/powerpoint/2010/main" val="123200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087420" y="71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ENDÜSTRİ DEVRİMİ SONRASINDA TURİZM</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683327"/>
            <a:ext cx="12007273" cy="5354782"/>
          </a:xfrm>
        </p:spPr>
        <p:txBody>
          <a:bodyPr>
            <a:noAutofit/>
          </a:bodyPr>
          <a:lstStyle/>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Bir yandan Batı Avrupa’ya akan servet, diğer yandan ekonomik ve ticari faaliyetler kapitalizme geçiş sürecini başlatmıştır.</a:t>
            </a:r>
          </a:p>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Sosyal sınıf kavramı ortaya çıkmış ve sosyal sınıflar hiyerarşisi aristokratların aleyhine bozulmuştur.</a:t>
            </a:r>
          </a:p>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Eğitim, soyluların tekelinden kurtularak yaygınlık kazanmıştır.</a:t>
            </a:r>
          </a:p>
          <a:p>
            <a:pPr lvl="0" algn="just">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Kentler büyük şehirler “metropoller” haline gelmeye başlamıştır.</a:t>
            </a:r>
          </a:p>
          <a:p>
            <a:pPr algn="just">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7394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087420" y="71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ENDÜSTRİ DEVRİMİ SONRASINDA TURİZM</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0" y="1304636"/>
            <a:ext cx="12007273" cy="5354782"/>
          </a:xfrm>
        </p:spPr>
        <p:txBody>
          <a:bodyPr>
            <a:noAutofit/>
          </a:bodyPr>
          <a:lstStyle/>
          <a:p>
            <a:pPr>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Bu büyük şehirler, gerek emperyalistlerin, gerekse kapitalizme geçişin sağladığı kaynakları kullanarak sanat ve kültür merkezleri kimliğini almışlardır.</a:t>
            </a:r>
          </a:p>
          <a:p>
            <a:pPr lvl="0">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Üretim, nakliye, pazar ilişkisi ulaşım sistemini geliştirmiştir.</a:t>
            </a:r>
          </a:p>
          <a:p>
            <a:pPr lvl="0">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Toplum önem kazanmış, giderek kapitalist sistem içinde sosyal adalet ve sosyal refah kavramları egemen olmaya başlamıştır.</a:t>
            </a:r>
          </a:p>
          <a:p>
            <a:pPr>
              <a:buFont typeface="Wingdings" panose="05000000000000000000" pitchFamily="2" charset="2"/>
              <a:buChar char="Ø"/>
            </a:pPr>
            <a:r>
              <a:rPr lang="tr-TR" sz="3200" dirty="0">
                <a:latin typeface="Times New Roman" panose="02020603050405020304" pitchFamily="18" charset="0"/>
                <a:cs typeface="Times New Roman" panose="02020603050405020304" pitchFamily="18" charset="0"/>
              </a:rPr>
              <a:t> Bütün bu ve buna benzer oluşumlar içerisinde kitlesel iletişim ağı hızla kurulmuş ve dünya da buna bağlı olarak hızla küçülmüştür</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1169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087420" y="71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ENDÜSTRİ DEVRİMİ SONRASINDA TURİZM</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3" y="2098963"/>
            <a:ext cx="12007273" cy="5354782"/>
          </a:xfrm>
        </p:spPr>
        <p:txBody>
          <a:bodyPr>
            <a:noAutofit/>
          </a:bodyPr>
          <a:lstStyle/>
          <a:p>
            <a:pPr lvl="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Düzenli olarak artan gelir ile birlikte, insanların satın alma gücü artış göstermiştir. Böylece bireylerin yaşam düzeylerinin yükselmesi sonucu turizme ayrılan pay da artmıştır.</a:t>
            </a:r>
          </a:p>
          <a:p>
            <a:pPr lvl="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Teknolojik gelişmeler sayesinde üretim için gerekli olan çalışma süresi düzenli olarak azalmıştır. Çalışma süresindeki azalış boş zamanları artırmıştır.</a:t>
            </a:r>
          </a:p>
          <a:p>
            <a:pPr lvl="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Satın alma gücündeki artışı, tüketim alışkanlıklarındaki değişiklikler izlemiştir.</a:t>
            </a:r>
          </a:p>
          <a:p>
            <a:pPr lvl="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Endüstri Devrimi ile birlikte çalışanların sayıca artması ve izleyen yıllarda kapitalist sistemin rakibi olarak işçi sınıfına dayalı rejimlerin önce kuramda, sonra da uygulamada kendilerini göstermeleri, çalışanlara ücretli tatil ile birlikte pek çok hakkın verilmesine neden olmuştur.</a:t>
            </a:r>
          </a:p>
        </p:txBody>
      </p:sp>
      <p:sp>
        <p:nvSpPr>
          <p:cNvPr id="4" name="Dikdörtgen 3">
            <a:extLst>
              <a:ext uri="{FF2B5EF4-FFF2-40B4-BE49-F238E27FC236}">
                <a16:creationId xmlns:a16="http://schemas.microsoft.com/office/drawing/2014/main" id="{ECB73F3F-C9BD-475F-A6B4-0831AE857C91}"/>
              </a:ext>
            </a:extLst>
          </p:cNvPr>
          <p:cNvSpPr/>
          <p:nvPr/>
        </p:nvSpPr>
        <p:spPr>
          <a:xfrm>
            <a:off x="92363" y="780271"/>
            <a:ext cx="11485416" cy="1133965"/>
          </a:xfrm>
          <a:prstGeom prst="rect">
            <a:avLst/>
          </a:prstGeom>
        </p:spPr>
        <p:txBody>
          <a:bodyPr wrap="square">
            <a:spAutoFit/>
          </a:bodyPr>
          <a:lstStyle/>
          <a:p>
            <a:pPr marR="12700" algn="just">
              <a:lnSpc>
                <a:spcPct val="150000"/>
              </a:lnSpc>
              <a:spcBef>
                <a:spcPts val="600"/>
              </a:spcBef>
              <a:spcAft>
                <a:spcPts val="600"/>
              </a:spcAft>
            </a:pPr>
            <a:r>
              <a:rPr lang="tr-TR"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Endüstri Devrimi ile birlikte insan yaşamında da önemli birtakım değişimler gerçekleşmiştir. Endüstri Devrimi’nin insanlar üzerindeki etkileri şu şekilde açıklanabilir:</a:t>
            </a:r>
            <a:endParaRPr lang="tr-TR" sz="1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61995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75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500"/>
                                        <p:tgtEl>
                                          <p:spTgt spid="3">
                                            <p:txEl>
                                              <p:pRg st="1" end="1"/>
                                            </p:txEl>
                                          </p:spTgt>
                                        </p:tgtEl>
                                      </p:cBhvr>
                                    </p:animEffect>
                                    <p:anim calcmode="lin" valueType="num">
                                      <p:cBhvr>
                                        <p:cTn id="15"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75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500"/>
                                        <p:tgtEl>
                                          <p:spTgt spid="3">
                                            <p:txEl>
                                              <p:pRg st="2" end="2"/>
                                            </p:txEl>
                                          </p:spTgt>
                                        </p:tgtEl>
                                      </p:cBhvr>
                                    </p:animEffect>
                                    <p:anim calcmode="lin" valueType="num">
                                      <p:cBhvr>
                                        <p:cTn id="2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75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500"/>
                                        <p:tgtEl>
                                          <p:spTgt spid="3">
                                            <p:txEl>
                                              <p:pRg st="3" end="3"/>
                                            </p:txEl>
                                          </p:spTgt>
                                        </p:tgtEl>
                                      </p:cBhvr>
                                    </p:animEffect>
                                    <p:anim calcmode="lin" valueType="num">
                                      <p:cBhvr>
                                        <p:cTn id="29"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42654" y="579655"/>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84727" y="1503218"/>
            <a:ext cx="12007273" cy="5354782"/>
          </a:xfrm>
        </p:spPr>
        <p:txBody>
          <a:bodyPr>
            <a:noAutofit/>
          </a:bodyPr>
          <a:lstStyle/>
          <a:p>
            <a:r>
              <a:rPr lang="tr-TR" b="1" dirty="0"/>
              <a:t>BOŞ ZAMANIN ARTMASI</a:t>
            </a:r>
          </a:p>
          <a:p>
            <a:pPr marL="0" indent="0">
              <a:buNone/>
            </a:pPr>
            <a:endParaRPr lang="tr-TR" dirty="0"/>
          </a:p>
          <a:p>
            <a:pPr marL="0" indent="0" algn="just">
              <a:buNone/>
            </a:pPr>
            <a:r>
              <a:rPr lang="tr-TR" sz="2800" dirty="0">
                <a:latin typeface="Times New Roman" panose="02020603050405020304" pitchFamily="18" charset="0"/>
                <a:cs typeface="Times New Roman" panose="02020603050405020304" pitchFamily="18" charset="0"/>
              </a:rPr>
              <a:t>Endüstri Devrimi sonrasında insanların çalışma saatlerinde meydana gelen azalma da turizmi geliştiren bir unsurdur. Önceleri günde 12-14 saatten fazla çalışan kişi, sonraları verdiği mücadele sonucunda günlük çalışma süresini 8 saate kadar indirmiştir. Bu </a:t>
            </a:r>
            <a:r>
              <a:rPr lang="tr-TR" sz="2800" b="1" dirty="0">
                <a:latin typeface="Times New Roman" panose="02020603050405020304" pitchFamily="18" charset="0"/>
                <a:cs typeface="Times New Roman" panose="02020603050405020304" pitchFamily="18" charset="0"/>
              </a:rPr>
              <a:t>sekiz saatlik çalışma </a:t>
            </a:r>
            <a:r>
              <a:rPr lang="tr-TR" sz="2800" dirty="0">
                <a:latin typeface="Times New Roman" panose="02020603050405020304" pitchFamily="18" charset="0"/>
                <a:cs typeface="Times New Roman" panose="02020603050405020304" pitchFamily="18" charset="0"/>
              </a:rPr>
              <a:t>ve </a:t>
            </a:r>
            <a:r>
              <a:rPr lang="tr-TR" sz="2800" b="1" dirty="0">
                <a:latin typeface="Times New Roman" panose="02020603050405020304" pitchFamily="18" charset="0"/>
                <a:cs typeface="Times New Roman" panose="02020603050405020304" pitchFamily="18" charset="0"/>
              </a:rPr>
              <a:t>yıllık ücretli izinler</a:t>
            </a:r>
            <a:r>
              <a:rPr lang="tr-TR" sz="2800" dirty="0">
                <a:latin typeface="Times New Roman" panose="02020603050405020304" pitchFamily="18" charset="0"/>
                <a:cs typeface="Times New Roman" panose="02020603050405020304" pitchFamily="18" charset="0"/>
              </a:rPr>
              <a:t>, insanların boş zamanı olarak ortaya çıkmış ve turizmin gelişmesinde önemli rol oynamıştır. Öte yandan, </a:t>
            </a:r>
            <a:r>
              <a:rPr lang="tr-TR" sz="2800" b="1" dirty="0">
                <a:latin typeface="Times New Roman" panose="02020603050405020304" pitchFamily="18" charset="0"/>
                <a:cs typeface="Times New Roman" panose="02020603050405020304" pitchFamily="18" charset="0"/>
              </a:rPr>
              <a:t>insan ömrünün uzaması sonucunda artan emeklilik süresi </a:t>
            </a:r>
            <a:r>
              <a:rPr lang="tr-TR" sz="2800" dirty="0">
                <a:latin typeface="Times New Roman" panose="02020603050405020304" pitchFamily="18" charset="0"/>
                <a:cs typeface="Times New Roman" panose="02020603050405020304" pitchFamily="18" charset="0"/>
              </a:rPr>
              <a:t>de, turizm açısından üçüncü yaş turizmini gündeme getirmiştir.</a:t>
            </a:r>
          </a:p>
        </p:txBody>
      </p:sp>
    </p:spTree>
    <p:extLst>
      <p:ext uri="{BB962C8B-B14F-4D97-AF65-F5344CB8AC3E}">
        <p14:creationId xmlns:p14="http://schemas.microsoft.com/office/powerpoint/2010/main" val="206782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500"/>
                                        <p:tgtEl>
                                          <p:spTgt spid="3">
                                            <p:txEl>
                                              <p:pRg st="2" end="2"/>
                                            </p:txEl>
                                          </p:spTgt>
                                        </p:tgtEl>
                                      </p:cBhvr>
                                    </p:animEffect>
                                    <p:anim calcmode="lin" valueType="num">
                                      <p:cBhvr>
                                        <p:cTn id="8"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42654" y="609673"/>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84727" y="1258454"/>
            <a:ext cx="12007273" cy="5354782"/>
          </a:xfrm>
        </p:spPr>
        <p:txBody>
          <a:bodyPr>
            <a:noAutofit/>
          </a:bodyPr>
          <a:lstStyle/>
          <a:p>
            <a:pPr algn="just"/>
            <a:r>
              <a:rPr lang="tr-TR" sz="2800" b="1" dirty="0">
                <a:latin typeface="Times New Roman" panose="02020603050405020304" pitchFamily="18" charset="0"/>
                <a:cs typeface="Times New Roman" panose="02020603050405020304" pitchFamily="18" charset="0"/>
              </a:rPr>
              <a:t>ÜCRETLİ TATİL HAKKI</a:t>
            </a:r>
          </a:p>
          <a:p>
            <a:pPr algn="just"/>
            <a:endParaRPr lang="tr-TR" sz="2800" b="1" dirty="0">
              <a:latin typeface="Times New Roman" panose="02020603050405020304" pitchFamily="18" charset="0"/>
              <a:cs typeface="Times New Roman" panose="02020603050405020304" pitchFamily="18" charset="0"/>
            </a:endParaRPr>
          </a:p>
          <a:p>
            <a:pPr marL="0" indent="0" algn="just">
              <a:buNone/>
            </a:pPr>
            <a:r>
              <a:rPr lang="tr-TR" sz="2800" dirty="0">
                <a:latin typeface="Times New Roman" panose="02020603050405020304" pitchFamily="18" charset="0"/>
                <a:cs typeface="Times New Roman" panose="02020603050405020304" pitchFamily="18" charset="0"/>
              </a:rPr>
              <a:t>Turizmin ortaya çıkıp gelişebilmesi için, insanların zorunlu gereksinimlerini karşılayacak </a:t>
            </a:r>
            <a:r>
              <a:rPr lang="tr-TR" sz="2800" b="1" dirty="0">
                <a:solidFill>
                  <a:srgbClr val="FF0000"/>
                </a:solidFill>
                <a:latin typeface="Times New Roman" panose="02020603050405020304" pitchFamily="18" charset="0"/>
                <a:cs typeface="Times New Roman" panose="02020603050405020304" pitchFamily="18" charset="0"/>
              </a:rPr>
              <a:t>gelirin üzerinde bir kazanç düzeyine ulaşmaları </a:t>
            </a:r>
            <a:r>
              <a:rPr lang="tr-TR" sz="2800" dirty="0">
                <a:latin typeface="Times New Roman" panose="02020603050405020304" pitchFamily="18" charset="0"/>
                <a:cs typeface="Times New Roman" panose="02020603050405020304" pitchFamily="18" charset="0"/>
              </a:rPr>
              <a:t>temel koşuldur. İnsanın ne kadar boş zamanı olursa olsun, bu zamanı değerlendirmek için gerekli giderleri karşılayacak ekonomik gücü yoksa turizm faaliyetine katılması zordur. Bu nedenle boş zaman kavramı ile ücretli tatil hakkı, turizmin birbirlerini tamamlayan iki temel önkoşuludur. Günümüzde, çalışma süresi haftada ortalama kırk saate inmiş bulunmaktadır. Öte yandan, günümüzde pek çok </a:t>
            </a:r>
            <a:r>
              <a:rPr lang="tr-TR" sz="2800" b="1" dirty="0">
                <a:latin typeface="Times New Roman" panose="02020603050405020304" pitchFamily="18" charset="0"/>
                <a:cs typeface="Times New Roman" panose="02020603050405020304" pitchFamily="18" charset="0"/>
              </a:rPr>
              <a:t>ülkede yıllık ücretli tatil hakkı tanınmış olup, bu durum yılın on bir ayı çalışan bireylerin yılın bir ayını </a:t>
            </a:r>
            <a:r>
              <a:rPr lang="tr-TR" sz="2800" dirty="0">
                <a:latin typeface="Times New Roman" panose="02020603050405020304" pitchFamily="18" charset="0"/>
                <a:cs typeface="Times New Roman" panose="02020603050405020304" pitchFamily="18" charset="0"/>
              </a:rPr>
              <a:t>da kendilerine ayırıp seyahat etmelerine yol açmaktadır.</a:t>
            </a:r>
          </a:p>
        </p:txBody>
      </p:sp>
    </p:spTree>
    <p:extLst>
      <p:ext uri="{BB962C8B-B14F-4D97-AF65-F5344CB8AC3E}">
        <p14:creationId xmlns:p14="http://schemas.microsoft.com/office/powerpoint/2010/main" val="3836564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500"/>
                                        <p:tgtEl>
                                          <p:spTgt spid="3">
                                            <p:txEl>
                                              <p:pRg st="2" end="2"/>
                                            </p:txEl>
                                          </p:spTgt>
                                        </p:tgtEl>
                                      </p:cBhvr>
                                    </p:animEffect>
                                    <p:anim calcmode="lin" valueType="num">
                                      <p:cBhvr>
                                        <p:cTn id="8"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828802" y="600436"/>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3" y="1249217"/>
            <a:ext cx="12007273" cy="5354782"/>
          </a:xfrm>
        </p:spPr>
        <p:txBody>
          <a:bodyPr>
            <a:noAutofit/>
          </a:bodyPr>
          <a:lstStyle/>
          <a:p>
            <a:pPr algn="just"/>
            <a:r>
              <a:rPr lang="tr-TR" sz="2800" b="1" dirty="0">
                <a:latin typeface="Times New Roman" panose="02020603050405020304" pitchFamily="18" charset="0"/>
                <a:cs typeface="Times New Roman" panose="02020603050405020304" pitchFamily="18" charset="0"/>
              </a:rPr>
              <a:t>TEKNOLOJİK GELİŞMELER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Teknolojik gelişmeler denildiğinde ulaştırma araçlarında gerçekleştirilen hız, ucuzluk, toplu ulaşım, güvenlik ve rahatlık öğeleri anlaşılmaktadır.</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Yüzyılımızın başlarında yapılan büyük </a:t>
            </a:r>
            <a:r>
              <a:rPr lang="tr-TR" b="1" dirty="0">
                <a:solidFill>
                  <a:srgbClr val="FF0000"/>
                </a:solidFill>
                <a:latin typeface="Times New Roman" panose="02020603050405020304" pitchFamily="18" charset="0"/>
                <a:cs typeface="Times New Roman" panose="02020603050405020304" pitchFamily="18" charset="0"/>
              </a:rPr>
              <a:t>gemiler</a:t>
            </a:r>
            <a:r>
              <a:rPr lang="tr-TR" dirty="0">
                <a:latin typeface="Times New Roman" panose="02020603050405020304" pitchFamily="18" charset="0"/>
                <a:cs typeface="Times New Roman" panose="02020603050405020304" pitchFamily="18" charset="0"/>
              </a:rPr>
              <a:t>, daha geniş kitlelerin turizme daha ucuz olarak katılmalarına destek olmuştur. Ardından </a:t>
            </a:r>
            <a:r>
              <a:rPr lang="tr-TR" b="1" dirty="0">
                <a:solidFill>
                  <a:srgbClr val="FF0000"/>
                </a:solidFill>
                <a:latin typeface="Times New Roman" panose="02020603050405020304" pitchFamily="18" charset="0"/>
                <a:cs typeface="Times New Roman" panose="02020603050405020304" pitchFamily="18" charset="0"/>
              </a:rPr>
              <a:t>trenlerde</a:t>
            </a:r>
            <a:r>
              <a:rPr lang="tr-TR" dirty="0">
                <a:latin typeface="Times New Roman" panose="02020603050405020304" pitchFamily="18" charset="0"/>
                <a:cs typeface="Times New Roman" panose="02020603050405020304" pitchFamily="18" charset="0"/>
              </a:rPr>
              <a:t> elde edilen hız ve konfor da turizmin gelişmesine katkıda bulunmuştur. İkinci Dünya Savaşı’nı izleyen dönemlerde </a:t>
            </a:r>
            <a:r>
              <a:rPr lang="tr-TR" b="1" dirty="0">
                <a:solidFill>
                  <a:srgbClr val="FF0000"/>
                </a:solidFill>
                <a:latin typeface="Times New Roman" panose="02020603050405020304" pitchFamily="18" charset="0"/>
                <a:cs typeface="Times New Roman" panose="02020603050405020304" pitchFamily="18" charset="0"/>
              </a:rPr>
              <a:t>havayolu ulaşımında </a:t>
            </a:r>
            <a:r>
              <a:rPr lang="tr-TR" dirty="0">
                <a:latin typeface="Times New Roman" panose="02020603050405020304" pitchFamily="18" charset="0"/>
                <a:cs typeface="Times New Roman" panose="02020603050405020304" pitchFamily="18" charset="0"/>
              </a:rPr>
              <a:t>gerçekleştirilen ilerleme, insanların zaman kavramı üzerinde birtakım değişikliklere yol açmıştır. Böylelikle, insanlar kısa sürede daha uzak mesafedeki yerlere seyahat edebilme şansına sahip olabilmiştir. Benzer şekilde uçakların kapasitelerinin büyümesi ve havayolu ulaşımında fiyatların düşmesi, daha düşük gelirlilerin de uçakla seyahat edebilmelerine olanak tanımıştır.</a:t>
            </a:r>
          </a:p>
          <a:p>
            <a:endParaRPr lang="tr-TR" dirty="0"/>
          </a:p>
        </p:txBody>
      </p:sp>
    </p:spTree>
    <p:extLst>
      <p:ext uri="{BB962C8B-B14F-4D97-AF65-F5344CB8AC3E}">
        <p14:creationId xmlns:p14="http://schemas.microsoft.com/office/powerpoint/2010/main" val="1986391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1930402" y="293328"/>
            <a:ext cx="86914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GELİŞMESİNE ETKİ EDEN NEDENLER</a:t>
            </a:r>
            <a:endParaRPr lang="tr-TR" sz="2800"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3" y="852053"/>
            <a:ext cx="12007273" cy="5934292"/>
          </a:xfrm>
        </p:spPr>
        <p:txBody>
          <a:bodyPr>
            <a:noAutofit/>
          </a:bodyPr>
          <a:lstStyle/>
          <a:p>
            <a:pPr algn="just"/>
            <a:r>
              <a:rPr lang="tr-TR" sz="2800" b="1" dirty="0">
                <a:latin typeface="Times New Roman" panose="02020603050405020304" pitchFamily="18" charset="0"/>
                <a:cs typeface="Times New Roman" panose="02020603050405020304" pitchFamily="18" charset="0"/>
              </a:rPr>
              <a:t>TEKNOLOJİK GELİŞMELER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Çağımızın diğer ulaşım aracı olan karayollarında, özellikle bireysel motorlu araçlarla elde edilen ilerlemeler, kendi başlarına veya aileleri ile birlikte turizme katılmayı düşünen insanlara büyük kolaylıklar getirmiştir. Böylelikle insanlar daha </a:t>
            </a:r>
            <a:r>
              <a:rPr lang="tr-TR" b="1" dirty="0">
                <a:solidFill>
                  <a:srgbClr val="FF0000"/>
                </a:solidFill>
                <a:latin typeface="Times New Roman" panose="02020603050405020304" pitchFamily="18" charset="0"/>
                <a:cs typeface="Times New Roman" panose="02020603050405020304" pitchFamily="18" charset="0"/>
              </a:rPr>
              <a:t>özgür olarak kendi otomobilleri</a:t>
            </a:r>
            <a:r>
              <a:rPr lang="tr-TR" dirty="0">
                <a:latin typeface="Times New Roman" panose="02020603050405020304" pitchFamily="18" charset="0"/>
                <a:cs typeface="Times New Roman" panose="02020603050405020304" pitchFamily="18" charset="0"/>
              </a:rPr>
              <a:t> ile turizme katılmaya başlamışlardır.</a:t>
            </a:r>
          </a:p>
          <a:p>
            <a:pPr algn="just">
              <a:buFont typeface="Wingdings" panose="05000000000000000000" pitchFamily="2" charset="2"/>
              <a:buChar char="Ø"/>
            </a:pPr>
            <a:r>
              <a:rPr lang="tr-TR" b="1" dirty="0">
                <a:solidFill>
                  <a:srgbClr val="FF0000"/>
                </a:solidFill>
                <a:latin typeface="Times New Roman" panose="02020603050405020304" pitchFamily="18" charset="0"/>
                <a:cs typeface="Times New Roman" panose="02020603050405020304" pitchFamily="18" charset="0"/>
              </a:rPr>
              <a:t>Kitle iletişim araçlarındaki artış ve çeşitlilik</a:t>
            </a:r>
            <a:r>
              <a:rPr lang="tr-TR" dirty="0">
                <a:latin typeface="Times New Roman" panose="02020603050405020304" pitchFamily="18" charset="0"/>
                <a:cs typeface="Times New Roman" panose="02020603050405020304" pitchFamily="18" charset="0"/>
              </a:rPr>
              <a:t>, turizmin gelişmesine katkıda bulunmuştur. Kitle iletişim araçlarındaki gelişmeler, kişilerin diğer bölgeleri daha yakından tanımalarına ve istenildiğinde değişik bilgileri elde etmelerine yardımcı olmaktadır. Çeşitli iletişim araçları yardımıyla anlık olarak işlerini yönetebilen veya telefonla işlerini yönlendirebilen insanlar, daha uzun sürelerde turizme katılmaya başlamışlardır. Öte yandan</a:t>
            </a:r>
            <a:r>
              <a:rPr lang="tr-TR" b="1" dirty="0">
                <a:solidFill>
                  <a:srgbClr val="FF0000"/>
                </a:solidFill>
                <a:latin typeface="Times New Roman" panose="02020603050405020304" pitchFamily="18" charset="0"/>
                <a:cs typeface="Times New Roman" panose="02020603050405020304" pitchFamily="18" charset="0"/>
              </a:rPr>
              <a:t>, televizyon ve internetin yaygınlık kazanması</a:t>
            </a:r>
            <a:r>
              <a:rPr lang="tr-TR" dirty="0">
                <a:latin typeface="Times New Roman" panose="02020603050405020304" pitchFamily="18" charset="0"/>
                <a:cs typeface="Times New Roman" panose="02020603050405020304" pitchFamily="18" charset="0"/>
              </a:rPr>
              <a:t>, televizyonda veya internette gördüğü yerleri yerinde incelemek isteyenlerin sayısını da artırmıştır. 21. yüzyılın bilgisayar çağı olması, teknolojik etkinin gücünü daha da artıracaktır.</a:t>
            </a:r>
          </a:p>
          <a:p>
            <a:endParaRPr lang="tr-TR" dirty="0"/>
          </a:p>
        </p:txBody>
      </p:sp>
    </p:spTree>
    <p:extLst>
      <p:ext uri="{BB962C8B-B14F-4D97-AF65-F5344CB8AC3E}">
        <p14:creationId xmlns:p14="http://schemas.microsoft.com/office/powerpoint/2010/main" val="3109546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anim calcmode="lin" valueType="num">
                                      <p:cBhvr>
                                        <p:cTn id="8"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1494</Words>
  <Application>Microsoft Office PowerPoint</Application>
  <PresentationFormat>Geniş ekran</PresentationFormat>
  <Paragraphs>79</Paragraphs>
  <Slides>18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Calibri</vt:lpstr>
      <vt:lpstr>Century Gothic</vt:lpstr>
      <vt:lpstr>Palatino Linotype</vt:lpstr>
      <vt:lpstr>Times New Roman</vt:lpstr>
      <vt:lpstr>Wingdings</vt:lpstr>
      <vt:lpstr>Wingdings 2</vt:lpstr>
      <vt:lpstr>Beyin fırtınası hakkında sunu</vt:lpstr>
      <vt:lpstr>GENEL TURİZM</vt:lpstr>
      <vt:lpstr>ENDÜSTRİ DEVRİMİ SONRASINDA TURİZM</vt:lpstr>
      <vt:lpstr>ENDÜSTRİ DEVRİMİ SONRASINDA TURİZM</vt:lpstr>
      <vt:lpstr>ENDÜSTRİ DEVRİMİ SONRASINDA TURİZM</vt:lpstr>
      <vt:lpstr>ENDÜSTRİ DEVRİMİ SONRASINDA TURİZM</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TURİZMİN GELİŞMESİNE ETKİ EDEN NEDENLER</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2019-05-02T14:27:59Z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