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A42CD1B-0698-40FE-9389-5B95D07BD02A}"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7E79AD-EDC5-4400-BC25-551A56CB62D4}" type="slidenum">
              <a:rPr lang="tr-TR" smtClean="0"/>
              <a:t>‹#›</a:t>
            </a:fld>
            <a:endParaRPr lang="tr-TR"/>
          </a:p>
        </p:txBody>
      </p:sp>
    </p:spTree>
    <p:extLst>
      <p:ext uri="{BB962C8B-B14F-4D97-AF65-F5344CB8AC3E}">
        <p14:creationId xmlns:p14="http://schemas.microsoft.com/office/powerpoint/2010/main" val="2415973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A42CD1B-0698-40FE-9389-5B95D07BD02A}"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7E79AD-EDC5-4400-BC25-551A56CB62D4}" type="slidenum">
              <a:rPr lang="tr-TR" smtClean="0"/>
              <a:t>‹#›</a:t>
            </a:fld>
            <a:endParaRPr lang="tr-TR"/>
          </a:p>
        </p:txBody>
      </p:sp>
    </p:spTree>
    <p:extLst>
      <p:ext uri="{BB962C8B-B14F-4D97-AF65-F5344CB8AC3E}">
        <p14:creationId xmlns:p14="http://schemas.microsoft.com/office/powerpoint/2010/main" val="975807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A42CD1B-0698-40FE-9389-5B95D07BD02A}"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7E79AD-EDC5-4400-BC25-551A56CB62D4}" type="slidenum">
              <a:rPr lang="tr-TR" smtClean="0"/>
              <a:t>‹#›</a:t>
            </a:fld>
            <a:endParaRPr lang="tr-TR"/>
          </a:p>
        </p:txBody>
      </p:sp>
    </p:spTree>
    <p:extLst>
      <p:ext uri="{BB962C8B-B14F-4D97-AF65-F5344CB8AC3E}">
        <p14:creationId xmlns:p14="http://schemas.microsoft.com/office/powerpoint/2010/main" val="1384067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A42CD1B-0698-40FE-9389-5B95D07BD02A}"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7E79AD-EDC5-4400-BC25-551A56CB62D4}" type="slidenum">
              <a:rPr lang="tr-TR" smtClean="0"/>
              <a:t>‹#›</a:t>
            </a:fld>
            <a:endParaRPr lang="tr-TR"/>
          </a:p>
        </p:txBody>
      </p:sp>
    </p:spTree>
    <p:extLst>
      <p:ext uri="{BB962C8B-B14F-4D97-AF65-F5344CB8AC3E}">
        <p14:creationId xmlns:p14="http://schemas.microsoft.com/office/powerpoint/2010/main" val="1104876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A42CD1B-0698-40FE-9389-5B95D07BD02A}"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A7E79AD-EDC5-4400-BC25-551A56CB62D4}" type="slidenum">
              <a:rPr lang="tr-TR" smtClean="0"/>
              <a:t>‹#›</a:t>
            </a:fld>
            <a:endParaRPr lang="tr-TR"/>
          </a:p>
        </p:txBody>
      </p:sp>
    </p:spTree>
    <p:extLst>
      <p:ext uri="{BB962C8B-B14F-4D97-AF65-F5344CB8AC3E}">
        <p14:creationId xmlns:p14="http://schemas.microsoft.com/office/powerpoint/2010/main" val="4089648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A42CD1B-0698-40FE-9389-5B95D07BD02A}"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A7E79AD-EDC5-4400-BC25-551A56CB62D4}" type="slidenum">
              <a:rPr lang="tr-TR" smtClean="0"/>
              <a:t>‹#›</a:t>
            </a:fld>
            <a:endParaRPr lang="tr-TR"/>
          </a:p>
        </p:txBody>
      </p:sp>
    </p:spTree>
    <p:extLst>
      <p:ext uri="{BB962C8B-B14F-4D97-AF65-F5344CB8AC3E}">
        <p14:creationId xmlns:p14="http://schemas.microsoft.com/office/powerpoint/2010/main" val="1134542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A42CD1B-0698-40FE-9389-5B95D07BD02A}" type="datetimeFigureOut">
              <a:rPr lang="tr-TR" smtClean="0"/>
              <a:t>13.02.2021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A7E79AD-EDC5-4400-BC25-551A56CB62D4}" type="slidenum">
              <a:rPr lang="tr-TR" smtClean="0"/>
              <a:t>‹#›</a:t>
            </a:fld>
            <a:endParaRPr lang="tr-TR"/>
          </a:p>
        </p:txBody>
      </p:sp>
    </p:spTree>
    <p:extLst>
      <p:ext uri="{BB962C8B-B14F-4D97-AF65-F5344CB8AC3E}">
        <p14:creationId xmlns:p14="http://schemas.microsoft.com/office/powerpoint/2010/main" val="3191766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A42CD1B-0698-40FE-9389-5B95D07BD02A}" type="datetimeFigureOut">
              <a:rPr lang="tr-TR" smtClean="0"/>
              <a:t>13.02.2021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A7E79AD-EDC5-4400-BC25-551A56CB62D4}" type="slidenum">
              <a:rPr lang="tr-TR" smtClean="0"/>
              <a:t>‹#›</a:t>
            </a:fld>
            <a:endParaRPr lang="tr-TR"/>
          </a:p>
        </p:txBody>
      </p:sp>
    </p:spTree>
    <p:extLst>
      <p:ext uri="{BB962C8B-B14F-4D97-AF65-F5344CB8AC3E}">
        <p14:creationId xmlns:p14="http://schemas.microsoft.com/office/powerpoint/2010/main" val="3157997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A42CD1B-0698-40FE-9389-5B95D07BD02A}" type="datetimeFigureOut">
              <a:rPr lang="tr-TR" smtClean="0"/>
              <a:t>13.02.2021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A7E79AD-EDC5-4400-BC25-551A56CB62D4}" type="slidenum">
              <a:rPr lang="tr-TR" smtClean="0"/>
              <a:t>‹#›</a:t>
            </a:fld>
            <a:endParaRPr lang="tr-TR"/>
          </a:p>
        </p:txBody>
      </p:sp>
    </p:spTree>
    <p:extLst>
      <p:ext uri="{BB962C8B-B14F-4D97-AF65-F5344CB8AC3E}">
        <p14:creationId xmlns:p14="http://schemas.microsoft.com/office/powerpoint/2010/main" val="4029313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A42CD1B-0698-40FE-9389-5B95D07BD02A}"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A7E79AD-EDC5-4400-BC25-551A56CB62D4}" type="slidenum">
              <a:rPr lang="tr-TR" smtClean="0"/>
              <a:t>‹#›</a:t>
            </a:fld>
            <a:endParaRPr lang="tr-TR"/>
          </a:p>
        </p:txBody>
      </p:sp>
    </p:spTree>
    <p:extLst>
      <p:ext uri="{BB962C8B-B14F-4D97-AF65-F5344CB8AC3E}">
        <p14:creationId xmlns:p14="http://schemas.microsoft.com/office/powerpoint/2010/main" val="419581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A42CD1B-0698-40FE-9389-5B95D07BD02A}"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A7E79AD-EDC5-4400-BC25-551A56CB62D4}" type="slidenum">
              <a:rPr lang="tr-TR" smtClean="0"/>
              <a:t>‹#›</a:t>
            </a:fld>
            <a:endParaRPr lang="tr-TR"/>
          </a:p>
        </p:txBody>
      </p:sp>
    </p:spTree>
    <p:extLst>
      <p:ext uri="{BB962C8B-B14F-4D97-AF65-F5344CB8AC3E}">
        <p14:creationId xmlns:p14="http://schemas.microsoft.com/office/powerpoint/2010/main" val="3412811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42CD1B-0698-40FE-9389-5B95D07BD02A}" type="datetimeFigureOut">
              <a:rPr lang="tr-TR" smtClean="0"/>
              <a:t>13.02.2021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7E79AD-EDC5-4400-BC25-551A56CB62D4}" type="slidenum">
              <a:rPr lang="tr-TR" smtClean="0"/>
              <a:t>‹#›</a:t>
            </a:fld>
            <a:endParaRPr lang="tr-TR"/>
          </a:p>
        </p:txBody>
      </p:sp>
    </p:spTree>
    <p:extLst>
      <p:ext uri="{BB962C8B-B14F-4D97-AF65-F5344CB8AC3E}">
        <p14:creationId xmlns:p14="http://schemas.microsoft.com/office/powerpoint/2010/main" val="8596602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000" dirty="0" smtClean="0">
                <a:latin typeface="Times New Roman" panose="02020603050405020304" pitchFamily="18" charset="0"/>
                <a:cs typeface="Times New Roman" panose="02020603050405020304" pitchFamily="18" charset="0"/>
              </a:rPr>
              <a:t>ÖĞRENME GÜÇLÜĞÜ </a:t>
            </a:r>
            <a:r>
              <a:rPr lang="tr-TR" sz="4000" smtClean="0">
                <a:latin typeface="Times New Roman" panose="02020603050405020304" pitchFamily="18" charset="0"/>
                <a:cs typeface="Times New Roman" panose="02020603050405020304" pitchFamily="18" charset="0"/>
              </a:rPr>
              <a:t>GÖSTEREN </a:t>
            </a:r>
            <a:r>
              <a:rPr lang="tr-TR" sz="4000" smtClean="0">
                <a:latin typeface="Times New Roman" panose="02020603050405020304" pitchFamily="18" charset="0"/>
                <a:cs typeface="Times New Roman" panose="02020603050405020304" pitchFamily="18" charset="0"/>
              </a:rPr>
              <a:t>ÇOCUKLAR</a:t>
            </a:r>
            <a:endParaRPr lang="tr-TR" sz="40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3174065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b="1" dirty="0">
                <a:latin typeface="Times New Roman" panose="02020603050405020304" pitchFamily="18" charset="0"/>
                <a:ea typeface="Times New Roman" panose="02020603050405020304" pitchFamily="18" charset="0"/>
              </a:rPr>
              <a:t>Akademik öğrenme bozuklukları;</a:t>
            </a:r>
            <a:r>
              <a:rPr lang="tr-TR" dirty="0">
                <a:latin typeface="Times New Roman" panose="02020603050405020304" pitchFamily="18" charset="0"/>
                <a:ea typeface="Times New Roman" panose="02020603050405020304" pitchFamily="18" charset="0"/>
              </a:rPr>
              <a:t> okuma, yazma, aritmetik, ve yazılı anlatım gibi okulda kazanılan becerilerdeki sorunları içermektedir. Akademik güçlükler sıklıkla gelişimsel bozukluklardan kaynaklanmaktadır </a:t>
            </a:r>
            <a:endParaRPr lang="tr-TR" dirty="0"/>
          </a:p>
        </p:txBody>
      </p:sp>
    </p:spTree>
    <p:extLst>
      <p:ext uri="{BB962C8B-B14F-4D97-AF65-F5344CB8AC3E}">
        <p14:creationId xmlns:p14="http://schemas.microsoft.com/office/powerpoint/2010/main" val="3153702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nSpc>
                <a:spcPct val="150000"/>
              </a:lnSpc>
              <a:spcAft>
                <a:spcPts val="800"/>
              </a:spcAft>
            </a:pPr>
            <a:r>
              <a:rPr lang="tr-TR" sz="2400" b="1" dirty="0">
                <a:latin typeface="Times New Roman" panose="02020603050405020304" pitchFamily="18" charset="0"/>
                <a:ea typeface="Times New Roman" panose="02020603050405020304" pitchFamily="18" charset="0"/>
              </a:rPr>
              <a:t>ÖĞRENME GÜÇLÜĞÜ GÖSTEREN ÇOCUKLARIN ÖZELLİKLERİ</a:t>
            </a:r>
            <a:r>
              <a:rPr lang="tr-TR" sz="2400" i="1" dirty="0">
                <a:latin typeface="Times New Roman" panose="02020603050405020304" pitchFamily="18" charset="0"/>
                <a:ea typeface="Times New Roman" panose="02020603050405020304" pitchFamily="18" charset="0"/>
              </a:rPr>
              <a:t/>
            </a:r>
            <a:br>
              <a:rPr lang="tr-TR" sz="2400" i="1" dirty="0">
                <a:latin typeface="Times New Roman" panose="02020603050405020304" pitchFamily="18" charset="0"/>
                <a:ea typeface="Times New Roman" panose="02020603050405020304" pitchFamily="18" charset="0"/>
              </a:rPr>
            </a:br>
            <a:endParaRPr lang="tr-TR" sz="2400" dirty="0"/>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Çalışma becerilerini kullanma yetersizliği </a:t>
            </a:r>
            <a:endParaRPr lang="tr-TR" i="1" dirty="0">
              <a:latin typeface="Times New Roman" panose="02020603050405020304" pitchFamily="18" charset="0"/>
              <a:ea typeface="Times New Roman" panose="02020603050405020304" pitchFamily="18" charset="0"/>
            </a:endParaRPr>
          </a:p>
          <a:p>
            <a:pPr>
              <a:lnSpc>
                <a:spcPct val="150000"/>
              </a:lnSpc>
            </a:pPr>
            <a:r>
              <a:rPr lang="tr-TR" dirty="0">
                <a:latin typeface="Times New Roman" panose="02020603050405020304" pitchFamily="18" charset="0"/>
                <a:ea typeface="Times New Roman" panose="02020603050405020304" pitchFamily="18" charset="0"/>
              </a:rPr>
              <a:t>Öğrenme güçlüğü gösteren çocukların çoğunda ortak olarak görülen özelliklerden biri, çalışma becerilerini kullanma yeteneğindeki sınırlılık ve çalışma aktivitesi arttıkça öğrenme probleminin de arttığı görülmektedir. </a:t>
            </a:r>
            <a:endParaRPr lang="tr-TR" dirty="0"/>
          </a:p>
        </p:txBody>
      </p:sp>
    </p:spTree>
    <p:extLst>
      <p:ext uri="{BB962C8B-B14F-4D97-AF65-F5344CB8AC3E}">
        <p14:creationId xmlns:p14="http://schemas.microsoft.com/office/powerpoint/2010/main" val="2371887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Görsel algılama problemleri </a:t>
            </a:r>
          </a:p>
          <a:p>
            <a:pPr>
              <a:lnSpc>
                <a:spcPct val="150000"/>
              </a:lnSpc>
            </a:pPr>
            <a:r>
              <a:rPr lang="tr-TR" dirty="0">
                <a:latin typeface="Times New Roman" panose="02020603050405020304" pitchFamily="18" charset="0"/>
                <a:ea typeface="Times New Roman" panose="02020603050405020304" pitchFamily="18" charset="0"/>
              </a:rPr>
              <a:t>Öğrenme güçlüğü gösteren çocuklarda görsel algılama, gözle görülen bir şeyi açıklayabilme, yorumlayabilme yeteneği olarak tanımlanmaktadır. Görsel algılama problemleri olan çocukların, fiziksel bir problemi olmamasına rağmen gözlerinde bir bozukluk olabilir</a:t>
            </a:r>
            <a:endParaRPr lang="tr-TR" dirty="0"/>
          </a:p>
        </p:txBody>
      </p:sp>
    </p:spTree>
    <p:extLst>
      <p:ext uri="{BB962C8B-B14F-4D97-AF65-F5344CB8AC3E}">
        <p14:creationId xmlns:p14="http://schemas.microsoft.com/office/powerpoint/2010/main" val="33148658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kern="0" dirty="0">
                <a:latin typeface="Times New Roman" panose="02020603050405020304" pitchFamily="18" charset="0"/>
              </a:rPr>
              <a:t>İşitsel Algı Problemleri</a:t>
            </a:r>
            <a:endParaRPr lang="tr-TR" sz="3200" b="1" kern="0" dirty="0" smtClean="0">
              <a:effectLst/>
              <a:latin typeface="Times New Roman" panose="02020603050405020304" pitchFamily="18" charset="0"/>
            </a:endParaRPr>
          </a:p>
          <a:p>
            <a:pPr>
              <a:lnSpc>
                <a:spcPct val="150000"/>
              </a:lnSpc>
            </a:pPr>
            <a:r>
              <a:rPr lang="tr-TR" dirty="0">
                <a:latin typeface="Times New Roman" panose="02020603050405020304" pitchFamily="18" charset="0"/>
                <a:ea typeface="Times New Roman" panose="02020603050405020304" pitchFamily="18" charset="0"/>
              </a:rPr>
              <a:t>Öğrenme güçlüğü gösteren çocuklarda işitsel algılama güçlüklerine de normal çocuklardan daha fazla rastlandığı belirtilmektedir. İşitsel algılama problemi olan çocuklar kapı ziliyle telefon zilinin sesini ayırt edemeyebilirler. </a:t>
            </a:r>
            <a:r>
              <a:rPr lang="tr-TR" dirty="0">
                <a:latin typeface="Times New Roman TUR" panose="02020603050405020304" pitchFamily="18" charset="0"/>
                <a:ea typeface="Times New Roman" panose="02020603050405020304" pitchFamily="18" charset="0"/>
                <a:cs typeface="Times New Roman" panose="02020603050405020304" pitchFamily="18" charset="0"/>
              </a:rPr>
              <a:t>İşitmeye dayalı ayırım problemleri olan çocukların, birbirlerine benzeyen sesleri ayırmada zorlukları vardır. </a:t>
            </a:r>
            <a:endParaRPr lang="tr-TR" dirty="0"/>
          </a:p>
        </p:txBody>
      </p:sp>
    </p:spTree>
    <p:extLst>
      <p:ext uri="{BB962C8B-B14F-4D97-AF65-F5344CB8AC3E}">
        <p14:creationId xmlns:p14="http://schemas.microsoft.com/office/powerpoint/2010/main" val="15363489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spcAft>
                <a:spcPts val="800"/>
              </a:spcAft>
            </a:pPr>
            <a:r>
              <a:rPr lang="tr-TR" b="1" kern="0" dirty="0">
                <a:latin typeface="Times New Roman" panose="02020603050405020304" pitchFamily="18" charset="0"/>
              </a:rPr>
              <a:t>Akademik Becerilerdeki Bozukluklar</a:t>
            </a:r>
            <a:endParaRPr lang="tr-TR" sz="3200" b="1" kern="0" dirty="0" smtClean="0">
              <a:effectLst/>
              <a:latin typeface="Times New Roman" panose="02020603050405020304" pitchFamily="18" charset="0"/>
            </a:endParaRPr>
          </a:p>
          <a:p>
            <a:pPr algn="just">
              <a:lnSpc>
                <a:spcPct val="150000"/>
              </a:lnSpc>
              <a:spcAft>
                <a:spcPts val="800"/>
              </a:spcAft>
            </a:pPr>
            <a:r>
              <a:rPr lang="tr-TR" dirty="0">
                <a:latin typeface="Times New Roman" panose="02020603050405020304" pitchFamily="18" charset="0"/>
                <a:ea typeface="Times New Roman" panose="02020603050405020304" pitchFamily="18" charset="0"/>
              </a:rPr>
              <a:t>Akademik becerilerdeki bozukluklar; </a:t>
            </a:r>
            <a:r>
              <a:rPr lang="tr-TR" dirty="0" err="1">
                <a:latin typeface="Times New Roman" panose="02020603050405020304" pitchFamily="18" charset="0"/>
                <a:ea typeface="Times New Roman" panose="02020603050405020304" pitchFamily="18" charset="0"/>
              </a:rPr>
              <a:t>psiko</a:t>
            </a:r>
            <a:r>
              <a:rPr lang="tr-TR" dirty="0">
                <a:latin typeface="Times New Roman" panose="02020603050405020304" pitchFamily="18" charset="0"/>
                <a:ea typeface="Times New Roman" panose="02020603050405020304" pitchFamily="18" charset="0"/>
              </a:rPr>
              <a:t>-motor gelişimi, dil gelişimi, okuma-yazma, matematik alanlarındaki yetersizlikleri kapsamaktadır.</a:t>
            </a:r>
          </a:p>
          <a:p>
            <a:endParaRPr lang="tr-TR" dirty="0"/>
          </a:p>
        </p:txBody>
      </p:sp>
    </p:spTree>
    <p:extLst>
      <p:ext uri="{BB962C8B-B14F-4D97-AF65-F5344CB8AC3E}">
        <p14:creationId xmlns:p14="http://schemas.microsoft.com/office/powerpoint/2010/main" val="2794920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nSpc>
                <a:spcPct val="200000"/>
              </a:lnSpc>
            </a:pPr>
            <a:r>
              <a:rPr lang="tr-TR" b="1" dirty="0" err="1">
                <a:latin typeface="Times New Roman" panose="02020603050405020304" pitchFamily="18" charset="0"/>
                <a:ea typeface="Times New Roman" panose="02020603050405020304" pitchFamily="18" charset="0"/>
              </a:rPr>
              <a:t>Psiko</a:t>
            </a:r>
            <a:r>
              <a:rPr lang="tr-TR" b="1" dirty="0">
                <a:latin typeface="Times New Roman" panose="02020603050405020304" pitchFamily="18" charset="0"/>
                <a:ea typeface="Times New Roman" panose="02020603050405020304" pitchFamily="18" charset="0"/>
              </a:rPr>
              <a:t>-motor gelişimle ilgili problemler: </a:t>
            </a:r>
            <a:r>
              <a:rPr lang="tr-TR" dirty="0">
                <a:latin typeface="Times New Roman" panose="02020603050405020304" pitchFamily="18" charset="0"/>
                <a:ea typeface="Times New Roman" panose="02020603050405020304" pitchFamily="18" charset="0"/>
              </a:rPr>
              <a:t>Öğrenme güçlüğü gösteren çocukların yaşlarına göre </a:t>
            </a:r>
            <a:r>
              <a:rPr lang="tr-TR" dirty="0" err="1">
                <a:latin typeface="Times New Roman" panose="02020603050405020304" pitchFamily="18" charset="0"/>
                <a:ea typeface="Times New Roman" panose="02020603050405020304" pitchFamily="18" charset="0"/>
              </a:rPr>
              <a:t>psiko</a:t>
            </a:r>
            <a:r>
              <a:rPr lang="tr-TR" dirty="0">
                <a:latin typeface="Times New Roman" panose="02020603050405020304" pitchFamily="18" charset="0"/>
                <a:ea typeface="Times New Roman" panose="02020603050405020304" pitchFamily="18" charset="0"/>
              </a:rPr>
              <a:t>-motor becerilerde yetersizlikler ve eşgüdüm problemleri gösterdiği bilinmektedir</a:t>
            </a:r>
            <a:r>
              <a:rPr lang="tr-TR" b="1" dirty="0">
                <a:latin typeface="Times New Roman" panose="02020603050405020304" pitchFamily="18" charset="0"/>
                <a:ea typeface="Times New Roman" panose="02020603050405020304" pitchFamily="18" charset="0"/>
              </a:rPr>
              <a:t>.</a:t>
            </a:r>
            <a:r>
              <a:rPr lang="tr-TR" dirty="0">
                <a:latin typeface="Times New Roman" panose="02020603050405020304" pitchFamily="18" charset="0"/>
                <a:ea typeface="Times New Roman" panose="02020603050405020304" pitchFamily="18" charset="0"/>
              </a:rPr>
              <a:t> Topu atma ve yakalamada, zıplama ve koşmada yetersizlik ya da  yavaş bir gelişmenin söz konusu olduğu  bilinmektedir. </a:t>
            </a:r>
            <a:endParaRPr lang="tr-TR" dirty="0"/>
          </a:p>
        </p:txBody>
      </p:sp>
    </p:spTree>
    <p:extLst>
      <p:ext uri="{BB962C8B-B14F-4D97-AF65-F5344CB8AC3E}">
        <p14:creationId xmlns:p14="http://schemas.microsoft.com/office/powerpoint/2010/main" val="786591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b="1" dirty="0">
                <a:latin typeface="Times New Roman" panose="02020603050405020304" pitchFamily="18" charset="0"/>
                <a:ea typeface="Times New Roman" panose="02020603050405020304" pitchFamily="18" charset="0"/>
              </a:rPr>
              <a:t>Dil gelişimi ile ilgili problemler: </a:t>
            </a:r>
            <a:r>
              <a:rPr lang="tr-TR" dirty="0">
                <a:latin typeface="Times New Roman" panose="02020603050405020304" pitchFamily="18" charset="0"/>
                <a:ea typeface="Times New Roman" panose="02020603050405020304" pitchFamily="18" charset="0"/>
              </a:rPr>
              <a:t>Konuşulanları anlama ve düşünenleri söyleyebilme becerisi olarak ifade edilmektedir. Düşünülenleri ifade etme, insanın kendini sözle anlatmasıdır. Düşüncelerini ifade etmede problemleri olan çocukların, söylemek istedikleri kelimeleri hatırlayamadıkları sık sık görülmektedir. </a:t>
            </a:r>
            <a:endParaRPr lang="tr-TR" dirty="0"/>
          </a:p>
        </p:txBody>
      </p:sp>
    </p:spTree>
    <p:extLst>
      <p:ext uri="{BB962C8B-B14F-4D97-AF65-F5344CB8AC3E}">
        <p14:creationId xmlns:p14="http://schemas.microsoft.com/office/powerpoint/2010/main" val="24918537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Okuma bozuklukları (</a:t>
            </a:r>
            <a:r>
              <a:rPr lang="tr-TR" b="1" dirty="0" err="1">
                <a:latin typeface="Times New Roman" panose="02020603050405020304" pitchFamily="18" charset="0"/>
                <a:ea typeface="Times New Roman" panose="02020603050405020304" pitchFamily="18" charset="0"/>
              </a:rPr>
              <a:t>Disleksi</a:t>
            </a:r>
            <a:r>
              <a:rPr lang="tr-TR" b="1" dirty="0">
                <a:latin typeface="Times New Roman" panose="02020603050405020304" pitchFamily="18" charset="0"/>
                <a:ea typeface="Times New Roman" panose="02020603050405020304" pitchFamily="18" charset="0"/>
              </a:rPr>
              <a:t>):</a:t>
            </a:r>
            <a:r>
              <a:rPr lang="tr-TR" dirty="0">
                <a:latin typeface="Times New Roman" panose="02020603050405020304" pitchFamily="18" charset="0"/>
                <a:ea typeface="Times New Roman" panose="02020603050405020304" pitchFamily="18" charset="0"/>
              </a:rPr>
              <a:t> Öğrenme güçlüğü olan çocuklardaki problemler arasında okuma güçlükleri önemli bir yer tutmaktadır. Okuma güçlüğü çocuk okula başlayıncaya kadar fark edilmeyen bir problemdir. Zeka düzeyleri normal olmakla beraber okuma yetersizliği diğer bazı güçlük veya yetersizliklerle beraber görülebilir.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41306204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b="1" dirty="0">
                <a:latin typeface="Times New Roman" panose="02020603050405020304" pitchFamily="18" charset="0"/>
                <a:ea typeface="Times New Roman" panose="02020603050405020304" pitchFamily="18" charset="0"/>
              </a:rPr>
              <a:t>Yazı bozuklukları:</a:t>
            </a:r>
            <a:r>
              <a:rPr lang="tr-TR" dirty="0">
                <a:latin typeface="Times New Roman" panose="02020603050405020304" pitchFamily="18" charset="0"/>
                <a:ea typeface="Times New Roman" panose="02020603050405020304" pitchFamily="18" charset="0"/>
              </a:rPr>
              <a:t> Öğrenme güçlüğü gösteren çocuklarda görülen ince ve kaba motor gelişimdeki yetersizlikler ve sakatlık çocuğun yazı yazmasını da etkilemektedir. Yapılan </a:t>
            </a:r>
            <a:r>
              <a:rPr lang="tr-TR" dirty="0" err="1">
                <a:latin typeface="Times New Roman" panose="02020603050405020304" pitchFamily="18" charset="0"/>
                <a:ea typeface="Times New Roman" panose="02020603050405020304" pitchFamily="18" charset="0"/>
              </a:rPr>
              <a:t>psiko</a:t>
            </a:r>
            <a:r>
              <a:rPr lang="tr-TR" dirty="0">
                <a:latin typeface="Times New Roman" panose="02020603050405020304" pitchFamily="18" charset="0"/>
                <a:ea typeface="Times New Roman" panose="02020603050405020304" pitchFamily="18" charset="0"/>
              </a:rPr>
              <a:t>-motor testlere göre çocukların yazı yazmada güçlük çektikleri belirtilmektedir. Yazı yazma okul öğreniminin temel taşlarından olup bu alandaki başarısızlıklar heyecanlanmalara ve tutukluklara neden olabilmektedir. </a:t>
            </a:r>
            <a:endParaRPr lang="tr-TR" dirty="0"/>
          </a:p>
        </p:txBody>
      </p:sp>
    </p:spTree>
    <p:extLst>
      <p:ext uri="{BB962C8B-B14F-4D97-AF65-F5344CB8AC3E}">
        <p14:creationId xmlns:p14="http://schemas.microsoft.com/office/powerpoint/2010/main" val="27601167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nSpc>
                <a:spcPct val="150000"/>
              </a:lnSpc>
            </a:pPr>
            <a:r>
              <a:rPr lang="tr-TR" b="1" dirty="0">
                <a:latin typeface="Times New Roman" panose="02020603050405020304" pitchFamily="18" charset="0"/>
                <a:ea typeface="Times New Roman" panose="02020603050405020304" pitchFamily="18" charset="0"/>
              </a:rPr>
              <a:t>Matematik bozuklukları: </a:t>
            </a:r>
            <a:r>
              <a:rPr lang="tr-TR" dirty="0">
                <a:latin typeface="Times New Roman" panose="02020603050405020304" pitchFamily="18" charset="0"/>
                <a:ea typeface="Times New Roman" panose="02020603050405020304" pitchFamily="18" charset="0"/>
              </a:rPr>
              <a:t>Genel olarak öğrenme güçlüğü gösteren çocuklar işitsel ve görsel uyaranları bellekte tutmada yetersizlik gösterdikleri için normal gelişim gösteren çocukların öğrenme sürecinde kullandıkları stratejiler kullanmada başarı gösteremezler. Öğrenme güçlüğü gösteren çocukların belleği gerektiren işlerdeki zayıflığı, onların dil becerilerinin zayıf olmasına bağlanabilir. Bu çocukların söze dayalı materyalleri hatırlamaları özellikle güç olmaktadır. </a:t>
            </a:r>
            <a:endParaRPr lang="tr-TR" dirty="0"/>
          </a:p>
        </p:txBody>
      </p:sp>
    </p:spTree>
    <p:extLst>
      <p:ext uri="{BB962C8B-B14F-4D97-AF65-F5344CB8AC3E}">
        <p14:creationId xmlns:p14="http://schemas.microsoft.com/office/powerpoint/2010/main" val="2120586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200000"/>
              </a:lnSpc>
            </a:pPr>
            <a:r>
              <a:rPr lang="tr-TR" dirty="0">
                <a:latin typeface="Times New Roman" panose="02020603050405020304" pitchFamily="18" charset="0"/>
                <a:ea typeface="Times New Roman" panose="02020603050405020304" pitchFamily="18" charset="0"/>
              </a:rPr>
              <a:t>Öğrenme ile birey bilgi kazanırken bir takım güçlüklerle karşılaşabilmektedir. Bireyin bilgi kazanırken yaşadığı güçlükler sonucunda ortaya bir takım sorunlar çıkmaktadır. Bu sorunlar öğrenme güçlükleri olarak nitelendirilmektedir </a:t>
            </a:r>
            <a:endParaRPr lang="tr-TR" dirty="0"/>
          </a:p>
        </p:txBody>
      </p:sp>
    </p:spTree>
    <p:extLst>
      <p:ext uri="{BB962C8B-B14F-4D97-AF65-F5344CB8AC3E}">
        <p14:creationId xmlns:p14="http://schemas.microsoft.com/office/powerpoint/2010/main" val="4114534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Sosyal ve Kişilik Gelişimi ile İlgili Problemler</a:t>
            </a:r>
            <a:endParaRPr lang="tr-TR" i="1" dirty="0">
              <a:latin typeface="Times New Roman" panose="02020603050405020304" pitchFamily="18" charset="0"/>
              <a:ea typeface="Times New Roman" panose="02020603050405020304" pitchFamily="18" charset="0"/>
            </a:endParaRPr>
          </a:p>
          <a:p>
            <a:pPr>
              <a:lnSpc>
                <a:spcPct val="150000"/>
              </a:lnSpc>
            </a:pPr>
            <a:r>
              <a:rPr lang="tr-TR" dirty="0">
                <a:latin typeface="Times New Roman" panose="02020603050405020304" pitchFamily="18" charset="0"/>
                <a:ea typeface="Times New Roman" panose="02020603050405020304" pitchFamily="18" charset="0"/>
              </a:rPr>
              <a:t>Öğrenme güçlüğü gösteren çocukların, duygusal bozukluk gösteren çocukların davranış özelliklerine benzer gösterdikleri belirtilmektedir. Öğrenme güçlüğü gösteren çocuğun, çoğu zaman mutsuz göründüğü ve güçlüklerle karşılaştıkları için hayal kırıklığı yaşadığı belirtilmektedir. </a:t>
            </a:r>
            <a:endParaRPr lang="tr-TR" dirty="0"/>
          </a:p>
        </p:txBody>
      </p:sp>
    </p:spTree>
    <p:extLst>
      <p:ext uri="{BB962C8B-B14F-4D97-AF65-F5344CB8AC3E}">
        <p14:creationId xmlns:p14="http://schemas.microsoft.com/office/powerpoint/2010/main" val="15610179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spcAft>
                <a:spcPts val="800"/>
              </a:spcAft>
            </a:pPr>
            <a:r>
              <a:rPr lang="tr-TR" sz="2400" b="1" dirty="0" smtClean="0">
                <a:latin typeface="Times New Roman" panose="02020603050405020304" pitchFamily="18" charset="0"/>
                <a:ea typeface="Times New Roman" panose="02020603050405020304" pitchFamily="18" charset="0"/>
              </a:rPr>
              <a:t>TANI </a:t>
            </a:r>
            <a:r>
              <a:rPr lang="tr-TR" sz="2400" b="1" dirty="0">
                <a:latin typeface="Times New Roman" panose="02020603050405020304" pitchFamily="18" charset="0"/>
                <a:ea typeface="Times New Roman" panose="02020603050405020304" pitchFamily="18" charset="0"/>
              </a:rPr>
              <a:t>VE DEĞERLENDİRME</a:t>
            </a:r>
            <a:endParaRPr lang="tr-TR" sz="2400" dirty="0">
              <a:latin typeface="Times New Roman" panose="02020603050405020304" pitchFamily="18" charset="0"/>
              <a:ea typeface="Times New Roman" panose="02020603050405020304" pitchFamily="18" charset="0"/>
            </a:endParaRPr>
          </a:p>
          <a:p>
            <a:pPr>
              <a:lnSpc>
                <a:spcPct val="150000"/>
              </a:lnSpc>
            </a:pPr>
            <a:r>
              <a:rPr lang="tr-TR" sz="2400" dirty="0">
                <a:latin typeface="Times New Roman" panose="02020603050405020304" pitchFamily="18" charset="0"/>
                <a:ea typeface="Times New Roman" panose="02020603050405020304" pitchFamily="18" charset="0"/>
              </a:rPr>
              <a:t>Öğrenme güçlüğü olan çocuk ve gençlere tanının konması oldukça dikkatli ve uzun süren titiz değerlendirmeleri gerektirmektedir. Değerlendirme psikiyatrik, medikal ve </a:t>
            </a:r>
            <a:r>
              <a:rPr lang="tr-TR" sz="2400" dirty="0" err="1">
                <a:latin typeface="Times New Roman" panose="02020603050405020304" pitchFamily="18" charset="0"/>
                <a:ea typeface="Times New Roman" panose="02020603050405020304" pitchFamily="18" charset="0"/>
              </a:rPr>
              <a:t>psiko</a:t>
            </a:r>
            <a:r>
              <a:rPr lang="tr-TR" sz="2400" dirty="0">
                <a:latin typeface="Times New Roman" panose="02020603050405020304" pitchFamily="18" charset="0"/>
                <a:ea typeface="Times New Roman" panose="02020603050405020304" pitchFamily="18" charset="0"/>
              </a:rPr>
              <a:t>-pedagojik durumun kapsamlı olarak incelenmesini içermelidir. Bu nedenle tanı koymada ekip çalışması önemli bir yer tutmaktadır </a:t>
            </a:r>
            <a:endParaRPr lang="tr-TR" sz="2400" dirty="0"/>
          </a:p>
        </p:txBody>
      </p:sp>
    </p:spTree>
    <p:extLst>
      <p:ext uri="{BB962C8B-B14F-4D97-AF65-F5344CB8AC3E}">
        <p14:creationId xmlns:p14="http://schemas.microsoft.com/office/powerpoint/2010/main" val="9743316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spcAft>
                <a:spcPts val="800"/>
              </a:spcAft>
            </a:pPr>
            <a:r>
              <a:rPr lang="tr-TR" sz="2000" b="1" dirty="0">
                <a:latin typeface="Times New Roman" panose="02020603050405020304" pitchFamily="18" charset="0"/>
                <a:ea typeface="Times New Roman" panose="02020603050405020304" pitchFamily="18" charset="0"/>
              </a:rPr>
              <a:t>ÖĞRENME GÜÇLÜĞÜ GÖSTEREN ÇOCUKLARIN EĞİTİMLERİ </a:t>
            </a:r>
          </a:p>
          <a:p>
            <a:pPr>
              <a:lnSpc>
                <a:spcPct val="150000"/>
              </a:lnSpc>
            </a:pPr>
            <a:r>
              <a:rPr lang="tr-TR" dirty="0">
                <a:latin typeface="Times New Roman" panose="02020603050405020304" pitchFamily="18" charset="0"/>
                <a:ea typeface="Times New Roman" panose="02020603050405020304" pitchFamily="18" charset="0"/>
              </a:rPr>
              <a:t>Öğrenme güçlüğü gösteren çocukların eğitimindeki temel, çocukların sınırlı yeteneklerini en iyi şartlarda maksimum düzeyde kullanabilmelerini sağlamaktır. Öğrenme güçlüğü gösteren çocuk genellikle kaynaştırma eğitimine tabii tutulmaktadır. </a:t>
            </a:r>
            <a:endParaRPr lang="tr-TR" dirty="0"/>
          </a:p>
        </p:txBody>
      </p:sp>
    </p:spTree>
    <p:extLst>
      <p:ext uri="{BB962C8B-B14F-4D97-AF65-F5344CB8AC3E}">
        <p14:creationId xmlns:p14="http://schemas.microsoft.com/office/powerpoint/2010/main" val="6901467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Öğrenme güçlüğü gösteren çocuklara yönelik eğitim yaklaşımları ve öğrenme yöntemleri; </a:t>
            </a:r>
            <a:endParaRPr lang="tr-TR" dirty="0" smtClean="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smtClean="0">
                <a:latin typeface="Times New Roman" panose="02020603050405020304" pitchFamily="18" charset="0"/>
                <a:ea typeface="Times New Roman" panose="02020603050405020304" pitchFamily="18" charset="0"/>
              </a:rPr>
              <a:t>psikolojik </a:t>
            </a:r>
            <a:r>
              <a:rPr lang="tr-TR" dirty="0">
                <a:latin typeface="Times New Roman" panose="02020603050405020304" pitchFamily="18" charset="0"/>
                <a:ea typeface="Times New Roman" panose="02020603050405020304" pitchFamily="18" charset="0"/>
              </a:rPr>
              <a:t>süreçlerin öğretimi</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çok duyuya dayalı yaklaşım</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bilişsel davranış değiştirme</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davranış değiştirme</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yapılandırma ve uyaranların azaltılması</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doğrudan öğretim</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bilmeye ve kavramaya ilişkin eğitim, </a:t>
            </a:r>
            <a:r>
              <a:rPr lang="tr-TR" dirty="0" smtClean="0">
                <a:latin typeface="Times New Roman" panose="02020603050405020304" pitchFamily="18" charset="0"/>
                <a:ea typeface="Times New Roman" panose="02020603050405020304" pitchFamily="18" charset="0"/>
              </a:rPr>
              <a:t>çalışma </a:t>
            </a:r>
            <a:r>
              <a:rPr lang="tr-TR" dirty="0">
                <a:latin typeface="Times New Roman" panose="02020603050405020304" pitchFamily="18" charset="0"/>
                <a:ea typeface="Times New Roman" panose="02020603050405020304" pitchFamily="18" charset="0"/>
              </a:rPr>
              <a:t>becerilerinin eğitimi, sosyal becerilerin eğitimi şeklinde sıralanmaktadır. </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29991310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defTabSz="457200" fontAlgn="base">
              <a:lnSpc>
                <a:spcPct val="150000"/>
              </a:lnSpc>
              <a:buClr>
                <a:srgbClr val="A53010"/>
              </a:buClr>
              <a:buFont typeface="Wingdings 3" charset="2"/>
              <a:buChar char=""/>
            </a:pPr>
            <a:r>
              <a:rPr lang="tr-TR" sz="2000" dirty="0">
                <a:solidFill>
                  <a:prstClr val="black">
                    <a:lumMod val="75000"/>
                    <a:lumOff val="25000"/>
                  </a:prstClr>
                </a:solidFill>
                <a:latin typeface="Times New Roman"/>
                <a:ea typeface="Times New Roman"/>
              </a:rPr>
              <a:t>KAYNAKLAR</a:t>
            </a:r>
          </a:p>
          <a:p>
            <a:pPr marL="742950" lvl="1" indent="-285750" defTabSz="457200" fontAlgn="base">
              <a:lnSpc>
                <a:spcPct val="100000"/>
              </a:lnSpc>
              <a:spcBef>
                <a:spcPts val="1000"/>
              </a:spcBef>
              <a:buClr>
                <a:srgbClr val="A53010"/>
              </a:buClr>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solidFill>
                <a:prstClr val="black">
                  <a:lumMod val="75000"/>
                  <a:lumOff val="25000"/>
                </a:prstClr>
              </a:solidFill>
              <a:latin typeface="Times New Roman"/>
              <a:ea typeface="Times New Roman"/>
              <a:cs typeface="Times New Roman"/>
            </a:endParaRPr>
          </a:p>
          <a:p>
            <a:pPr marL="742950" lvl="1" indent="-285750" defTabSz="457200" fontAlgn="base">
              <a:lnSpc>
                <a:spcPct val="100000"/>
              </a:lnSpc>
              <a:spcBef>
                <a:spcPts val="1000"/>
              </a:spcBef>
              <a:buClr>
                <a:srgbClr val="A53010"/>
              </a:buClr>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endParaRPr lang="tr-TR" sz="2000" dirty="0">
              <a:solidFill>
                <a:prstClr val="black">
                  <a:lumMod val="75000"/>
                  <a:lumOff val="25000"/>
                </a:prstClr>
              </a:solidFill>
              <a:latin typeface="Times New Roman"/>
              <a:ea typeface="Times New Roman"/>
              <a:cs typeface="Times New Roman"/>
            </a:endParaRPr>
          </a:p>
        </p:txBody>
      </p:sp>
    </p:spTree>
    <p:extLst>
      <p:ext uri="{BB962C8B-B14F-4D97-AF65-F5344CB8AC3E}">
        <p14:creationId xmlns:p14="http://schemas.microsoft.com/office/powerpoint/2010/main" val="3124535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nSpc>
                <a:spcPct val="150000"/>
              </a:lnSpc>
            </a:pPr>
            <a:r>
              <a:rPr lang="tr-TR" sz="3200" dirty="0">
                <a:latin typeface="Times New Roman" panose="02020603050405020304" pitchFamily="18" charset="0"/>
                <a:ea typeface="Times New Roman" panose="02020603050405020304" pitchFamily="18" charset="0"/>
              </a:rPr>
              <a:t>Öğrenme güçlüğü olan çocuklar fiziksel açıdan normal çocuklardan pek fazla ayrılık göstermedikleri ve genelde normal çocuklar gibi davrandıkları için problemleri kolay fark edilmeyebilir. Erken tanı ve bilinçlendirme çalışmalarında bilgilendirme önemli bir yer tutmaktadır </a:t>
            </a:r>
            <a:endParaRPr lang="tr-TR" sz="3200" dirty="0"/>
          </a:p>
        </p:txBody>
      </p:sp>
    </p:spTree>
    <p:extLst>
      <p:ext uri="{BB962C8B-B14F-4D97-AF65-F5344CB8AC3E}">
        <p14:creationId xmlns:p14="http://schemas.microsoft.com/office/powerpoint/2010/main" val="3621795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spcAft>
                <a:spcPts val="800"/>
              </a:spcAft>
            </a:pPr>
            <a:r>
              <a:rPr lang="tr-TR" b="1" kern="0" dirty="0">
                <a:latin typeface="Times New Roman" panose="02020603050405020304" pitchFamily="18" charset="0"/>
              </a:rPr>
              <a:t>ÖĞRENME GÜÇLÜĞÜNÜN TANIMI</a:t>
            </a:r>
            <a:endParaRPr lang="tr-TR" sz="3200" b="1" kern="0" dirty="0" smtClean="0">
              <a:effectLst/>
              <a:latin typeface="Times New Roman" panose="02020603050405020304" pitchFamily="18" charset="0"/>
            </a:endParaRPr>
          </a:p>
          <a:p>
            <a:pPr>
              <a:lnSpc>
                <a:spcPct val="150000"/>
              </a:lnSpc>
            </a:pPr>
            <a:r>
              <a:rPr lang="tr-TR" dirty="0">
                <a:latin typeface="Times New Roman" panose="02020603050405020304" pitchFamily="18" charset="0"/>
                <a:ea typeface="Times New Roman" panose="02020603050405020304" pitchFamily="18" charset="0"/>
              </a:rPr>
              <a:t>Öğrenme güçlüğü kavramı ile ilgili tartışmaların 1930’lu yıllarında başladığı vurgulanmaktadır. Bu tartışmalar sonucunda ortak bir kavram ve terim üzerinde tam bir anlaşma sağlanamamasına rağmen, son yıllarda “öğrenme güçlüğü” “öğrenme bozukluğu” ya da “öğrenme yetersizliği” kavramlarının yoğun bir şekilde kullanıldığı görülmektedir. </a:t>
            </a:r>
            <a:endParaRPr lang="tr-TR" dirty="0"/>
          </a:p>
        </p:txBody>
      </p:sp>
    </p:spTree>
    <p:extLst>
      <p:ext uri="{BB962C8B-B14F-4D97-AF65-F5344CB8AC3E}">
        <p14:creationId xmlns:p14="http://schemas.microsoft.com/office/powerpoint/2010/main" val="1438118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1800" b="1" dirty="0">
                <a:solidFill>
                  <a:prstClr val="black"/>
                </a:solidFill>
                <a:latin typeface="Times New Roman" panose="02020603050405020304" pitchFamily="18" charset="0"/>
                <a:ea typeface="Times New Roman" panose="02020603050405020304" pitchFamily="18" charset="0"/>
                <a:cs typeface="+mn-cs"/>
              </a:rPr>
              <a:t>ÖĞRENME GÜÇLÜĞÜNÜN </a:t>
            </a:r>
            <a:r>
              <a:rPr lang="tr-TR" sz="1800" b="1" dirty="0" smtClean="0">
                <a:solidFill>
                  <a:prstClr val="black"/>
                </a:solidFill>
                <a:latin typeface="Times New Roman" panose="02020603050405020304" pitchFamily="18" charset="0"/>
                <a:ea typeface="Times New Roman" panose="02020603050405020304" pitchFamily="18" charset="0"/>
                <a:cs typeface="+mn-cs"/>
              </a:rPr>
              <a:t>NEDENLERİ</a:t>
            </a:r>
            <a:endParaRPr lang="tr-TR" sz="1800" dirty="0"/>
          </a:p>
        </p:txBody>
      </p:sp>
      <p:sp>
        <p:nvSpPr>
          <p:cNvPr id="3" name="İçerik Yer Tutucusu 2"/>
          <p:cNvSpPr>
            <a:spLocks noGrp="1"/>
          </p:cNvSpPr>
          <p:nvPr>
            <p:ph idx="1"/>
          </p:nvPr>
        </p:nvSpPr>
        <p:spPr/>
        <p:txBody>
          <a:bodyPr>
            <a:normAutofit fontScale="47500" lnSpcReduction="20000"/>
          </a:bodyPr>
          <a:lstStyle/>
          <a:p>
            <a:pPr algn="just">
              <a:lnSpc>
                <a:spcPct val="150000"/>
              </a:lnSpc>
              <a:spcAft>
                <a:spcPts val="800"/>
              </a:spcAft>
            </a:pPr>
            <a:r>
              <a:rPr lang="tr-TR" sz="3600" dirty="0" smtClean="0">
                <a:latin typeface="Times New Roman" panose="02020603050405020304" pitchFamily="18" charset="0"/>
                <a:ea typeface="Times New Roman" panose="02020603050405020304" pitchFamily="18" charset="0"/>
              </a:rPr>
              <a:t>Öğrenme </a:t>
            </a:r>
            <a:r>
              <a:rPr lang="tr-TR" sz="3600" dirty="0">
                <a:latin typeface="Times New Roman" panose="02020603050405020304" pitchFamily="18" charset="0"/>
                <a:ea typeface="Times New Roman" panose="02020603050405020304" pitchFamily="18" charset="0"/>
              </a:rPr>
              <a:t>güçlüğünün kaynağı ya da nedenleri konusunda elde edilmiş somut veriler olmamasına rağmen</a:t>
            </a:r>
            <a:r>
              <a:rPr lang="tr-TR" sz="3600" dirty="0" smtClean="0">
                <a:latin typeface="Times New Roman" panose="02020603050405020304" pitchFamily="18" charset="0"/>
                <a:ea typeface="Times New Roman" panose="02020603050405020304" pitchFamily="18" charset="0"/>
              </a:rPr>
              <a:t>,</a:t>
            </a:r>
          </a:p>
          <a:p>
            <a:pPr algn="just">
              <a:lnSpc>
                <a:spcPct val="150000"/>
              </a:lnSpc>
              <a:spcAft>
                <a:spcPts val="800"/>
              </a:spcAft>
            </a:pPr>
            <a:r>
              <a:rPr lang="tr-TR" sz="3600" dirty="0" smtClean="0">
                <a:latin typeface="Times New Roman" panose="02020603050405020304" pitchFamily="18" charset="0"/>
                <a:ea typeface="Times New Roman" panose="02020603050405020304" pitchFamily="18" charset="0"/>
              </a:rPr>
              <a:t> </a:t>
            </a:r>
            <a:r>
              <a:rPr lang="tr-TR" sz="3600" dirty="0">
                <a:latin typeface="Times New Roman" panose="02020603050405020304" pitchFamily="18" charset="0"/>
                <a:ea typeface="Times New Roman" panose="02020603050405020304" pitchFamily="18" charset="0"/>
              </a:rPr>
              <a:t>genetik ve kalıtımsal etmenlerin</a:t>
            </a:r>
            <a:r>
              <a:rPr lang="tr-TR" sz="3600" dirty="0" smtClean="0">
                <a:latin typeface="Times New Roman" panose="02020603050405020304" pitchFamily="18" charset="0"/>
                <a:ea typeface="Times New Roman" panose="02020603050405020304" pitchFamily="18" charset="0"/>
              </a:rPr>
              <a:t>,</a:t>
            </a:r>
          </a:p>
          <a:p>
            <a:pPr algn="just">
              <a:lnSpc>
                <a:spcPct val="150000"/>
              </a:lnSpc>
              <a:spcAft>
                <a:spcPts val="800"/>
              </a:spcAft>
            </a:pPr>
            <a:r>
              <a:rPr lang="tr-TR" sz="3600" dirty="0" smtClean="0">
                <a:latin typeface="Times New Roman" panose="02020603050405020304" pitchFamily="18" charset="0"/>
                <a:ea typeface="Times New Roman" panose="02020603050405020304" pitchFamily="18" charset="0"/>
              </a:rPr>
              <a:t> </a:t>
            </a:r>
            <a:r>
              <a:rPr lang="tr-TR" sz="3600" dirty="0">
                <a:latin typeface="Times New Roman" panose="02020603050405020304" pitchFamily="18" charset="0"/>
                <a:ea typeface="Times New Roman" panose="02020603050405020304" pitchFamily="18" charset="0"/>
              </a:rPr>
              <a:t>beyin </a:t>
            </a:r>
            <a:r>
              <a:rPr lang="tr-TR" sz="3600" dirty="0" smtClean="0">
                <a:latin typeface="Times New Roman" panose="02020603050405020304" pitchFamily="18" charset="0"/>
                <a:ea typeface="Times New Roman" panose="02020603050405020304" pitchFamily="18" charset="0"/>
              </a:rPr>
              <a:t>hasarının,</a:t>
            </a:r>
          </a:p>
          <a:p>
            <a:pPr algn="just">
              <a:lnSpc>
                <a:spcPct val="150000"/>
              </a:lnSpc>
              <a:spcAft>
                <a:spcPts val="800"/>
              </a:spcAft>
            </a:pPr>
            <a:r>
              <a:rPr lang="tr-TR" sz="3600" dirty="0" err="1" smtClean="0">
                <a:latin typeface="Times New Roman" panose="02020603050405020304" pitchFamily="18" charset="0"/>
                <a:ea typeface="Times New Roman" panose="02020603050405020304" pitchFamily="18" charset="0"/>
              </a:rPr>
              <a:t>biyo</a:t>
            </a:r>
            <a:r>
              <a:rPr lang="tr-TR" sz="3600" dirty="0" smtClean="0">
                <a:latin typeface="Times New Roman" panose="02020603050405020304" pitchFamily="18" charset="0"/>
                <a:ea typeface="Times New Roman" panose="02020603050405020304" pitchFamily="18" charset="0"/>
              </a:rPr>
              <a:t>-kimyasal </a:t>
            </a:r>
            <a:r>
              <a:rPr lang="tr-TR" sz="3600" dirty="0">
                <a:latin typeface="Times New Roman" panose="02020603050405020304" pitchFamily="18" charset="0"/>
                <a:ea typeface="Times New Roman" panose="02020603050405020304" pitchFamily="18" charset="0"/>
              </a:rPr>
              <a:t>bozuklukların </a:t>
            </a:r>
            <a:endParaRPr lang="tr-TR" sz="3600" dirty="0" smtClean="0">
              <a:latin typeface="Times New Roman" panose="02020603050405020304" pitchFamily="18" charset="0"/>
              <a:ea typeface="Times New Roman" panose="02020603050405020304" pitchFamily="18" charset="0"/>
            </a:endParaRPr>
          </a:p>
          <a:p>
            <a:pPr algn="just">
              <a:lnSpc>
                <a:spcPct val="150000"/>
              </a:lnSpc>
              <a:spcAft>
                <a:spcPts val="800"/>
              </a:spcAft>
            </a:pPr>
            <a:r>
              <a:rPr lang="tr-TR" sz="3600" dirty="0" smtClean="0">
                <a:latin typeface="Times New Roman" panose="02020603050405020304" pitchFamily="18" charset="0"/>
                <a:ea typeface="Times New Roman" panose="02020603050405020304" pitchFamily="18" charset="0"/>
              </a:rPr>
              <a:t>nörolojik </a:t>
            </a:r>
            <a:r>
              <a:rPr lang="tr-TR" sz="3600" dirty="0">
                <a:latin typeface="Times New Roman" panose="02020603050405020304" pitchFamily="18" charset="0"/>
                <a:ea typeface="Times New Roman" panose="02020603050405020304" pitchFamily="18" charset="0"/>
              </a:rPr>
              <a:t>fonksiyonlardaki bozuklukların, </a:t>
            </a:r>
            <a:endParaRPr lang="tr-TR" sz="3600" dirty="0" smtClean="0">
              <a:latin typeface="Times New Roman" panose="02020603050405020304" pitchFamily="18" charset="0"/>
              <a:ea typeface="Times New Roman" panose="02020603050405020304" pitchFamily="18" charset="0"/>
            </a:endParaRPr>
          </a:p>
          <a:p>
            <a:pPr algn="just">
              <a:lnSpc>
                <a:spcPct val="150000"/>
              </a:lnSpc>
              <a:spcAft>
                <a:spcPts val="800"/>
              </a:spcAft>
            </a:pPr>
            <a:r>
              <a:rPr lang="tr-TR" sz="3600" dirty="0" smtClean="0">
                <a:latin typeface="Times New Roman" panose="02020603050405020304" pitchFamily="18" charset="0"/>
                <a:ea typeface="Times New Roman" panose="02020603050405020304" pitchFamily="18" charset="0"/>
              </a:rPr>
              <a:t>duyusal </a:t>
            </a:r>
            <a:r>
              <a:rPr lang="tr-TR" sz="3600" dirty="0">
                <a:latin typeface="Times New Roman" panose="02020603050405020304" pitchFamily="18" charset="0"/>
                <a:ea typeface="Times New Roman" panose="02020603050405020304" pitchFamily="18" charset="0"/>
              </a:rPr>
              <a:t>bozuklukların </a:t>
            </a:r>
            <a:r>
              <a:rPr lang="tr-TR" sz="3600" dirty="0" smtClean="0">
                <a:latin typeface="Times New Roman" panose="02020603050405020304" pitchFamily="18" charset="0"/>
                <a:ea typeface="Times New Roman" panose="02020603050405020304" pitchFamily="18" charset="0"/>
              </a:rPr>
              <a:t>ve</a:t>
            </a:r>
          </a:p>
          <a:p>
            <a:pPr algn="just">
              <a:lnSpc>
                <a:spcPct val="150000"/>
              </a:lnSpc>
              <a:spcAft>
                <a:spcPts val="800"/>
              </a:spcAft>
            </a:pPr>
            <a:r>
              <a:rPr lang="tr-TR" sz="3600" dirty="0" smtClean="0">
                <a:latin typeface="Times New Roman" panose="02020603050405020304" pitchFamily="18" charset="0"/>
                <a:ea typeface="Times New Roman" panose="02020603050405020304" pitchFamily="18" charset="0"/>
              </a:rPr>
              <a:t> </a:t>
            </a:r>
            <a:r>
              <a:rPr lang="tr-TR" sz="3600" dirty="0">
                <a:latin typeface="Times New Roman" panose="02020603050405020304" pitchFamily="18" charset="0"/>
                <a:ea typeface="Times New Roman" panose="02020603050405020304" pitchFamily="18" charset="0"/>
              </a:rPr>
              <a:t>çevresel </a:t>
            </a:r>
            <a:r>
              <a:rPr lang="tr-TR" sz="3600" dirty="0" smtClean="0">
                <a:latin typeface="Times New Roman" panose="02020603050405020304" pitchFamily="18" charset="0"/>
                <a:ea typeface="Times New Roman" panose="02020603050405020304" pitchFamily="18" charset="0"/>
              </a:rPr>
              <a:t>etmenler </a:t>
            </a:r>
            <a:r>
              <a:rPr lang="tr-TR" sz="3600" dirty="0" err="1" smtClean="0">
                <a:latin typeface="Times New Roman" panose="02020603050405020304" pitchFamily="18" charset="0"/>
                <a:ea typeface="Times New Roman" panose="02020603050405020304" pitchFamily="18" charset="0"/>
              </a:rPr>
              <a:t>v.b</a:t>
            </a:r>
            <a:r>
              <a:rPr lang="tr-TR" sz="3600" dirty="0" smtClean="0">
                <a:latin typeface="Times New Roman" panose="02020603050405020304" pitchFamily="18" charset="0"/>
                <a:ea typeface="Times New Roman" panose="02020603050405020304" pitchFamily="18" charset="0"/>
              </a:rPr>
              <a:t>. sıralanabilir  </a:t>
            </a:r>
            <a:endParaRPr lang="tr-TR" sz="3600" b="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1111271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sz="2000" b="1" dirty="0">
                <a:latin typeface="Times New Roman" panose="02020603050405020304" pitchFamily="18" charset="0"/>
                <a:ea typeface="Times New Roman" panose="02020603050405020304" pitchFamily="18" charset="0"/>
              </a:rPr>
              <a:t>ÖĞRENME GÜÇLÜĞÜGÖSTEREN ÇOCUKLARIN </a:t>
            </a:r>
            <a:r>
              <a:rPr lang="tr-TR" sz="2000" b="1" dirty="0" smtClean="0">
                <a:latin typeface="Times New Roman" panose="02020603050405020304" pitchFamily="18" charset="0"/>
                <a:ea typeface="Times New Roman" panose="02020603050405020304" pitchFamily="18" charset="0"/>
              </a:rPr>
              <a:t>SINIFLANDIRILMASI</a:t>
            </a:r>
          </a:p>
          <a:p>
            <a:pPr algn="just">
              <a:lnSpc>
                <a:spcPct val="150000"/>
              </a:lnSpc>
              <a:spcAft>
                <a:spcPts val="800"/>
              </a:spcAft>
            </a:pPr>
            <a:r>
              <a:rPr lang="tr-TR" sz="2000" dirty="0" smtClean="0">
                <a:effectLst/>
                <a:latin typeface="Times New Roman" panose="02020603050405020304" pitchFamily="18" charset="0"/>
                <a:ea typeface="Times New Roman" panose="02020603050405020304" pitchFamily="18" charset="0"/>
              </a:rPr>
              <a:t>Öğrenme güçlüğü gösteren bir bireyde hem okuma hem yazma bozukluğu görülürken başka bir bireyde sadece matematiksel becerilerde  bozukluk görülebilmektedir.</a:t>
            </a:r>
          </a:p>
          <a:p>
            <a:pPr algn="just">
              <a:lnSpc>
                <a:spcPct val="150000"/>
              </a:lnSpc>
              <a:spcAft>
                <a:spcPts val="800"/>
              </a:spcAft>
            </a:pPr>
            <a:r>
              <a:rPr lang="tr-TR" sz="2000" b="1" dirty="0" smtClean="0">
                <a:latin typeface="Times New Roman" panose="02020603050405020304" pitchFamily="18" charset="0"/>
                <a:ea typeface="Times New Roman" panose="02020603050405020304" pitchFamily="18" charset="0"/>
              </a:rPr>
              <a:t> </a:t>
            </a:r>
            <a:r>
              <a:rPr lang="tr-TR" sz="2000" b="1" i="0" dirty="0" smtClean="0">
                <a:effectLst/>
                <a:latin typeface="Times New Roman" panose="02020603050405020304" pitchFamily="18" charset="0"/>
                <a:ea typeface="Times New Roman" panose="02020603050405020304" pitchFamily="18" charset="0"/>
              </a:rPr>
              <a:t>Kültürel yoksunluğu olanlar: </a:t>
            </a:r>
            <a:r>
              <a:rPr lang="tr-TR" sz="2000" i="0" dirty="0" smtClean="0">
                <a:effectLst/>
                <a:latin typeface="Times New Roman" panose="02020603050405020304" pitchFamily="18" charset="0"/>
                <a:ea typeface="Times New Roman" panose="02020603050405020304" pitchFamily="18" charset="0"/>
              </a:rPr>
              <a:t>genel zeka düzeyi açısından ayrıcalığı olmamakla birlikte yetiştiği çevrenin nesnel ve kültürel yoksunluğu nedeniyle eğitim-öğretim için gerekli ilgi ve yaşantılardan yoksun olanlar bu grupta ele alınmaktadır.</a:t>
            </a:r>
            <a:endParaRPr lang="tr-TR" sz="2000" i="1" dirty="0" smtClean="0">
              <a:effectLst/>
              <a:latin typeface="Times New Roman" panose="02020603050405020304" pitchFamily="18" charset="0"/>
              <a:ea typeface="Times New Roman" panose="02020603050405020304" pitchFamily="18" charset="0"/>
            </a:endParaRPr>
          </a:p>
          <a:p>
            <a:pPr algn="just">
              <a:lnSpc>
                <a:spcPct val="150000"/>
              </a:lnSpc>
              <a:spcAft>
                <a:spcPts val="800"/>
              </a:spcAft>
            </a:pPr>
            <a:endParaRPr lang="tr-TR" sz="2000"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324240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200000"/>
              </a:lnSpc>
            </a:pPr>
            <a:r>
              <a:rPr lang="tr-TR" b="1" dirty="0">
                <a:latin typeface="Times New Roman" panose="02020603050405020304" pitchFamily="18" charset="0"/>
                <a:ea typeface="Times New Roman" panose="02020603050405020304" pitchFamily="18" charset="0"/>
              </a:rPr>
              <a:t>Diğer öğrenme güçlüğü olanlar:</a:t>
            </a:r>
            <a:r>
              <a:rPr lang="tr-TR" dirty="0">
                <a:latin typeface="Times New Roman" panose="02020603050405020304" pitchFamily="18" charset="0"/>
                <a:ea typeface="Times New Roman" panose="02020603050405020304" pitchFamily="18" charset="0"/>
              </a:rPr>
              <a:t> Organik ve fonksiyonel nedenlere bağlı anlama, okuma, anlatma, yazma, çizme, tanıma, kavramlaştırma gibi problemleri olan çocuklar  diğer öğrenme güçlükleri olan çocuklar şeklinde gruplandırılmaktadır</a:t>
            </a:r>
            <a:endParaRPr lang="tr-TR" dirty="0"/>
          </a:p>
        </p:txBody>
      </p:sp>
    </p:spTree>
    <p:extLst>
      <p:ext uri="{BB962C8B-B14F-4D97-AF65-F5344CB8AC3E}">
        <p14:creationId xmlns:p14="http://schemas.microsoft.com/office/powerpoint/2010/main" val="4079049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dirty="0">
                <a:latin typeface="Times New Roman" panose="02020603050405020304" pitchFamily="18" charset="0"/>
                <a:ea typeface="Times New Roman" panose="02020603050405020304" pitchFamily="18" charset="0"/>
              </a:rPr>
              <a:t>Öğrenme güçlüğü gösteren çocuklarda matematiksel işlemler ve matematikle ilgili sembollerin öğrenilmesinde, yön ve zaman kavramında güçlükler olduğu gibi, görsel ve işitsel ayırımda da yetersizlikler görülmektedir. Öğrenme güçlüğü olan çocuklarda işitsel algının yanında görsel algılamada da problemlerin olması, okuma problemlerine neden olmaktadır </a:t>
            </a:r>
            <a:endParaRPr lang="tr-TR" dirty="0"/>
          </a:p>
        </p:txBody>
      </p:sp>
    </p:spTree>
    <p:extLst>
      <p:ext uri="{BB962C8B-B14F-4D97-AF65-F5344CB8AC3E}">
        <p14:creationId xmlns:p14="http://schemas.microsoft.com/office/powerpoint/2010/main" val="1169371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Gelişimsel öğrenme bozuklukları;</a:t>
            </a:r>
            <a:r>
              <a:rPr lang="tr-TR" dirty="0">
                <a:latin typeface="Times New Roman" panose="02020603050405020304" pitchFamily="18" charset="0"/>
                <a:ea typeface="Times New Roman" panose="02020603050405020304" pitchFamily="18" charset="0"/>
              </a:rPr>
              <a:t> çocuğun akademik alandaki başarısında önemli bir yer tutan dikkat, hafıza, algı, motor, dil ve düşünme becerilerindeki bozuklukları kapsamaktadır.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94086669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919</Words>
  <Application>Microsoft Office PowerPoint</Application>
  <PresentationFormat>Geniş ekran</PresentationFormat>
  <Paragraphs>45</Paragraphs>
  <Slides>24</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24</vt:i4>
      </vt:variant>
    </vt:vector>
  </HeadingPairs>
  <TitlesOfParts>
    <vt:vector size="31" baseType="lpstr">
      <vt:lpstr>Arial</vt:lpstr>
      <vt:lpstr>Calibri</vt:lpstr>
      <vt:lpstr>Calibri Light</vt:lpstr>
      <vt:lpstr>Times New Roman</vt:lpstr>
      <vt:lpstr>Times New Roman TUR</vt:lpstr>
      <vt:lpstr>Wingdings 3</vt:lpstr>
      <vt:lpstr>Office Teması</vt:lpstr>
      <vt:lpstr>ÖĞRENME GÜÇLÜĞÜ GÖSTEREN ÇOCUKLAR</vt:lpstr>
      <vt:lpstr>PowerPoint Sunusu</vt:lpstr>
      <vt:lpstr>PowerPoint Sunusu</vt:lpstr>
      <vt:lpstr>PowerPoint Sunusu</vt:lpstr>
      <vt:lpstr>ÖĞRENME GÜÇLÜĞÜNÜN NEDENLERİ</vt:lpstr>
      <vt:lpstr>PowerPoint Sunusu</vt:lpstr>
      <vt:lpstr>PowerPoint Sunusu</vt:lpstr>
      <vt:lpstr>PowerPoint Sunusu</vt:lpstr>
      <vt:lpstr>PowerPoint Sunusu</vt:lpstr>
      <vt:lpstr>PowerPoint Sunusu</vt:lpstr>
      <vt:lpstr>ÖĞRENME GÜÇLÜĞÜ GÖSTEREN ÇOCUKLARIN ÖZELLİKLERİ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ÖĞRENME GÜÇLÜĞÜ GÖSTEREN ÇOCUKLAR</dc:title>
  <dc:creator>figen</dc:creator>
  <cp:lastModifiedBy>figen</cp:lastModifiedBy>
  <cp:revision>7</cp:revision>
  <dcterms:created xsi:type="dcterms:W3CDTF">2020-11-01T12:20:37Z</dcterms:created>
  <dcterms:modified xsi:type="dcterms:W3CDTF">2021-02-13T19:39:21Z</dcterms:modified>
</cp:coreProperties>
</file>