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57" r:id="rId13"/>
    <p:sldId id="271" r:id="rId14"/>
    <p:sldId id="272" r:id="rId15"/>
    <p:sldId id="275" r:id="rId16"/>
    <p:sldId id="273" r:id="rId17"/>
    <p:sldId id="274" r:id="rId18"/>
    <p:sldId id="276" r:id="rId19"/>
    <p:sldId id="277" r:id="rId20"/>
    <p:sldId id="278" r:id="rId21"/>
    <p:sldId id="279" r:id="rId22"/>
    <p:sldId id="280" r:id="rId23"/>
    <p:sldId id="258" r:id="rId24"/>
    <p:sldId id="281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3" autoAdjust="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E74BB-A190-403A-A601-4C37E686D9F0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85445-6A82-4BE4-89A4-AA0EC3E87C1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847012" cy="3051175"/>
          </a:xfrm>
        </p:spPr>
        <p:txBody>
          <a:bodyPr/>
          <a:lstStyle/>
          <a:p>
            <a:r>
              <a:rPr lang="tr-TR" b="1" dirty="0" smtClean="0"/>
              <a:t>RESEARCH TYPES AND CLASSIFICATIONS</a:t>
            </a:r>
            <a:endParaRPr lang="tr-TR" b="1" dirty="0" smtClean="0"/>
          </a:p>
        </p:txBody>
      </p:sp>
      <p:sp>
        <p:nvSpPr>
          <p:cNvPr id="8195" name="2 Alt Başlık"/>
          <p:cNvSpPr>
            <a:spLocks noGrp="1"/>
          </p:cNvSpPr>
          <p:nvPr>
            <p:ph type="subTitle" idx="1"/>
          </p:nvPr>
        </p:nvSpPr>
        <p:spPr>
          <a:xfrm>
            <a:off x="1331640" y="3356992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Prof Dr Meltem ÇÖL </a:t>
            </a:r>
          </a:p>
          <a:p>
            <a:r>
              <a:rPr lang="tr-TR" b="1" dirty="0" err="1" smtClean="0">
                <a:solidFill>
                  <a:schemeClr val="tx2"/>
                </a:solidFill>
              </a:rPr>
              <a:t>Department</a:t>
            </a:r>
            <a:r>
              <a:rPr lang="tr-TR" b="1" dirty="0" smtClean="0">
                <a:solidFill>
                  <a:schemeClr val="tx2"/>
                </a:solidFill>
              </a:rPr>
              <a:t> of </a:t>
            </a:r>
            <a:r>
              <a:rPr lang="tr-TR" b="1" dirty="0" err="1" smtClean="0">
                <a:solidFill>
                  <a:schemeClr val="tx2"/>
                </a:solidFill>
              </a:rPr>
              <a:t>Public</a:t>
            </a:r>
            <a:r>
              <a:rPr lang="tr-TR" b="1" dirty="0" smtClean="0">
                <a:solidFill>
                  <a:schemeClr val="tx2"/>
                </a:solidFill>
              </a:rPr>
              <a:t> </a:t>
            </a:r>
            <a:r>
              <a:rPr lang="tr-TR" b="1" dirty="0" err="1" smtClean="0">
                <a:solidFill>
                  <a:schemeClr val="tx2"/>
                </a:solidFill>
              </a:rPr>
              <a:t>Health</a:t>
            </a:r>
            <a:endParaRPr lang="tr-TR" b="1" dirty="0" smtClean="0">
              <a:solidFill>
                <a:schemeClr val="tx2"/>
              </a:solidFill>
            </a:endParaRPr>
          </a:p>
          <a:p>
            <a:r>
              <a:rPr lang="tr-TR" b="1" dirty="0" smtClean="0">
                <a:solidFill>
                  <a:schemeClr val="tx2"/>
                </a:solidFill>
              </a:rPr>
              <a:t>Ankara </a:t>
            </a:r>
            <a:r>
              <a:rPr lang="tr-TR" b="1" dirty="0" err="1" smtClean="0">
                <a:solidFill>
                  <a:schemeClr val="tx2"/>
                </a:solidFill>
              </a:rPr>
              <a:t>University</a:t>
            </a:r>
            <a:r>
              <a:rPr lang="tr-TR" b="1" dirty="0" smtClean="0">
                <a:solidFill>
                  <a:schemeClr val="tx2"/>
                </a:solidFill>
              </a:rPr>
              <a:t> </a:t>
            </a:r>
            <a:r>
              <a:rPr lang="tr-TR" b="1" dirty="0" err="1" smtClean="0">
                <a:solidFill>
                  <a:schemeClr val="tx2"/>
                </a:solidFill>
              </a:rPr>
              <a:t>Medical</a:t>
            </a:r>
            <a:r>
              <a:rPr lang="tr-TR" b="1" dirty="0" smtClean="0">
                <a:solidFill>
                  <a:schemeClr val="tx2"/>
                </a:solidFill>
              </a:rPr>
              <a:t> </a:t>
            </a:r>
            <a:r>
              <a:rPr lang="tr-TR" b="1" dirty="0" err="1" smtClean="0">
                <a:solidFill>
                  <a:schemeClr val="tx2"/>
                </a:solidFill>
              </a:rPr>
              <a:t>Faculty</a:t>
            </a:r>
            <a:endParaRPr lang="tr-TR" b="1" dirty="0" smtClean="0">
              <a:solidFill>
                <a:schemeClr val="tx2"/>
              </a:solidFill>
            </a:endParaRPr>
          </a:p>
        </p:txBody>
      </p:sp>
      <p:sp>
        <p:nvSpPr>
          <p:cNvPr id="819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99486A-C035-456B-9636-51282F43A668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tr-TR" sz="2800" b="1" dirty="0"/>
              <a:t>5</a:t>
            </a:r>
            <a:r>
              <a:rPr lang="tr-TR" sz="2800" b="1" dirty="0" smtClean="0"/>
              <a:t>. </a:t>
            </a:r>
            <a:r>
              <a:rPr lang="tr-TR" sz="2800" b="1" dirty="0" err="1" smtClean="0"/>
              <a:t>According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to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</a:t>
            </a:r>
            <a:r>
              <a:rPr lang="tr-TR" sz="2800" b="1" dirty="0" err="1" smtClean="0"/>
              <a:t>articipants</a:t>
            </a:r>
            <a:r>
              <a:rPr lang="tr-TR" sz="2800" b="1" dirty="0" smtClean="0"/>
              <a:t>/</a:t>
            </a:r>
            <a:r>
              <a:rPr lang="tr-TR" sz="2800" b="1" dirty="0" err="1" smtClean="0"/>
              <a:t>units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study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r>
              <a:rPr lang="tr-TR" dirty="0" err="1" smtClean="0"/>
              <a:t>Individuals</a:t>
            </a:r>
            <a:r>
              <a:rPr lang="tr-TR" dirty="0" smtClean="0"/>
              <a:t>/</a:t>
            </a:r>
            <a:r>
              <a:rPr lang="tr-TR" dirty="0" err="1" smtClean="0"/>
              <a:t>persons</a:t>
            </a:r>
            <a:endParaRPr lang="tr-TR" dirty="0" smtClean="0"/>
          </a:p>
          <a:p>
            <a:r>
              <a:rPr lang="tr-TR" dirty="0" err="1" smtClean="0"/>
              <a:t>Groups</a:t>
            </a:r>
            <a:r>
              <a:rPr lang="tr-TR" dirty="0" smtClean="0"/>
              <a:t> (</a:t>
            </a:r>
            <a:r>
              <a:rPr lang="tr-TR" dirty="0" err="1" smtClean="0"/>
              <a:t>Echological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Patients</a:t>
            </a:r>
            <a:endParaRPr lang="tr-TR" dirty="0" smtClean="0"/>
          </a:p>
          <a:p>
            <a:r>
              <a:rPr lang="tr-TR" dirty="0" err="1" smtClean="0"/>
              <a:t>Population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tr-TR" sz="2800" b="1" dirty="0" smtClean="0"/>
              <a:t>6. </a:t>
            </a:r>
            <a:r>
              <a:rPr lang="tr-TR" sz="2800" b="1" dirty="0" err="1" smtClean="0"/>
              <a:t>According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to</a:t>
            </a:r>
            <a:r>
              <a:rPr lang="tr-TR" sz="2800" b="1" dirty="0" smtClean="0"/>
              <a:t> r</a:t>
            </a:r>
            <a:r>
              <a:rPr lang="tr-TR" sz="2800" b="1" dirty="0" smtClean="0"/>
              <a:t>ole of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researcher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has </a:t>
            </a:r>
            <a:r>
              <a:rPr lang="tr-TR" dirty="0" err="1" smtClean="0"/>
              <a:t>the</a:t>
            </a:r>
            <a:r>
              <a:rPr lang="tr-TR" dirty="0" smtClean="0"/>
              <a:t> role of an </a:t>
            </a:r>
            <a:r>
              <a:rPr lang="tr-TR" dirty="0" err="1" smtClean="0"/>
              <a:t>observer</a:t>
            </a:r>
            <a:r>
              <a:rPr lang="tr-TR" dirty="0" smtClean="0"/>
              <a:t>  (</a:t>
            </a:r>
            <a:r>
              <a:rPr lang="tr-TR" dirty="0" err="1" smtClean="0"/>
              <a:t>Observational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intervenes</a:t>
            </a:r>
            <a:r>
              <a:rPr lang="tr-TR" dirty="0" smtClean="0"/>
              <a:t> (</a:t>
            </a:r>
            <a:r>
              <a:rPr lang="tr-TR" dirty="0" err="1" smtClean="0"/>
              <a:t>Interventional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researcher</a:t>
            </a:r>
            <a:r>
              <a:rPr lang="tr-TR" i="1" dirty="0" smtClean="0"/>
              <a:t> </a:t>
            </a:r>
            <a:r>
              <a:rPr lang="tr-TR" i="1" dirty="0" err="1" smtClean="0"/>
              <a:t>applies</a:t>
            </a:r>
            <a:r>
              <a:rPr lang="tr-TR" i="1" dirty="0" smtClean="0"/>
              <a:t> </a:t>
            </a:r>
            <a:r>
              <a:rPr lang="tr-TR" i="1" dirty="0" err="1" smtClean="0"/>
              <a:t>what</a:t>
            </a:r>
            <a:r>
              <a:rPr lang="tr-TR" i="1" dirty="0" smtClean="0"/>
              <a:t> he </a:t>
            </a:r>
            <a:r>
              <a:rPr lang="tr-TR" i="1" dirty="0" err="1" smtClean="0"/>
              <a:t>wants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mesure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effect</a:t>
            </a:r>
            <a:r>
              <a:rPr lang="tr-TR" i="1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512" y="188640"/>
            <a:ext cx="8964488" cy="6354566"/>
          </a:xfrm>
        </p:spPr>
      </p:pic>
      <p:sp>
        <p:nvSpPr>
          <p:cNvPr id="4" name="TextBox 6"/>
          <p:cNvSpPr txBox="1"/>
          <p:nvPr/>
        </p:nvSpPr>
        <p:spPr>
          <a:xfrm>
            <a:off x="179512" y="6381328"/>
            <a:ext cx="80648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 err="1" smtClean="0">
                <a:latin typeface="Arial" pitchFamily="34" charset="0"/>
                <a:cs typeface="Arial" pitchFamily="34" charset="0"/>
              </a:rPr>
              <a:t>Ref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Röhrig B. 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Et </a:t>
            </a:r>
            <a:r>
              <a:rPr lang="tr-TR" sz="1050" dirty="0" err="1" smtClean="0">
                <a:latin typeface="Arial" pitchFamily="34" charset="0"/>
                <a:cs typeface="Arial" pitchFamily="34" charset="0"/>
              </a:rPr>
              <a:t>all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050" dirty="0" smtClean="0">
                <a:latin typeface="Arial" pitchFamily="34" charset="0"/>
                <a:cs typeface="Arial" pitchFamily="34" charset="0"/>
              </a:rPr>
              <a:t>Types of Study in Medical Reseach. </a:t>
            </a:r>
            <a:r>
              <a:rPr lang="de-CH" sz="1050" dirty="0" err="1" smtClean="0">
                <a:latin typeface="Arial" pitchFamily="34" charset="0"/>
                <a:cs typeface="Arial" pitchFamily="34" charset="0"/>
              </a:rPr>
              <a:t>Dtsch</a:t>
            </a:r>
            <a:r>
              <a:rPr lang="de-CH" sz="10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1050" dirty="0" err="1">
                <a:latin typeface="Arial" pitchFamily="34" charset="0"/>
                <a:cs typeface="Arial" pitchFamily="34" charset="0"/>
              </a:rPr>
              <a:t>Arztebl</a:t>
            </a:r>
            <a:r>
              <a:rPr lang="de-CH" sz="1050" dirty="0">
                <a:latin typeface="Arial" pitchFamily="34" charset="0"/>
                <a:cs typeface="Arial" pitchFamily="34" charset="0"/>
              </a:rPr>
              <a:t> </a:t>
            </a:r>
            <a:r>
              <a:rPr lang="de-CH" sz="1050" dirty="0" err="1">
                <a:latin typeface="Arial" pitchFamily="34" charset="0"/>
                <a:cs typeface="Arial" pitchFamily="34" charset="0"/>
              </a:rPr>
              <a:t>Int</a:t>
            </a:r>
            <a:r>
              <a:rPr lang="de-CH" sz="1050" dirty="0">
                <a:latin typeface="Arial" pitchFamily="34" charset="0"/>
                <a:cs typeface="Arial" pitchFamily="34" charset="0"/>
              </a:rPr>
              <a:t> 2009; 106(15):262–8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Epidemiology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research</a:t>
            </a:r>
            <a:r>
              <a:rPr lang="tr-TR" b="1" dirty="0" smtClean="0"/>
              <a:t> </a:t>
            </a:r>
            <a:r>
              <a:rPr lang="tr-TR" b="1" dirty="0" err="1" smtClean="0"/>
              <a:t>types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040560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study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distribution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determinants</a:t>
            </a:r>
            <a:r>
              <a:rPr lang="tr-TR" sz="2800" dirty="0" smtClean="0"/>
              <a:t> of </a:t>
            </a:r>
            <a:r>
              <a:rPr lang="tr-TR" sz="2800" dirty="0" err="1" smtClean="0"/>
              <a:t>health</a:t>
            </a:r>
            <a:r>
              <a:rPr lang="tr-TR" sz="2800" dirty="0" smtClean="0"/>
              <a:t> </a:t>
            </a:r>
            <a:r>
              <a:rPr lang="tr-TR" sz="2800" dirty="0" err="1" smtClean="0"/>
              <a:t>related</a:t>
            </a:r>
            <a:r>
              <a:rPr lang="tr-TR" sz="2800" dirty="0" smtClean="0"/>
              <a:t> </a:t>
            </a:r>
            <a:r>
              <a:rPr lang="tr-TR" sz="2800" dirty="0" err="1" smtClean="0"/>
              <a:t>states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events</a:t>
            </a:r>
            <a:r>
              <a:rPr lang="tr-TR" sz="2800" dirty="0" smtClean="0"/>
              <a:t> in </a:t>
            </a:r>
            <a:r>
              <a:rPr lang="tr-TR" sz="2800" dirty="0" err="1" smtClean="0"/>
              <a:t>specified</a:t>
            </a:r>
            <a:r>
              <a:rPr lang="tr-TR" sz="2800" dirty="0" smtClean="0"/>
              <a:t> </a:t>
            </a:r>
            <a:r>
              <a:rPr lang="tr-TR" sz="2800" dirty="0" err="1" smtClean="0"/>
              <a:t>populations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application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study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control</a:t>
            </a:r>
            <a:r>
              <a:rPr lang="tr-TR" sz="2800" dirty="0" smtClean="0"/>
              <a:t> of </a:t>
            </a:r>
            <a:r>
              <a:rPr lang="tr-TR" sz="2800" dirty="0" err="1" smtClean="0"/>
              <a:t>health</a:t>
            </a:r>
            <a:r>
              <a:rPr lang="tr-TR" sz="2800" dirty="0" smtClean="0"/>
              <a:t> </a:t>
            </a:r>
            <a:r>
              <a:rPr lang="tr-TR" sz="2800" dirty="0" err="1" smtClean="0"/>
              <a:t>problems</a:t>
            </a:r>
            <a:r>
              <a:rPr lang="tr-TR" sz="2800" dirty="0" smtClean="0"/>
              <a:t>.</a:t>
            </a:r>
          </a:p>
          <a:p>
            <a:pPr lvl="1"/>
            <a:r>
              <a:rPr lang="tr-TR" sz="2400" dirty="0" err="1" smtClean="0"/>
              <a:t>Description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health</a:t>
            </a:r>
            <a:r>
              <a:rPr lang="tr-TR" sz="2400" dirty="0" smtClean="0"/>
              <a:t> </a:t>
            </a:r>
            <a:r>
              <a:rPr lang="tr-TR" sz="2400" dirty="0" err="1" smtClean="0"/>
              <a:t>related</a:t>
            </a:r>
            <a:r>
              <a:rPr lang="tr-TR" sz="2400" dirty="0" smtClean="0"/>
              <a:t> </a:t>
            </a:r>
            <a:r>
              <a:rPr lang="tr-TR" sz="2400" dirty="0" err="1" smtClean="0"/>
              <a:t>problems</a:t>
            </a:r>
            <a:r>
              <a:rPr lang="tr-TR" sz="2400" dirty="0" smtClean="0"/>
              <a:t> </a:t>
            </a:r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; </a:t>
            </a:r>
            <a:r>
              <a:rPr lang="tr-TR" sz="2400" dirty="0" err="1" smtClean="0"/>
              <a:t>person</a:t>
            </a:r>
            <a:r>
              <a:rPr lang="tr-TR" sz="2400" dirty="0" smtClean="0"/>
              <a:t>, </a:t>
            </a:r>
            <a:r>
              <a:rPr lang="tr-TR" sz="2400" dirty="0" err="1" smtClean="0"/>
              <a:t>place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time </a:t>
            </a:r>
            <a:r>
              <a:rPr lang="tr-TR" sz="2400" b="1" dirty="0" smtClean="0"/>
              <a:t>(</a:t>
            </a:r>
            <a:r>
              <a:rPr lang="tr-TR" sz="2400" b="1" dirty="0" err="1" smtClean="0"/>
              <a:t>Descriptive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epidemiology</a:t>
            </a:r>
            <a:r>
              <a:rPr lang="tr-TR" sz="2400" b="1" dirty="0" smtClean="0"/>
              <a:t>)</a:t>
            </a:r>
          </a:p>
          <a:p>
            <a:pPr lvl="1"/>
            <a:r>
              <a:rPr lang="tr-TR" sz="2400" dirty="0" err="1" smtClean="0"/>
              <a:t>Determining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causes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problems</a:t>
            </a:r>
            <a:r>
              <a:rPr lang="tr-TR" sz="2400" dirty="0" smtClean="0"/>
              <a:t> </a:t>
            </a:r>
            <a:r>
              <a:rPr lang="tr-TR" sz="2400" b="1" dirty="0" smtClean="0"/>
              <a:t>(</a:t>
            </a:r>
            <a:r>
              <a:rPr lang="tr-TR" sz="2400" b="1" dirty="0" err="1" smtClean="0"/>
              <a:t>Analytical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epidemiology</a:t>
            </a:r>
            <a:r>
              <a:rPr lang="tr-TR" sz="2400" b="1" dirty="0" smtClean="0"/>
              <a:t>)</a:t>
            </a:r>
          </a:p>
          <a:p>
            <a:pPr lvl="1"/>
            <a:r>
              <a:rPr lang="tr-TR" sz="2400" dirty="0" err="1" smtClean="0"/>
              <a:t>Finding</a:t>
            </a:r>
            <a:r>
              <a:rPr lang="tr-TR" sz="2400" dirty="0" smtClean="0"/>
              <a:t> of </a:t>
            </a:r>
            <a:r>
              <a:rPr lang="tr-TR" sz="2400" dirty="0" err="1" smtClean="0"/>
              <a:t>suitable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</a:t>
            </a:r>
            <a:r>
              <a:rPr lang="tr-TR" sz="2400" dirty="0" smtClean="0"/>
              <a:t> </a:t>
            </a:r>
            <a:r>
              <a:rPr lang="tr-TR" sz="2400" dirty="0" smtClean="0"/>
              <a:t>- </a:t>
            </a:r>
            <a:r>
              <a:rPr lang="tr-TR" sz="2400" dirty="0" err="1" smtClean="0"/>
              <a:t>Preventive</a:t>
            </a:r>
            <a:r>
              <a:rPr lang="tr-TR" sz="2400" dirty="0" smtClean="0"/>
              <a:t>, </a:t>
            </a:r>
            <a:r>
              <a:rPr lang="tr-TR" sz="2400" dirty="0" err="1" smtClean="0"/>
              <a:t>Therapeutic</a:t>
            </a:r>
            <a:r>
              <a:rPr lang="tr-TR" sz="2400" dirty="0" smtClean="0"/>
              <a:t> </a:t>
            </a:r>
            <a:r>
              <a:rPr lang="tr-TR" sz="2400" dirty="0" err="1" smtClean="0"/>
              <a:t>etc</a:t>
            </a:r>
            <a:r>
              <a:rPr lang="tr-TR" sz="2400" dirty="0" smtClean="0"/>
              <a:t>. </a:t>
            </a:r>
            <a:r>
              <a:rPr lang="tr-TR" sz="2400" b="1" dirty="0" smtClean="0"/>
              <a:t>(</a:t>
            </a:r>
            <a:r>
              <a:rPr lang="tr-TR" sz="2400" b="1" dirty="0" err="1" smtClean="0"/>
              <a:t>Experimental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epidemiology</a:t>
            </a:r>
            <a:r>
              <a:rPr lang="tr-TR" sz="2400" b="1" dirty="0" smtClean="0"/>
              <a:t>)</a:t>
            </a:r>
          </a:p>
          <a:p>
            <a:pPr lvl="1" algn="ctr">
              <a:buNone/>
            </a:pPr>
            <a:r>
              <a:rPr lang="tr-TR" sz="2400" dirty="0" smtClean="0"/>
              <a:t>“</a:t>
            </a:r>
            <a:r>
              <a:rPr lang="tr-TR" sz="3200" dirty="0" err="1" smtClean="0"/>
              <a:t>Teaches</a:t>
            </a:r>
            <a:r>
              <a:rPr lang="tr-TR" sz="3200" dirty="0" smtClean="0"/>
              <a:t> </a:t>
            </a:r>
            <a:r>
              <a:rPr lang="tr-TR" sz="3200" dirty="0" err="1" smtClean="0"/>
              <a:t>all</a:t>
            </a:r>
            <a:r>
              <a:rPr lang="tr-TR" sz="3200" dirty="0" smtClean="0"/>
              <a:t> </a:t>
            </a:r>
            <a:r>
              <a:rPr lang="tr-TR" sz="3200" dirty="0" err="1" smtClean="0"/>
              <a:t>scientific</a:t>
            </a:r>
            <a:r>
              <a:rPr lang="tr-TR" sz="3200" dirty="0" smtClean="0"/>
              <a:t> </a:t>
            </a:r>
            <a:r>
              <a:rPr lang="tr-TR" sz="3200" dirty="0" err="1" smtClean="0"/>
              <a:t>methods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all</a:t>
            </a:r>
            <a:r>
              <a:rPr lang="tr-TR" sz="3200" dirty="0" smtClean="0"/>
              <a:t> of </a:t>
            </a:r>
            <a:r>
              <a:rPr lang="tr-TR" sz="3200" dirty="0" err="1" smtClean="0"/>
              <a:t>these</a:t>
            </a:r>
            <a:r>
              <a:rPr lang="tr-TR" sz="2400" dirty="0" smtClean="0"/>
              <a:t>”</a:t>
            </a:r>
          </a:p>
          <a:p>
            <a:pPr lvl="1"/>
            <a:endParaRPr lang="tr-T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 smtClean="0"/>
              <a:t>Epidemiology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research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types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Classification</a:t>
            </a:r>
            <a:r>
              <a:rPr lang="tr-TR" dirty="0" smtClean="0"/>
              <a:t> of </a:t>
            </a:r>
            <a:r>
              <a:rPr lang="tr-TR" dirty="0" err="1" smtClean="0"/>
              <a:t>epidemiological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enough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smtClean="0"/>
              <a:t>us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allmost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do in </a:t>
            </a:r>
            <a:r>
              <a:rPr lang="tr-TR" dirty="0" err="1" smtClean="0"/>
              <a:t>medicine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except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DBE10B-1C32-4236-A8EE-D2A882132B39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476672"/>
            <a:ext cx="7772400" cy="121920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RESEARCH TYPES IN MEDICINE</a:t>
            </a:r>
            <a:br>
              <a:rPr lang="tr-TR" sz="2800" b="1" dirty="0" smtClean="0"/>
            </a:br>
            <a:r>
              <a:rPr lang="tr-TR" sz="2800" b="1" dirty="0" err="1" smtClean="0"/>
              <a:t>Overview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design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strategies</a:t>
            </a:r>
            <a:endParaRPr lang="tr-TR" sz="3600" b="1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628800"/>
            <a:ext cx="6552728" cy="5000600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 smtClean="0"/>
              <a:t>Observational Studies</a:t>
            </a:r>
          </a:p>
          <a:p>
            <a:pPr lvl="1"/>
            <a:r>
              <a:rPr lang="en-US" dirty="0" smtClean="0"/>
              <a:t>Descriptive </a:t>
            </a:r>
            <a:r>
              <a:rPr lang="en-US" dirty="0" smtClean="0"/>
              <a:t>studies</a:t>
            </a:r>
            <a:r>
              <a:rPr lang="tr-TR" dirty="0" smtClean="0"/>
              <a:t> </a:t>
            </a:r>
            <a:r>
              <a:rPr lang="tr-TR" sz="2400" dirty="0" smtClean="0"/>
              <a:t>(</a:t>
            </a:r>
            <a:r>
              <a:rPr lang="tr-TR" sz="2400" dirty="0" err="1" smtClean="0"/>
              <a:t>Person</a:t>
            </a:r>
            <a:r>
              <a:rPr lang="tr-TR" sz="2400" dirty="0" smtClean="0"/>
              <a:t>, </a:t>
            </a:r>
            <a:r>
              <a:rPr lang="tr-TR" sz="2400" dirty="0" err="1" smtClean="0"/>
              <a:t>Place</a:t>
            </a:r>
            <a:r>
              <a:rPr lang="tr-TR" sz="2400" dirty="0" smtClean="0"/>
              <a:t>, Time)</a:t>
            </a: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	</a:t>
            </a:r>
            <a:r>
              <a:rPr lang="en-US" sz="2600" dirty="0" smtClean="0"/>
              <a:t>Case </a:t>
            </a:r>
            <a:r>
              <a:rPr lang="en-US" sz="2600" dirty="0" smtClean="0"/>
              <a:t>reports</a:t>
            </a:r>
          </a:p>
          <a:p>
            <a:pPr lvl="2">
              <a:buFontTx/>
              <a:buNone/>
            </a:pPr>
            <a:r>
              <a:rPr lang="en-US" sz="2600" dirty="0" smtClean="0"/>
              <a:t>	Case </a:t>
            </a:r>
            <a:r>
              <a:rPr lang="en-US" sz="2600" dirty="0" smtClean="0"/>
              <a:t>series</a:t>
            </a:r>
            <a:endParaRPr lang="tr-TR" sz="2600" dirty="0" smtClean="0"/>
          </a:p>
          <a:p>
            <a:pPr lvl="2">
              <a:buFontTx/>
              <a:buNone/>
            </a:pPr>
            <a:r>
              <a:rPr lang="tr-TR" sz="2600" dirty="0" smtClean="0"/>
              <a:t>	</a:t>
            </a:r>
            <a:r>
              <a:rPr lang="en-US" sz="2600" dirty="0" err="1" smtClean="0"/>
              <a:t>Correlational</a:t>
            </a:r>
            <a:r>
              <a:rPr lang="en-US" sz="2600" dirty="0" smtClean="0"/>
              <a:t> studies</a:t>
            </a:r>
            <a:endParaRPr lang="en-US" sz="2600" dirty="0" smtClean="0"/>
          </a:p>
          <a:p>
            <a:pPr lvl="1"/>
            <a:r>
              <a:rPr lang="en-US" dirty="0" smtClean="0"/>
              <a:t>Analytic studies</a:t>
            </a:r>
          </a:p>
          <a:p>
            <a:pPr lvl="2"/>
            <a:r>
              <a:rPr lang="en-US" sz="2600" dirty="0" smtClean="0"/>
              <a:t>Cross-sectional </a:t>
            </a:r>
            <a:r>
              <a:rPr lang="en-US" sz="2600" dirty="0" smtClean="0"/>
              <a:t>s</a:t>
            </a:r>
            <a:r>
              <a:rPr lang="tr-TR" sz="2600" dirty="0" err="1" smtClean="0"/>
              <a:t>tudies</a:t>
            </a:r>
            <a:endParaRPr lang="tr-TR" sz="2600" dirty="0" smtClean="0"/>
          </a:p>
          <a:p>
            <a:pPr lvl="2"/>
            <a:r>
              <a:rPr lang="en-US" sz="2600" dirty="0" smtClean="0"/>
              <a:t>Case-control </a:t>
            </a:r>
            <a:r>
              <a:rPr lang="en-US" sz="2600" dirty="0" smtClean="0"/>
              <a:t>studies</a:t>
            </a:r>
          </a:p>
          <a:p>
            <a:pPr lvl="2"/>
            <a:r>
              <a:rPr lang="en-US" sz="2600" dirty="0" smtClean="0"/>
              <a:t>Cohort </a:t>
            </a:r>
            <a:r>
              <a:rPr lang="en-US" sz="2600" dirty="0" smtClean="0"/>
              <a:t>studies</a:t>
            </a:r>
            <a:endParaRPr lang="tr-TR" sz="2600" dirty="0" smtClean="0"/>
          </a:p>
          <a:p>
            <a:r>
              <a:rPr lang="tr-TR" sz="3500" dirty="0" err="1" smtClean="0"/>
              <a:t>Experimental</a:t>
            </a:r>
            <a:r>
              <a:rPr lang="en-US" sz="3500" dirty="0" smtClean="0"/>
              <a:t> </a:t>
            </a:r>
            <a:r>
              <a:rPr lang="en-US" sz="3500" dirty="0" smtClean="0"/>
              <a:t>studies</a:t>
            </a:r>
            <a:r>
              <a:rPr lang="tr-TR" sz="3500" dirty="0" smtClean="0"/>
              <a:t> </a:t>
            </a:r>
            <a:r>
              <a:rPr lang="tr-TR" sz="3500" dirty="0" smtClean="0"/>
              <a:t>(</a:t>
            </a:r>
            <a:r>
              <a:rPr lang="tr-TR" sz="3500" dirty="0" err="1" smtClean="0"/>
              <a:t>Intervention</a:t>
            </a:r>
            <a:r>
              <a:rPr lang="tr-TR" sz="3500" dirty="0" smtClean="0"/>
              <a:t>)</a:t>
            </a:r>
            <a:endParaRPr lang="en-US" sz="3500" dirty="0" smtClean="0"/>
          </a:p>
          <a:p>
            <a:pPr lvl="2"/>
            <a:r>
              <a:rPr lang="en-US" sz="2600" dirty="0" smtClean="0"/>
              <a:t>Randomized controlled trial</a:t>
            </a:r>
          </a:p>
          <a:p>
            <a:pPr lvl="2"/>
            <a:r>
              <a:rPr lang="en-US" sz="2600" dirty="0" smtClean="0"/>
              <a:t>Field trial</a:t>
            </a:r>
          </a:p>
          <a:p>
            <a:pPr lvl="2"/>
            <a:r>
              <a:rPr lang="en-US" sz="2600" dirty="0" smtClean="0"/>
              <a:t>Community trial</a:t>
            </a:r>
            <a:endParaRPr lang="tr-TR" sz="2600" dirty="0" smtClean="0"/>
          </a:p>
          <a:p>
            <a:pPr lvl="2"/>
            <a:endParaRPr lang="en-US" dirty="0" smtClean="0"/>
          </a:p>
          <a:p>
            <a:pPr lvl="1"/>
            <a:endParaRPr lang="tr-TR" sz="2400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RESEARCH TYPES IN MEDICINE</a:t>
            </a:r>
            <a:br>
              <a:rPr lang="tr-TR" sz="2800" b="1" dirty="0" smtClean="0"/>
            </a:br>
            <a:r>
              <a:rPr lang="tr-TR" sz="2800" b="1" dirty="0" err="1" smtClean="0"/>
              <a:t>Overview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design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strategies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988840"/>
            <a:ext cx="7571184" cy="4137323"/>
          </a:xfrm>
        </p:spPr>
        <p:txBody>
          <a:bodyPr/>
          <a:lstStyle/>
          <a:p>
            <a:r>
              <a:rPr lang="tr-TR" sz="2800" dirty="0" err="1" smtClean="0"/>
              <a:t>Methodological</a:t>
            </a:r>
            <a:r>
              <a:rPr lang="tr-TR" sz="2800" dirty="0" smtClean="0"/>
              <a:t> </a:t>
            </a:r>
            <a:r>
              <a:rPr lang="tr-TR" sz="2800" dirty="0" err="1" smtClean="0"/>
              <a:t>studies</a:t>
            </a:r>
            <a:endParaRPr lang="tr-TR" sz="2800" dirty="0" smtClean="0"/>
          </a:p>
          <a:p>
            <a:pPr lvl="1"/>
            <a:r>
              <a:rPr lang="tr-TR" sz="2000" dirty="0" err="1" smtClean="0"/>
              <a:t>Validity</a:t>
            </a:r>
            <a:r>
              <a:rPr lang="tr-TR" sz="2000" dirty="0" smtClean="0"/>
              <a:t> (</a:t>
            </a:r>
            <a:r>
              <a:rPr lang="tr-TR" sz="2000" dirty="0" err="1" smtClean="0"/>
              <a:t>Diagnostic</a:t>
            </a:r>
            <a:r>
              <a:rPr lang="tr-TR" sz="2000" dirty="0" smtClean="0"/>
              <a:t> </a:t>
            </a:r>
            <a:r>
              <a:rPr lang="tr-TR" sz="2000" dirty="0" err="1" smtClean="0"/>
              <a:t>tests</a:t>
            </a:r>
            <a:r>
              <a:rPr lang="tr-TR" sz="2000" dirty="0" smtClean="0"/>
              <a:t> </a:t>
            </a:r>
            <a:r>
              <a:rPr lang="tr-TR" sz="2000" dirty="0" err="1" smtClean="0"/>
              <a:t>studies</a:t>
            </a:r>
            <a:r>
              <a:rPr lang="tr-TR" sz="2000" dirty="0" smtClean="0"/>
              <a:t>)</a:t>
            </a:r>
          </a:p>
          <a:p>
            <a:pPr lvl="1"/>
            <a:r>
              <a:rPr lang="tr-TR" sz="2000" dirty="0" err="1" smtClean="0"/>
              <a:t>Reliability</a:t>
            </a:r>
            <a:endParaRPr lang="tr-TR" sz="2000" dirty="0" smtClean="0"/>
          </a:p>
          <a:p>
            <a:r>
              <a:rPr lang="tr-TR" sz="2800" dirty="0" err="1" smtClean="0"/>
              <a:t>Secondary</a:t>
            </a:r>
            <a:r>
              <a:rPr lang="tr-TR" sz="2800" dirty="0" smtClean="0"/>
              <a:t> </a:t>
            </a:r>
            <a:r>
              <a:rPr lang="tr-TR" sz="2800" dirty="0" err="1" smtClean="0"/>
              <a:t>studies</a:t>
            </a:r>
            <a:endParaRPr lang="tr-TR" sz="2800" dirty="0" smtClean="0"/>
          </a:p>
          <a:p>
            <a:pPr lvl="1"/>
            <a:r>
              <a:rPr lang="tr-TR" sz="2000" dirty="0" err="1" smtClean="0"/>
              <a:t>Reviews</a:t>
            </a:r>
            <a:endParaRPr lang="tr-TR" sz="2000" dirty="0" smtClean="0"/>
          </a:p>
          <a:p>
            <a:pPr lvl="1"/>
            <a:r>
              <a:rPr lang="tr-TR" sz="2000" dirty="0" err="1" smtClean="0"/>
              <a:t>Systematic</a:t>
            </a:r>
            <a:r>
              <a:rPr lang="tr-TR" sz="2000" dirty="0" smtClean="0"/>
              <a:t> </a:t>
            </a:r>
            <a:r>
              <a:rPr lang="tr-TR" sz="2000" dirty="0" err="1" smtClean="0"/>
              <a:t>reviews</a:t>
            </a:r>
            <a:endParaRPr lang="tr-TR" sz="2000" dirty="0" smtClean="0"/>
          </a:p>
          <a:p>
            <a:pPr lvl="1"/>
            <a:r>
              <a:rPr lang="tr-TR" sz="2000" dirty="0" smtClean="0"/>
              <a:t>Meta-</a:t>
            </a:r>
            <a:r>
              <a:rPr lang="tr-TR" sz="2000" dirty="0" err="1" smtClean="0"/>
              <a:t>analysis</a:t>
            </a: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688632"/>
          </a:xfrm>
        </p:spPr>
        <p:txBody>
          <a:bodyPr/>
          <a:lstStyle/>
          <a:p>
            <a:r>
              <a:rPr lang="tr-TR" b="1" dirty="0" err="1" smtClean="0"/>
              <a:t>Observational</a:t>
            </a:r>
            <a:r>
              <a:rPr lang="tr-TR" b="1" dirty="0" smtClean="0"/>
              <a:t> </a:t>
            </a:r>
            <a:r>
              <a:rPr lang="tr-TR" b="1" dirty="0" err="1" smtClean="0"/>
              <a:t>study</a:t>
            </a:r>
            <a:r>
              <a:rPr lang="tr-TR" dirty="0" smtClean="0"/>
              <a:t>: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determines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situation</a:t>
            </a:r>
            <a:r>
              <a:rPr lang="tr-TR" dirty="0" smtClean="0"/>
              <a:t>(</a:t>
            </a:r>
            <a:r>
              <a:rPr lang="tr-TR" b="1" dirty="0" err="1" smtClean="0"/>
              <a:t>descriptive</a:t>
            </a:r>
            <a:r>
              <a:rPr lang="tr-TR" dirty="0" smtClean="0"/>
              <a:t>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investigate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(</a:t>
            </a:r>
            <a:r>
              <a:rPr lang="tr-TR" b="1" dirty="0" err="1" smtClean="0"/>
              <a:t>analytical</a:t>
            </a:r>
            <a:r>
              <a:rPr lang="tr-TR" dirty="0" smtClean="0"/>
              <a:t>)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changed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observes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relationship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r>
              <a:rPr lang="tr-TR" dirty="0" smtClean="0"/>
              <a:t> (</a:t>
            </a:r>
            <a:r>
              <a:rPr lang="tr-TR" dirty="0" err="1" smtClean="0"/>
              <a:t>exposure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688632"/>
          </a:xfrm>
        </p:spPr>
        <p:txBody>
          <a:bodyPr/>
          <a:lstStyle/>
          <a:p>
            <a:r>
              <a:rPr lang="tr-TR" b="1" dirty="0" err="1" smtClean="0"/>
              <a:t>Descriptive</a:t>
            </a:r>
            <a:r>
              <a:rPr lang="tr-TR" b="1" dirty="0" smtClean="0"/>
              <a:t> </a:t>
            </a:r>
            <a:r>
              <a:rPr lang="tr-TR" b="1" dirty="0" err="1" smtClean="0"/>
              <a:t>study</a:t>
            </a:r>
            <a:r>
              <a:rPr lang="tr-TR" dirty="0" smtClean="0"/>
              <a:t>; (</a:t>
            </a:r>
            <a:r>
              <a:rPr lang="tr-TR" dirty="0" err="1" smtClean="0"/>
              <a:t>surveys</a:t>
            </a:r>
            <a:r>
              <a:rPr lang="tr-TR" dirty="0" smtClean="0"/>
              <a:t>,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reports</a:t>
            </a:r>
            <a:r>
              <a:rPr lang="tr-TR" dirty="0" smtClean="0"/>
              <a:t>,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series</a:t>
            </a:r>
            <a:r>
              <a:rPr lang="tr-TR" dirty="0" smtClean="0"/>
              <a:t>, </a:t>
            </a:r>
            <a:r>
              <a:rPr lang="tr-TR" dirty="0" err="1" smtClean="0"/>
              <a:t>corelational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gives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distribution</a:t>
            </a:r>
            <a:r>
              <a:rPr lang="tr-TR" dirty="0" smtClean="0"/>
              <a:t> of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subjects</a:t>
            </a:r>
            <a:r>
              <a:rPr lang="tr-TR" dirty="0" smtClean="0"/>
              <a:t>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,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time </a:t>
            </a:r>
            <a:r>
              <a:rPr lang="tr-TR" dirty="0" err="1" smtClean="0"/>
              <a:t>characteristics</a:t>
            </a:r>
            <a:endParaRPr lang="tr-TR" dirty="0" smtClean="0"/>
          </a:p>
          <a:p>
            <a:pPr lvl="1"/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data of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patient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population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descripted</a:t>
            </a:r>
            <a:endParaRPr lang="tr-TR" dirty="0" smtClean="0"/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doesn’t</a:t>
            </a:r>
            <a:r>
              <a:rPr lang="tr-TR" dirty="0" smtClean="0"/>
              <a:t> test </a:t>
            </a:r>
            <a:r>
              <a:rPr lang="tr-TR" dirty="0" err="1" smtClean="0"/>
              <a:t>hypothesis</a:t>
            </a:r>
            <a:r>
              <a:rPr lang="tr-TR" dirty="0" smtClean="0"/>
              <a:t>, it </a:t>
            </a:r>
            <a:r>
              <a:rPr lang="tr-TR" dirty="0" err="1" smtClean="0"/>
              <a:t>develops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endParaRPr lang="tr-TR" dirty="0" smtClean="0"/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can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; </a:t>
            </a:r>
            <a:r>
              <a:rPr lang="tr-TR" b="1" dirty="0" err="1" smtClean="0"/>
              <a:t>who</a:t>
            </a:r>
            <a:r>
              <a:rPr lang="tr-TR" b="1" dirty="0" smtClean="0"/>
              <a:t>?, </a:t>
            </a:r>
            <a:r>
              <a:rPr lang="tr-TR" b="1" dirty="0" err="1" smtClean="0"/>
              <a:t>where</a:t>
            </a:r>
            <a:r>
              <a:rPr lang="tr-TR" b="1" dirty="0" smtClean="0"/>
              <a:t>?, </a:t>
            </a:r>
            <a:r>
              <a:rPr lang="tr-TR" b="1" dirty="0" err="1" smtClean="0"/>
              <a:t>when</a:t>
            </a:r>
            <a:r>
              <a:rPr lang="tr-TR" b="1" dirty="0" smtClean="0"/>
              <a:t>? </a:t>
            </a:r>
            <a:r>
              <a:rPr lang="tr-TR" dirty="0" smtClean="0"/>
              <a:t>(but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b="1" dirty="0" err="1" smtClean="0"/>
              <a:t>why</a:t>
            </a:r>
            <a:r>
              <a:rPr lang="tr-TR" b="1" dirty="0" smtClean="0"/>
              <a:t>?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88632"/>
          </a:xfrm>
        </p:spPr>
        <p:txBody>
          <a:bodyPr/>
          <a:lstStyle/>
          <a:p>
            <a:r>
              <a:rPr lang="tr-TR" b="1" dirty="0" err="1" smtClean="0"/>
              <a:t>Analytical</a:t>
            </a:r>
            <a:r>
              <a:rPr lang="tr-TR" b="1" dirty="0" smtClean="0"/>
              <a:t> </a:t>
            </a:r>
            <a:r>
              <a:rPr lang="tr-TR" b="1" dirty="0" err="1" smtClean="0"/>
              <a:t>study</a:t>
            </a:r>
            <a:r>
              <a:rPr lang="tr-TR" b="1" dirty="0" smtClean="0"/>
              <a:t> </a:t>
            </a:r>
            <a:r>
              <a:rPr lang="tr-TR" dirty="0" smtClean="0"/>
              <a:t>(</a:t>
            </a:r>
            <a:r>
              <a:rPr lang="tr-TR" sz="2800" dirty="0" err="1" smtClean="0"/>
              <a:t>Cross</a:t>
            </a:r>
            <a:r>
              <a:rPr lang="tr-TR" sz="2800" dirty="0" smtClean="0"/>
              <a:t> </a:t>
            </a:r>
            <a:r>
              <a:rPr lang="tr-TR" sz="2800" dirty="0" err="1" smtClean="0"/>
              <a:t>sectional</a:t>
            </a:r>
            <a:r>
              <a:rPr lang="tr-TR" sz="2800" dirty="0" smtClean="0"/>
              <a:t>, </a:t>
            </a:r>
            <a:r>
              <a:rPr lang="tr-TR" sz="2800" dirty="0" err="1" smtClean="0"/>
              <a:t>case</a:t>
            </a:r>
            <a:r>
              <a:rPr lang="tr-TR" sz="2800" dirty="0" smtClean="0"/>
              <a:t> </a:t>
            </a:r>
            <a:r>
              <a:rPr lang="tr-TR" sz="2800" dirty="0" err="1" smtClean="0"/>
              <a:t>control</a:t>
            </a:r>
            <a:r>
              <a:rPr lang="tr-TR" sz="2800" dirty="0" smtClean="0"/>
              <a:t>, </a:t>
            </a:r>
            <a:r>
              <a:rPr lang="tr-TR" sz="2800" dirty="0" err="1" smtClean="0"/>
              <a:t>cohort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has a </a:t>
            </a:r>
            <a:r>
              <a:rPr lang="tr-TR" dirty="0" err="1" smtClean="0"/>
              <a:t>comparison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endParaRPr lang="tr-TR" dirty="0" smtClean="0"/>
          </a:p>
          <a:p>
            <a:pPr lvl="1"/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of </a:t>
            </a:r>
            <a:r>
              <a:rPr lang="tr-TR" b="1" dirty="0" err="1" smtClean="0"/>
              <a:t>why</a:t>
            </a:r>
            <a:r>
              <a:rPr lang="tr-TR" b="1" dirty="0" smtClean="0"/>
              <a:t>?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importance</a:t>
            </a:r>
            <a:r>
              <a:rPr lang="tr-TR" b="1" dirty="0" smtClean="0"/>
              <a:t> of </a:t>
            </a:r>
            <a:r>
              <a:rPr lang="tr-TR" b="1" dirty="0" err="1" smtClean="0"/>
              <a:t>deciding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research</a:t>
            </a:r>
            <a:r>
              <a:rPr lang="tr-TR" b="1" dirty="0" smtClean="0"/>
              <a:t> </a:t>
            </a:r>
            <a:r>
              <a:rPr lang="tr-TR" b="1" dirty="0" err="1" smtClean="0"/>
              <a:t>type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research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determinant of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endParaRPr lang="tr-TR" dirty="0" smtClean="0"/>
          </a:p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appopriate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design</a:t>
            </a:r>
            <a:r>
              <a:rPr lang="tr-TR" dirty="0" smtClean="0"/>
              <a:t> is </a:t>
            </a:r>
            <a:r>
              <a:rPr lang="tr-TR" dirty="0" err="1" smtClean="0"/>
              <a:t>selected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probability</a:t>
            </a:r>
            <a:r>
              <a:rPr lang="tr-TR" dirty="0" smtClean="0"/>
              <a:t> of </a:t>
            </a:r>
            <a:r>
              <a:rPr lang="tr-TR" dirty="0" err="1" smtClean="0"/>
              <a:t>publication</a:t>
            </a:r>
            <a:r>
              <a:rPr lang="tr-TR" dirty="0" smtClean="0"/>
              <a:t> </a:t>
            </a:r>
            <a:r>
              <a:rPr lang="tr-TR" dirty="0" err="1" smtClean="0"/>
              <a:t>increases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577483"/>
          </a:xfrm>
        </p:spPr>
        <p:txBody>
          <a:bodyPr/>
          <a:lstStyle/>
          <a:p>
            <a:r>
              <a:rPr lang="tr-TR" sz="3500" b="1" dirty="0" err="1" smtClean="0"/>
              <a:t>Experimental</a:t>
            </a:r>
            <a:r>
              <a:rPr lang="en-US" sz="3500" b="1" dirty="0" smtClean="0"/>
              <a:t> studies</a:t>
            </a:r>
            <a:r>
              <a:rPr lang="tr-TR" sz="3500" b="1" dirty="0" smtClean="0"/>
              <a:t> (</a:t>
            </a:r>
            <a:r>
              <a:rPr lang="tr-TR" sz="3500" b="1" dirty="0" err="1" smtClean="0"/>
              <a:t>Intervention</a:t>
            </a:r>
            <a:r>
              <a:rPr lang="tr-TR" sz="3500" b="1" dirty="0" smtClean="0"/>
              <a:t>) </a:t>
            </a:r>
            <a:r>
              <a:rPr lang="tr-TR" sz="3500" dirty="0" smtClean="0"/>
              <a:t>(</a:t>
            </a:r>
            <a:r>
              <a:rPr lang="en-US" sz="2600" dirty="0" smtClean="0"/>
              <a:t>Randomized </a:t>
            </a:r>
            <a:r>
              <a:rPr lang="en-US" sz="2600" dirty="0" smtClean="0"/>
              <a:t>controlled </a:t>
            </a:r>
            <a:r>
              <a:rPr lang="en-US" sz="2600" dirty="0" smtClean="0"/>
              <a:t>trial</a:t>
            </a:r>
            <a:r>
              <a:rPr lang="tr-TR" sz="2600" dirty="0" smtClean="0"/>
              <a:t>, </a:t>
            </a:r>
            <a:r>
              <a:rPr lang="en-US" sz="2600" dirty="0" smtClean="0"/>
              <a:t>Field trial</a:t>
            </a:r>
            <a:r>
              <a:rPr lang="tr-TR" sz="2600" dirty="0" smtClean="0"/>
              <a:t>, </a:t>
            </a:r>
            <a:r>
              <a:rPr lang="en-US" sz="2600" dirty="0" smtClean="0"/>
              <a:t>Community trial</a:t>
            </a:r>
            <a:r>
              <a:rPr lang="tr-TR" dirty="0" smtClean="0"/>
              <a:t>)</a:t>
            </a:r>
            <a:endParaRPr lang="tr-TR" sz="2600" dirty="0" smtClean="0"/>
          </a:p>
          <a:p>
            <a:pPr lvl="1"/>
            <a:r>
              <a:rPr lang="tr-TR" dirty="0" err="1" smtClean="0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intervenes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applies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he </a:t>
            </a:r>
            <a:r>
              <a:rPr lang="tr-TR" dirty="0" err="1" smtClean="0"/>
              <a:t>wants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mesure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</a:t>
            </a:r>
            <a:r>
              <a:rPr lang="tr-TR" dirty="0" err="1" smtClean="0"/>
              <a:t>examined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of </a:t>
            </a:r>
            <a:r>
              <a:rPr lang="tr-TR" dirty="0" err="1" smtClean="0"/>
              <a:t>researcher</a:t>
            </a:r>
            <a:r>
              <a:rPr lang="tr-TR" dirty="0" smtClean="0"/>
              <a:t>, can be </a:t>
            </a:r>
            <a:r>
              <a:rPr lang="tr-TR" dirty="0" err="1" smtClean="0"/>
              <a:t>changed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intervention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a </a:t>
            </a:r>
            <a:r>
              <a:rPr lang="tr-TR" dirty="0" err="1" smtClean="0"/>
              <a:t>vaccine</a:t>
            </a:r>
            <a:r>
              <a:rPr lang="tr-TR" dirty="0" smtClean="0"/>
              <a:t>,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provides</a:t>
            </a:r>
            <a:r>
              <a:rPr lang="tr-TR" dirty="0" smtClean="0"/>
              <a:t> </a:t>
            </a:r>
            <a:r>
              <a:rPr lang="tr-TR" dirty="0" err="1" smtClean="0"/>
              <a:t>strong</a:t>
            </a:r>
            <a:r>
              <a:rPr lang="tr-TR" dirty="0" smtClean="0"/>
              <a:t>/</a:t>
            </a: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endParaRPr lang="tr-TR" dirty="0" smtClean="0"/>
          </a:p>
          <a:p>
            <a:pPr lvl="1"/>
            <a:r>
              <a:rPr lang="tr-TR" dirty="0" err="1" smtClean="0"/>
              <a:t>Especially</a:t>
            </a:r>
            <a:r>
              <a:rPr lang="tr-TR" dirty="0" smtClean="0"/>
              <a:t> it has </a:t>
            </a:r>
            <a:r>
              <a:rPr lang="tr-TR" dirty="0" err="1" smtClean="0"/>
              <a:t>comparison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tr-TR" sz="2800" b="1" dirty="0" err="1" smtClean="0"/>
              <a:t>Methodological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studies</a:t>
            </a:r>
            <a:r>
              <a:rPr lang="tr-TR" sz="2800" b="1" dirty="0" smtClean="0"/>
              <a:t>;</a:t>
            </a:r>
            <a:endParaRPr lang="tr-TR" sz="2800" b="1" dirty="0" smtClean="0"/>
          </a:p>
          <a:p>
            <a:pPr lvl="1"/>
            <a:r>
              <a:rPr lang="tr-TR" dirty="0" err="1" smtClean="0"/>
              <a:t>Validity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Diagnostic</a:t>
            </a:r>
            <a:r>
              <a:rPr lang="tr-TR" dirty="0" smtClean="0"/>
              <a:t>/</a:t>
            </a:r>
            <a:r>
              <a:rPr lang="tr-TR" dirty="0" err="1" smtClean="0"/>
              <a:t>screening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valid</a:t>
            </a:r>
            <a:r>
              <a:rPr lang="tr-TR" dirty="0" smtClean="0"/>
              <a:t> a test is </a:t>
            </a:r>
            <a:r>
              <a:rPr lang="tr-TR" dirty="0" err="1" smtClean="0"/>
              <a:t>measured</a:t>
            </a:r>
            <a:endParaRPr lang="tr-TR" dirty="0" smtClean="0"/>
          </a:p>
          <a:p>
            <a:pPr lvl="2"/>
            <a:r>
              <a:rPr lang="tr-TR" dirty="0" err="1" smtClean="0"/>
              <a:t>Validity</a:t>
            </a:r>
            <a:r>
              <a:rPr lang="tr-TR" dirty="0" smtClean="0"/>
              <a:t> of a test is </a:t>
            </a:r>
            <a:r>
              <a:rPr lang="tr-TR" dirty="0" err="1" smtClean="0"/>
              <a:t>measured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comparing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test</a:t>
            </a:r>
          </a:p>
          <a:p>
            <a:pPr lvl="2"/>
            <a:r>
              <a:rPr lang="tr-TR" dirty="0" err="1" smtClean="0"/>
              <a:t>Validity</a:t>
            </a:r>
            <a:r>
              <a:rPr lang="tr-TR" dirty="0" smtClean="0"/>
              <a:t> has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components</a:t>
            </a:r>
            <a:r>
              <a:rPr lang="tr-TR" dirty="0" smtClean="0"/>
              <a:t> (</a:t>
            </a:r>
            <a:r>
              <a:rPr lang="tr-TR" dirty="0" err="1" smtClean="0"/>
              <a:t>sensitivity</a:t>
            </a:r>
            <a:r>
              <a:rPr lang="tr-TR" dirty="0" smtClean="0"/>
              <a:t>, </a:t>
            </a:r>
            <a:r>
              <a:rPr lang="tr-TR" dirty="0" err="1" smtClean="0"/>
              <a:t>specificity</a:t>
            </a:r>
            <a:r>
              <a:rPr lang="tr-TR" dirty="0" smtClean="0"/>
              <a:t>)</a:t>
            </a:r>
            <a:endParaRPr lang="tr-TR" dirty="0" smtClean="0"/>
          </a:p>
          <a:p>
            <a:pPr lvl="1"/>
            <a:r>
              <a:rPr lang="tr-TR" dirty="0" err="1" smtClean="0"/>
              <a:t>Reliability</a:t>
            </a:r>
            <a:r>
              <a:rPr lang="tr-TR" dirty="0" smtClean="0"/>
              <a:t>. (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question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whether</a:t>
            </a:r>
            <a:r>
              <a:rPr lang="tr-TR" sz="2400" dirty="0" smtClean="0"/>
              <a:t> a test is </a:t>
            </a:r>
            <a:r>
              <a:rPr lang="tr-TR" sz="2400" dirty="0" err="1" smtClean="0"/>
              <a:t>reliable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repeatable</a:t>
            </a:r>
            <a:r>
              <a:rPr lang="tr-TR" sz="2400" dirty="0" smtClean="0"/>
              <a:t>) (</a:t>
            </a:r>
            <a:r>
              <a:rPr lang="tr-TR" sz="2400" dirty="0" err="1" smtClean="0"/>
              <a:t>Ability</a:t>
            </a:r>
            <a:r>
              <a:rPr lang="tr-TR" sz="2400" dirty="0" smtClean="0"/>
              <a:t> </a:t>
            </a:r>
            <a:r>
              <a:rPr lang="tr-TR" sz="2400" dirty="0" err="1" smtClean="0"/>
              <a:t>giving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result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you</a:t>
            </a:r>
            <a:r>
              <a:rPr lang="tr-TR" sz="2400" dirty="0" smtClean="0"/>
              <a:t> </a:t>
            </a:r>
            <a:r>
              <a:rPr lang="tr-TR" sz="2400" dirty="0" err="1" smtClean="0"/>
              <a:t>repeat</a:t>
            </a:r>
            <a:r>
              <a:rPr lang="tr-TR" sz="2400" dirty="0" smtClean="0"/>
              <a:t>)</a:t>
            </a:r>
            <a:endParaRPr lang="tr-TR" dirty="0" smtClean="0"/>
          </a:p>
          <a:p>
            <a:pPr lvl="2"/>
            <a:r>
              <a:rPr lang="tr-TR" dirty="0" err="1" smtClean="0"/>
              <a:t>Intra</a:t>
            </a:r>
            <a:r>
              <a:rPr lang="tr-TR" dirty="0" smtClean="0"/>
              <a:t>-</a:t>
            </a:r>
            <a:r>
              <a:rPr lang="tr-TR" dirty="0" err="1" smtClean="0"/>
              <a:t>observer</a:t>
            </a:r>
            <a:r>
              <a:rPr lang="tr-TR" dirty="0" smtClean="0"/>
              <a:t> </a:t>
            </a:r>
            <a:r>
              <a:rPr lang="tr-TR" dirty="0" err="1" smtClean="0"/>
              <a:t>variation</a:t>
            </a:r>
            <a:endParaRPr lang="tr-TR" dirty="0" smtClean="0"/>
          </a:p>
          <a:p>
            <a:pPr lvl="2"/>
            <a:r>
              <a:rPr lang="tr-TR" dirty="0" smtClean="0"/>
              <a:t>Inter-</a:t>
            </a:r>
            <a:r>
              <a:rPr lang="tr-TR" dirty="0" err="1" smtClean="0"/>
              <a:t>observer</a:t>
            </a:r>
            <a:r>
              <a:rPr lang="tr-TR" dirty="0" smtClean="0"/>
              <a:t> </a:t>
            </a:r>
            <a:r>
              <a:rPr lang="tr-TR" dirty="0" err="1" smtClean="0"/>
              <a:t>variation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649491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Secondary</a:t>
            </a:r>
            <a:r>
              <a:rPr lang="tr-TR" b="1" dirty="0" smtClean="0"/>
              <a:t> </a:t>
            </a:r>
            <a:r>
              <a:rPr lang="tr-TR" b="1" dirty="0" err="1" smtClean="0"/>
              <a:t>studies</a:t>
            </a:r>
            <a:r>
              <a:rPr lang="tr-TR" sz="3600" dirty="0" smtClean="0"/>
              <a:t>; </a:t>
            </a:r>
            <a:r>
              <a:rPr lang="tr-TR" dirty="0" smtClean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brings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)</a:t>
            </a:r>
          </a:p>
          <a:p>
            <a:pPr lvl="1"/>
            <a:r>
              <a:rPr lang="tr-TR" sz="3200" dirty="0" err="1" smtClean="0"/>
              <a:t>Reviews</a:t>
            </a:r>
            <a:endParaRPr lang="tr-TR" sz="3200" dirty="0" smtClean="0"/>
          </a:p>
          <a:p>
            <a:pPr lvl="1"/>
            <a:r>
              <a:rPr lang="tr-TR" sz="3200" dirty="0" err="1" smtClean="0"/>
              <a:t>Systematic</a:t>
            </a:r>
            <a:r>
              <a:rPr lang="tr-TR" sz="3200" dirty="0" smtClean="0"/>
              <a:t> </a:t>
            </a:r>
            <a:r>
              <a:rPr lang="tr-TR" sz="3200" dirty="0" err="1" smtClean="0"/>
              <a:t>reviews</a:t>
            </a:r>
            <a:endParaRPr lang="tr-TR" sz="3200" dirty="0" smtClean="0"/>
          </a:p>
          <a:p>
            <a:pPr lvl="1"/>
            <a:r>
              <a:rPr lang="tr-TR" sz="3200" dirty="0" smtClean="0"/>
              <a:t>Meta-</a:t>
            </a:r>
            <a:r>
              <a:rPr lang="tr-TR" sz="3200" dirty="0" err="1" smtClean="0"/>
              <a:t>analysis</a:t>
            </a:r>
            <a:endParaRPr lang="tr-TR" sz="3200" dirty="0" smtClean="0"/>
          </a:p>
          <a:p>
            <a:endParaRPr lang="tr-TR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950" y="404664"/>
            <a:ext cx="9036050" cy="5904656"/>
          </a:xfrm>
        </p:spPr>
      </p:pic>
      <p:sp>
        <p:nvSpPr>
          <p:cNvPr id="3" name="2 Dikdörtgen"/>
          <p:cNvSpPr/>
          <p:nvPr/>
        </p:nvSpPr>
        <p:spPr>
          <a:xfrm>
            <a:off x="395536" y="6165304"/>
            <a:ext cx="79928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Ref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::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Röhrig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 B. Et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all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Study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Medical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100" i="1" dirty="0" err="1" smtClean="0">
                <a:latin typeface="Arial" pitchFamily="34" charset="0"/>
                <a:cs typeface="Arial" pitchFamily="34" charset="0"/>
              </a:rPr>
              <a:t>Reseach</a:t>
            </a:r>
            <a:r>
              <a:rPr lang="tr-TR" sz="11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de-CH" sz="1100" i="1" dirty="0" err="1" smtClean="0">
                <a:latin typeface="Arial" pitchFamily="34" charset="0"/>
                <a:cs typeface="Arial" pitchFamily="34" charset="0"/>
              </a:rPr>
              <a:t>Dtsch</a:t>
            </a:r>
            <a:r>
              <a:rPr lang="de-CH" sz="11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1100" i="1" dirty="0" err="1" smtClean="0">
                <a:latin typeface="Arial" pitchFamily="34" charset="0"/>
                <a:cs typeface="Arial" pitchFamily="34" charset="0"/>
              </a:rPr>
              <a:t>Arztebl</a:t>
            </a:r>
            <a:r>
              <a:rPr lang="de-CH" sz="11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1100" i="1" dirty="0" err="1" smtClean="0">
                <a:latin typeface="Arial" pitchFamily="34" charset="0"/>
                <a:cs typeface="Arial" pitchFamily="34" charset="0"/>
              </a:rPr>
              <a:t>Int</a:t>
            </a:r>
            <a:r>
              <a:rPr lang="de-CH" sz="1100" i="1" dirty="0" smtClean="0">
                <a:latin typeface="Arial" pitchFamily="34" charset="0"/>
                <a:cs typeface="Arial" pitchFamily="34" charset="0"/>
              </a:rPr>
              <a:t> 2009; 106(15):262–8</a:t>
            </a:r>
            <a:endParaRPr lang="de-CH" sz="11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4522514"/>
          </a:xfrm>
        </p:spPr>
        <p:txBody>
          <a:bodyPr>
            <a:normAutofit/>
          </a:bodyPr>
          <a:lstStyle/>
          <a:p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Research</a:t>
            </a:r>
            <a:r>
              <a:rPr lang="tr-TR" b="1" dirty="0" smtClean="0"/>
              <a:t> (</a:t>
            </a:r>
            <a:r>
              <a:rPr lang="tr-TR" b="1" dirty="0" err="1" smtClean="0"/>
              <a:t>study</a:t>
            </a:r>
            <a:r>
              <a:rPr lang="tr-TR" b="1" dirty="0" smtClean="0"/>
              <a:t>) </a:t>
            </a:r>
            <a:r>
              <a:rPr lang="tr-TR" b="1" dirty="0" err="1" smtClean="0"/>
              <a:t>design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Design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plan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protocol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doing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endParaRPr lang="tr-TR" dirty="0" smtClean="0"/>
          </a:p>
          <a:p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disadvantages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Selection</a:t>
            </a:r>
            <a:r>
              <a:rPr lang="tr-TR" b="1" dirty="0" smtClean="0"/>
              <a:t>/</a:t>
            </a:r>
            <a:r>
              <a:rPr lang="tr-TR" b="1" dirty="0" err="1" smtClean="0"/>
              <a:t>deciding</a:t>
            </a:r>
            <a:r>
              <a:rPr lang="tr-TR" b="1" dirty="0" smtClean="0"/>
              <a:t> on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choice</a:t>
            </a:r>
            <a:r>
              <a:rPr lang="tr-TR" b="1" dirty="0" smtClean="0"/>
              <a:t> of </a:t>
            </a:r>
            <a:r>
              <a:rPr lang="tr-TR" b="1" dirty="0" err="1" smtClean="0"/>
              <a:t>research</a:t>
            </a:r>
            <a:r>
              <a:rPr lang="tr-TR" b="1" dirty="0" smtClean="0"/>
              <a:t> </a:t>
            </a:r>
            <a:r>
              <a:rPr lang="tr-TR" b="1" dirty="0" err="1" smtClean="0"/>
              <a:t>design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endParaRPr lang="tr-TR" dirty="0" smtClean="0"/>
          </a:p>
          <a:p>
            <a:r>
              <a:rPr lang="tr-TR" dirty="0" err="1" smtClean="0"/>
              <a:t>Available</a:t>
            </a:r>
            <a:r>
              <a:rPr lang="tr-TR" dirty="0" smtClean="0"/>
              <a:t> </a:t>
            </a:r>
            <a:r>
              <a:rPr lang="tr-TR" dirty="0" err="1" smtClean="0"/>
              <a:t>informations</a:t>
            </a:r>
            <a:endParaRPr lang="tr-TR" dirty="0" smtClean="0"/>
          </a:p>
          <a:p>
            <a:r>
              <a:rPr lang="tr-TR" dirty="0" err="1" smtClean="0"/>
              <a:t>Available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/</a:t>
            </a:r>
            <a:r>
              <a:rPr lang="tr-TR" dirty="0" err="1" smtClean="0"/>
              <a:t>resources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time </a:t>
            </a:r>
          </a:p>
          <a:p>
            <a:r>
              <a:rPr lang="tr-TR" dirty="0" err="1" smtClean="0"/>
              <a:t>Frequency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/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examined</a:t>
            </a:r>
            <a:endParaRPr lang="tr-TR" dirty="0" smtClean="0"/>
          </a:p>
          <a:p>
            <a:r>
              <a:rPr lang="tr-TR" dirty="0" err="1" smtClean="0"/>
              <a:t>Lenght</a:t>
            </a:r>
            <a:r>
              <a:rPr lang="tr-TR" dirty="0" smtClean="0"/>
              <a:t> of </a:t>
            </a:r>
            <a:r>
              <a:rPr lang="tr-TR" dirty="0" err="1" smtClean="0"/>
              <a:t>latent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examined</a:t>
            </a:r>
            <a:endParaRPr lang="tr-TR" dirty="0" smtClean="0"/>
          </a:p>
          <a:p>
            <a:r>
              <a:rPr lang="tr-TR" dirty="0" err="1" smtClean="0"/>
              <a:t>Type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availability</a:t>
            </a:r>
            <a:r>
              <a:rPr lang="tr-TR" dirty="0" smtClean="0"/>
              <a:t> of </a:t>
            </a:r>
            <a:r>
              <a:rPr lang="tr-TR" dirty="0" err="1" smtClean="0"/>
              <a:t>information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Classification</a:t>
            </a:r>
            <a:r>
              <a:rPr lang="tr-TR" b="1" dirty="0" smtClean="0"/>
              <a:t> of </a:t>
            </a:r>
            <a:r>
              <a:rPr lang="tr-TR" b="1" dirty="0" err="1" smtClean="0"/>
              <a:t>researches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err="1" smtClean="0"/>
              <a:t>Different</a:t>
            </a:r>
            <a:r>
              <a:rPr lang="tr-TR" sz="3600" dirty="0" smtClean="0"/>
              <a:t> </a:t>
            </a:r>
            <a:r>
              <a:rPr lang="tr-TR" sz="3600" dirty="0" err="1" smtClean="0"/>
              <a:t>approaches</a:t>
            </a:r>
            <a:r>
              <a:rPr lang="tr-TR" sz="3600" dirty="0" smtClean="0"/>
              <a:t> in </a:t>
            </a:r>
            <a:r>
              <a:rPr lang="tr-TR" sz="3600" dirty="0" err="1" smtClean="0"/>
              <a:t>classifications</a:t>
            </a:r>
            <a:endParaRPr lang="tr-TR" sz="3600" dirty="0" smtClean="0"/>
          </a:p>
          <a:p>
            <a:pPr lvl="1"/>
            <a:r>
              <a:rPr lang="tr-TR" sz="3200" dirty="0" err="1" smtClean="0"/>
              <a:t>According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: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err="1" smtClean="0"/>
              <a:t>the</a:t>
            </a:r>
            <a:r>
              <a:rPr lang="tr-TR" sz="2800" dirty="0" smtClean="0"/>
              <a:t> data </a:t>
            </a:r>
            <a:r>
              <a:rPr lang="tr-TR" sz="2800" dirty="0" err="1" smtClean="0"/>
              <a:t>type</a:t>
            </a:r>
            <a:r>
              <a:rPr lang="tr-TR" sz="2800" dirty="0" smtClean="0"/>
              <a:t>: </a:t>
            </a:r>
            <a:r>
              <a:rPr lang="tr-TR" sz="2800" dirty="0" err="1" smtClean="0"/>
              <a:t>Qualitative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Quantitative</a:t>
            </a:r>
            <a:endParaRPr lang="tr-TR" sz="2800" dirty="0" smtClean="0"/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smtClean="0"/>
              <a:t>data </a:t>
            </a:r>
            <a:r>
              <a:rPr lang="tr-TR" sz="2800" dirty="0" err="1" smtClean="0"/>
              <a:t>collection</a:t>
            </a:r>
            <a:r>
              <a:rPr lang="tr-TR" sz="2800" dirty="0" smtClean="0"/>
              <a:t> </a:t>
            </a:r>
            <a:r>
              <a:rPr lang="tr-TR" sz="2800" dirty="0" err="1" smtClean="0"/>
              <a:t>method</a:t>
            </a:r>
            <a:endParaRPr lang="tr-TR" sz="2800" dirty="0" smtClean="0"/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err="1" smtClean="0"/>
              <a:t>location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research</a:t>
            </a:r>
            <a:endParaRPr lang="tr-TR" sz="2800" dirty="0" smtClean="0"/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err="1" smtClean="0"/>
              <a:t>directionality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research</a:t>
            </a:r>
            <a:endParaRPr lang="tr-TR" sz="2800" dirty="0" smtClean="0"/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err="1" smtClean="0"/>
              <a:t>p</a:t>
            </a:r>
            <a:r>
              <a:rPr lang="tr-TR" sz="2800" dirty="0" err="1" smtClean="0"/>
              <a:t>articipants</a:t>
            </a:r>
            <a:r>
              <a:rPr lang="tr-TR" sz="2800" dirty="0" smtClean="0"/>
              <a:t>/</a:t>
            </a:r>
            <a:r>
              <a:rPr lang="tr-TR" sz="2800" dirty="0" err="1" smtClean="0"/>
              <a:t>units</a:t>
            </a:r>
            <a:r>
              <a:rPr lang="tr-TR" sz="2800" dirty="0" smtClean="0"/>
              <a:t> of </a:t>
            </a:r>
            <a:r>
              <a:rPr lang="tr-TR" sz="2800" dirty="0" err="1" smtClean="0"/>
              <a:t>study</a:t>
            </a:r>
            <a:endParaRPr lang="tr-TR" sz="2800" dirty="0" smtClean="0"/>
          </a:p>
          <a:p>
            <a:pPr marL="1428750" lvl="2" indent="-514350">
              <a:buFont typeface="+mj-lt"/>
              <a:buAutoNum type="arabicPeriod"/>
            </a:pPr>
            <a:r>
              <a:rPr lang="tr-TR" sz="2800" dirty="0" smtClean="0"/>
              <a:t>r</a:t>
            </a:r>
            <a:r>
              <a:rPr lang="tr-TR" sz="2800" dirty="0" smtClean="0"/>
              <a:t>ole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researcher</a:t>
            </a:r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1. </a:t>
            </a:r>
            <a:r>
              <a:rPr lang="tr-TR" sz="3600" b="1" dirty="0" err="1" smtClean="0"/>
              <a:t>According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to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t</a:t>
            </a:r>
            <a:r>
              <a:rPr lang="tr-TR" sz="3600" b="1" dirty="0" err="1" smtClean="0"/>
              <a:t>ype</a:t>
            </a:r>
            <a:r>
              <a:rPr lang="tr-TR" sz="3600" b="1" dirty="0" smtClean="0"/>
              <a:t> of data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tr-TR" dirty="0" err="1" smtClean="0"/>
              <a:t>Qualitative</a:t>
            </a:r>
            <a:endParaRPr lang="tr-TR" dirty="0" smtClean="0"/>
          </a:p>
          <a:p>
            <a:pPr marL="514350" indent="-514350"/>
            <a:r>
              <a:rPr lang="tr-TR" dirty="0" err="1" smtClean="0"/>
              <a:t>Quantitative</a:t>
            </a:r>
            <a:endParaRPr lang="tr-TR" dirty="0" smtClean="0"/>
          </a:p>
          <a:p>
            <a:pPr marL="914400" lvl="1" indent="-514350"/>
            <a:r>
              <a:rPr lang="tr-TR" dirty="0" err="1" smtClean="0"/>
              <a:t>Observational</a:t>
            </a:r>
            <a:endParaRPr lang="tr-TR" dirty="0" smtClean="0"/>
          </a:p>
          <a:p>
            <a:pPr marL="914400" lvl="1" indent="-514350"/>
            <a:r>
              <a:rPr lang="tr-TR" dirty="0" err="1" smtClean="0"/>
              <a:t>Experimental</a:t>
            </a:r>
            <a:r>
              <a:rPr lang="tr-TR" dirty="0" smtClean="0"/>
              <a:t> (</a:t>
            </a:r>
            <a:r>
              <a:rPr lang="tr-TR" dirty="0" err="1" smtClean="0"/>
              <a:t>Interventional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tr-TR" sz="2800" b="1" dirty="0" smtClean="0"/>
              <a:t>2. </a:t>
            </a:r>
            <a:r>
              <a:rPr lang="tr-TR" sz="2800" b="1" dirty="0" err="1" smtClean="0"/>
              <a:t>According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to</a:t>
            </a:r>
            <a:r>
              <a:rPr lang="tr-TR" sz="2800" b="1" dirty="0" smtClean="0"/>
              <a:t> data </a:t>
            </a:r>
            <a:r>
              <a:rPr lang="tr-TR" sz="2800" b="1" dirty="0" err="1" smtClean="0"/>
              <a:t>collection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method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researcher</a:t>
            </a:r>
            <a:r>
              <a:rPr lang="tr-TR" dirty="0" smtClean="0"/>
              <a:t> </a:t>
            </a:r>
            <a:r>
              <a:rPr lang="tr-TR" dirty="0" err="1" smtClean="0"/>
              <a:t>collects</a:t>
            </a:r>
            <a:r>
              <a:rPr lang="tr-TR" dirty="0" smtClean="0"/>
              <a:t> data)</a:t>
            </a:r>
          </a:p>
          <a:p>
            <a:r>
              <a:rPr lang="tr-TR" dirty="0" err="1" smtClean="0"/>
              <a:t>Secondary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(</a:t>
            </a:r>
            <a:r>
              <a:rPr lang="tr-TR" dirty="0" err="1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collected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put </a:t>
            </a:r>
            <a:r>
              <a:rPr lang="tr-TR" dirty="0" err="1" smtClean="0"/>
              <a:t>together</a:t>
            </a:r>
            <a:r>
              <a:rPr lang="tr-TR" dirty="0" smtClean="0"/>
              <a:t>) (Meta </a:t>
            </a:r>
            <a:r>
              <a:rPr lang="tr-TR" dirty="0" err="1" smtClean="0"/>
              <a:t>analysis</a:t>
            </a:r>
            <a:r>
              <a:rPr lang="tr-TR" dirty="0" smtClean="0"/>
              <a:t>, </a:t>
            </a:r>
            <a:r>
              <a:rPr lang="tr-TR" dirty="0" err="1" smtClean="0"/>
              <a:t>reviews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systematic</a:t>
            </a:r>
            <a:r>
              <a:rPr lang="tr-TR" dirty="0" smtClean="0"/>
              <a:t> </a:t>
            </a:r>
            <a:r>
              <a:rPr lang="tr-TR" dirty="0" err="1" smtClean="0"/>
              <a:t>reviews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tr-TR" sz="3200" b="1" dirty="0" smtClean="0"/>
              <a:t>3.</a:t>
            </a:r>
            <a:r>
              <a:rPr lang="tr-TR" sz="3200" b="1" dirty="0" err="1" smtClean="0"/>
              <a:t>According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to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location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research</a:t>
            </a: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525963"/>
          </a:xfrm>
        </p:spPr>
        <p:txBody>
          <a:bodyPr/>
          <a:lstStyle/>
          <a:p>
            <a:r>
              <a:rPr lang="tr-TR" dirty="0" err="1" smtClean="0"/>
              <a:t>Laboratory</a:t>
            </a:r>
            <a:r>
              <a:rPr lang="tr-TR" dirty="0" smtClean="0"/>
              <a:t>/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Clinical</a:t>
            </a:r>
            <a:endParaRPr lang="tr-TR" dirty="0" smtClean="0"/>
          </a:p>
          <a:p>
            <a:r>
              <a:rPr lang="tr-TR" dirty="0" err="1" smtClean="0"/>
              <a:t>Field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tr-TR" sz="2800" b="1" dirty="0" smtClean="0"/>
              <a:t>4.</a:t>
            </a:r>
            <a:r>
              <a:rPr lang="tr-TR" sz="2800" b="1" dirty="0" err="1" smtClean="0"/>
              <a:t>A</a:t>
            </a:r>
            <a:r>
              <a:rPr lang="tr-TR" sz="2800" b="1" dirty="0" err="1" smtClean="0"/>
              <a:t>ccording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to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directionality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research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exposure</a:t>
            </a:r>
            <a:r>
              <a:rPr lang="tr-TR" dirty="0" smtClean="0"/>
              <a:t>/</a:t>
            </a:r>
            <a:r>
              <a:rPr lang="tr-TR" dirty="0" err="1" smtClean="0"/>
              <a:t>o</a:t>
            </a:r>
            <a:r>
              <a:rPr lang="tr-TR" dirty="0" err="1" smtClean="0"/>
              <a:t>utcome</a:t>
            </a:r>
            <a:r>
              <a:rPr lang="tr-TR" dirty="0" smtClean="0"/>
              <a:t>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directionality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Prospective</a:t>
            </a:r>
            <a:r>
              <a:rPr lang="tr-TR" dirty="0" smtClean="0"/>
              <a:t>, </a:t>
            </a:r>
            <a:r>
              <a:rPr lang="tr-TR" dirty="0" err="1" smtClean="0"/>
              <a:t>retrospective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indirectional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774</Words>
  <Application>Microsoft Office PowerPoint</Application>
  <PresentationFormat>Ekran Gösterisi (4:3)</PresentationFormat>
  <Paragraphs>117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RESEARCH TYPES AND CLASSIFICATIONS</vt:lpstr>
      <vt:lpstr>The importance of deciding to research type </vt:lpstr>
      <vt:lpstr>Research (study) design</vt:lpstr>
      <vt:lpstr>Selection/deciding on the choice of research design</vt:lpstr>
      <vt:lpstr>Classification of researches</vt:lpstr>
      <vt:lpstr>1. According to type of data</vt:lpstr>
      <vt:lpstr>2. According to data collection method </vt:lpstr>
      <vt:lpstr>3.According to location of the research  </vt:lpstr>
      <vt:lpstr>4.According to directionality of the research </vt:lpstr>
      <vt:lpstr>5. According to participants/units of study </vt:lpstr>
      <vt:lpstr>6. According to role of the researcher </vt:lpstr>
      <vt:lpstr>Slayt 12</vt:lpstr>
      <vt:lpstr>Epidemiology and research types</vt:lpstr>
      <vt:lpstr>Epidemiology and research types</vt:lpstr>
      <vt:lpstr>RESEARCH TYPES IN MEDICINE Overview of design strategies</vt:lpstr>
      <vt:lpstr>RESEARCH TYPES IN MEDICINE Overview of design strategies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RESEARCHE TYPES</dc:title>
  <dc:creator>who project</dc:creator>
  <cp:lastModifiedBy>who project</cp:lastModifiedBy>
  <cp:revision>24</cp:revision>
  <dcterms:created xsi:type="dcterms:W3CDTF">2020-05-03T07:27:12Z</dcterms:created>
  <dcterms:modified xsi:type="dcterms:W3CDTF">2020-05-03T10:34:44Z</dcterms:modified>
</cp:coreProperties>
</file>