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28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4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BA280-536C-4655-AB07-94E9B94337F8}" type="datetimeFigureOut">
              <a:rPr lang="tr-TR" smtClean="0"/>
              <a:t>04.12.2019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66738"/>
            <a:ext cx="4010025" cy="2833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589338"/>
            <a:ext cx="8553450" cy="3400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7708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7708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BDB4D-A21C-4D0E-95DB-6A5402457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033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47" name="Rectangle 46"/>
          <p:cNvSpPr/>
          <p:nvPr/>
        </p:nvSpPr>
        <p:spPr>
          <a:xfrm>
            <a:off x="5436859" y="-23701"/>
            <a:ext cx="4099137" cy="2548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408" y="2984339"/>
            <a:ext cx="3874785" cy="1875528"/>
          </a:xfrm>
        </p:spPr>
        <p:txBody>
          <a:bodyPr>
            <a:normAutofit/>
          </a:bodyPr>
          <a:lstStyle>
            <a:lvl1pPr>
              <a:defRPr sz="396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5408" y="4871376"/>
            <a:ext cx="3870631" cy="1389026"/>
          </a:xfrm>
        </p:spPr>
        <p:txBody>
          <a:bodyPr>
            <a:normAutofit/>
          </a:bodyPr>
          <a:lstStyle>
            <a:lvl1pPr marL="0" indent="0" algn="l">
              <a:buNone/>
              <a:defRPr sz="1983">
                <a:solidFill>
                  <a:srgbClr val="424242"/>
                </a:solidFill>
              </a:defRPr>
            </a:lvl1pPr>
            <a:lvl2pPr marL="50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89" name="Rectangle 88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</p:spTree>
    <p:extLst>
      <p:ext uri="{BB962C8B-B14F-4D97-AF65-F5344CB8AC3E}">
        <p14:creationId xmlns:p14="http://schemas.microsoft.com/office/powerpoint/2010/main" val="150783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40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6" y="1135069"/>
            <a:ext cx="1735985" cy="526723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1771" y="1135069"/>
            <a:ext cx="6342721" cy="526723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615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 dirty="0" smtClean="0"/>
              <a:t> </a:t>
            </a:r>
            <a:endParaRPr spc="-5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 dirty="0" smtClean="0"/>
              <a:t> </a:t>
            </a:r>
            <a:endParaRPr spc="-5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9310592" y="6866232"/>
            <a:ext cx="230504" cy="222884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74848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 dirty="0" smtClean="0"/>
              <a:t> </a:t>
            </a:r>
            <a:endParaRPr spc="-5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 dirty="0" smtClean="0"/>
              <a:t> </a:t>
            </a:r>
            <a:endParaRPr spc="-5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9310592" y="6866232"/>
            <a:ext cx="230504" cy="222884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3030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21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915" y="3196284"/>
            <a:ext cx="7762150" cy="1500805"/>
          </a:xfrm>
        </p:spPr>
        <p:txBody>
          <a:bodyPr anchor="b"/>
          <a:lstStyle>
            <a:lvl1pPr algn="l">
              <a:defRPr sz="4408" b="0" cap="none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916" y="4701823"/>
            <a:ext cx="7762149" cy="1675270"/>
          </a:xfrm>
        </p:spPr>
        <p:txBody>
          <a:bodyPr anchor="t"/>
          <a:lstStyle>
            <a:lvl1pPr marL="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90954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9047" y="2549060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32247" y="2549058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8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1385" y="2551899"/>
            <a:ext cx="3575165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235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1066" y="2551900"/>
            <a:ext cx="3573491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247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06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3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4640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7" name="Rectangle 56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8" name="Rectangle 57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059" y="943766"/>
            <a:ext cx="3614098" cy="5675346"/>
          </a:xfrm>
        </p:spPr>
        <p:txBody>
          <a:bodyPr/>
          <a:lstStyle>
            <a:lvl1pPr>
              <a:defRPr sz="2645"/>
            </a:lvl1pPr>
            <a:lvl2pPr>
              <a:defRPr sz="2424"/>
            </a:lvl2pPr>
            <a:lvl3pPr>
              <a:defRPr sz="2204"/>
            </a:lvl3pPr>
            <a:lvl4pPr>
              <a:defRPr sz="1983"/>
            </a:lvl4pPr>
            <a:lvl5pPr>
              <a:defRPr sz="1763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2972" y="2928099"/>
            <a:ext cx="3864513" cy="1612178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9181" y="4558355"/>
            <a:ext cx="3857745" cy="1672505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63696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1" name="Rectangle 10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2" name="Rectangle 101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5" name="Rectangle 104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6646" y="2931922"/>
            <a:ext cx="3860317" cy="1612053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75536" y="764459"/>
            <a:ext cx="3928892" cy="6025049"/>
          </a:xfrm>
        </p:spPr>
        <p:txBody>
          <a:bodyPr/>
          <a:lstStyle>
            <a:lvl1pPr marL="0" indent="0">
              <a:buNone/>
              <a:defRPr sz="3526">
                <a:solidFill>
                  <a:schemeClr val="accent1"/>
                </a:solidFill>
              </a:defRPr>
            </a:lvl1pPr>
            <a:lvl2pPr marL="503789" indent="0">
              <a:buNone/>
              <a:defRPr sz="3085"/>
            </a:lvl2pPr>
            <a:lvl3pPr marL="1007577" indent="0">
              <a:buNone/>
              <a:defRPr sz="2645"/>
            </a:lvl3pPr>
            <a:lvl4pPr marL="1511366" indent="0">
              <a:buNone/>
              <a:defRPr sz="2204"/>
            </a:lvl4pPr>
            <a:lvl5pPr marL="2015155" indent="0">
              <a:buNone/>
              <a:defRPr sz="2204"/>
            </a:lvl5pPr>
            <a:lvl6pPr marL="2518943" indent="0">
              <a:buNone/>
              <a:defRPr sz="2204"/>
            </a:lvl6pPr>
            <a:lvl7pPr marL="3022732" indent="0">
              <a:buNone/>
              <a:defRPr sz="2204"/>
            </a:lvl7pPr>
            <a:lvl8pPr marL="3526521" indent="0">
              <a:buNone/>
              <a:defRPr sz="2204"/>
            </a:lvl8pPr>
            <a:lvl9pPr marL="4030309" indent="0">
              <a:buNone/>
              <a:defRPr sz="220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6887" y="4554051"/>
            <a:ext cx="3859837" cy="1674331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67612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56446" y="0"/>
            <a:ext cx="11615310" cy="7556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534670" y="367454"/>
            <a:ext cx="9624060" cy="681566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0" name="Rectangle 69"/>
          <p:cNvSpPr/>
          <p:nvPr/>
        </p:nvSpPr>
        <p:spPr>
          <a:xfrm>
            <a:off x="5334119" y="-23702"/>
            <a:ext cx="4302522" cy="77046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0304" y="1132333"/>
            <a:ext cx="8215048" cy="12594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306" y="2560321"/>
            <a:ext cx="7925696" cy="3866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3612" y="247357"/>
            <a:ext cx="2495127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rgbClr val="FEFEFE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27916" y="6448214"/>
            <a:ext cx="409557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114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hf sldNum="0" hdr="0" ftr="0" dt="0"/>
  <p:txStyles>
    <p:titleStyle>
      <a:lvl1pPr algn="l" defTabSz="1007577" rtl="0" eaLnBrk="1" latinLnBrk="0" hangingPunct="1">
        <a:spcBef>
          <a:spcPct val="0"/>
        </a:spcBef>
        <a:buNone/>
        <a:defRPr sz="440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42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645" kern="1200">
          <a:solidFill>
            <a:schemeClr val="tx2"/>
          </a:solidFill>
          <a:latin typeface="+mn-lt"/>
          <a:ea typeface="+mn-ea"/>
          <a:cs typeface="+mn-cs"/>
        </a:defRPr>
      </a:lvl1pPr>
      <a:lvl2pPr marL="705304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24" kern="1200">
          <a:solidFill>
            <a:schemeClr val="tx2"/>
          </a:solidFill>
          <a:latin typeface="+mn-lt"/>
          <a:ea typeface="+mn-ea"/>
          <a:cs typeface="+mn-cs"/>
        </a:defRPr>
      </a:lvl2pPr>
      <a:lvl3pPr marL="100757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4" kern="1200">
          <a:solidFill>
            <a:schemeClr val="tx2"/>
          </a:solidFill>
          <a:latin typeface="+mn-lt"/>
          <a:ea typeface="+mn-ea"/>
          <a:cs typeface="+mn-cs"/>
        </a:defRPr>
      </a:lvl3pPr>
      <a:lvl4pPr marL="1239320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983" kern="1200">
          <a:solidFill>
            <a:schemeClr val="tx2"/>
          </a:solidFill>
          <a:latin typeface="+mn-lt"/>
          <a:ea typeface="+mn-ea"/>
          <a:cs typeface="+mn-cs"/>
        </a:defRPr>
      </a:lvl4pPr>
      <a:lvl5pPr marL="146098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6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72578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6pPr>
      <a:lvl7pPr marL="1894245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7pPr>
      <a:lvl8pPr marL="2115912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8pPr>
      <a:lvl9pPr marL="2337579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7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66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55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43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32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21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30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t Başlık 5">
            <a:extLst>
              <a:ext uri="{FF2B5EF4-FFF2-40B4-BE49-F238E27FC236}">
                <a16:creationId xmlns:a16="http://schemas.microsoft.com/office/drawing/2014/main" xmlns="" id="{0F9DF002-0D1B-4588-B009-31A653B69B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91440" lvl="0" defTabSz="914400">
              <a:spcBef>
                <a:spcPts val="284"/>
              </a:spcBef>
              <a:buClrTx/>
              <a:buSzTx/>
              <a:tabLst>
                <a:tab pos="1828800" algn="l"/>
              </a:tabLst>
            </a:pPr>
            <a:r>
              <a:rPr lang="tr-TR" sz="2800" spc="-5" dirty="0">
                <a:solidFill>
                  <a:schemeClr val="tx1"/>
                </a:solidFill>
                <a:latin typeface="Times New Roman"/>
                <a:cs typeface="Times New Roman"/>
              </a:rPr>
              <a:t>MATLAB	Statements</a:t>
            </a:r>
            <a:endParaRPr lang="tr-TR" sz="28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8" name="Başlık 7">
            <a:extLst>
              <a:ext uri="{FF2B5EF4-FFF2-40B4-BE49-F238E27FC236}">
                <a16:creationId xmlns:a16="http://schemas.microsoft.com/office/drawing/2014/main" xmlns="" id="{DEBCD867-5DCE-49B7-94B1-B853CAE0A2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ENE102-8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7696" y="1333487"/>
            <a:ext cx="6324600" cy="640080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ct val="100000"/>
              </a:lnSpc>
            </a:pPr>
            <a:r>
              <a:rPr sz="3600" b="1" dirty="0">
                <a:latin typeface="Courier New"/>
                <a:cs typeface="Courier New"/>
              </a:rPr>
              <a:t>r =</a:t>
            </a:r>
            <a:r>
              <a:rPr sz="3600" b="1" spc="-35" dirty="0">
                <a:latin typeface="Courier New"/>
                <a:cs typeface="Courier New"/>
              </a:rPr>
              <a:t> </a:t>
            </a:r>
            <a:r>
              <a:rPr sz="3600" b="1" dirty="0">
                <a:latin typeface="Courier New"/>
                <a:cs typeface="Courier New"/>
              </a:rPr>
              <a:t>INPUT('msg')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Interactive input/output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11095" y="2247887"/>
            <a:ext cx="7467600" cy="196913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 marR="1863725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» </a:t>
            </a:r>
            <a:r>
              <a:rPr sz="2400" b="1" dirty="0">
                <a:latin typeface="Courier New"/>
                <a:cs typeface="Courier New"/>
              </a:rPr>
              <a:t>r = </a:t>
            </a:r>
            <a:r>
              <a:rPr sz="2400" b="1" spc="-5" dirty="0">
                <a:latin typeface="Courier New"/>
                <a:cs typeface="Courier New"/>
              </a:rPr>
              <a:t>input('give </a:t>
            </a:r>
            <a:r>
              <a:rPr sz="2400" b="1" dirty="0">
                <a:latin typeface="Courier New"/>
                <a:cs typeface="Courier New"/>
              </a:rPr>
              <a:t>a </a:t>
            </a:r>
            <a:r>
              <a:rPr sz="2400" b="1" spc="-5" dirty="0">
                <a:latin typeface="Courier New"/>
                <a:cs typeface="Courier New"/>
              </a:rPr>
              <a:t>number:</a:t>
            </a:r>
            <a:r>
              <a:rPr sz="2400" b="1" spc="-114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') 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give a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number: </a:t>
            </a:r>
            <a:r>
              <a:rPr sz="2400" b="1" dirty="0">
                <a:latin typeface="Courier New"/>
                <a:cs typeface="Courier New"/>
              </a:rPr>
              <a:t>a +</a:t>
            </a:r>
            <a:r>
              <a:rPr sz="2400" b="1" spc="-80" dirty="0"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1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ct val="100000"/>
              </a:lnSpc>
            </a:pP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??? Undefined function or variable</a:t>
            </a:r>
            <a:r>
              <a:rPr sz="2400" b="1" spc="-75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'a'.</a:t>
            </a:r>
            <a:endParaRPr sz="24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450">
              <a:latin typeface="Times New Roman"/>
              <a:cs typeface="Times New Roman"/>
            </a:endParaRPr>
          </a:p>
          <a:p>
            <a:pPr marL="116839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Courier New"/>
                <a:cs typeface="Courier New"/>
              </a:rPr>
              <a:t>give a</a:t>
            </a:r>
            <a:r>
              <a:rPr sz="2400" b="1" spc="-3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number: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11095" y="4622279"/>
            <a:ext cx="7467600" cy="196913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116839">
              <a:lnSpc>
                <a:spcPts val="2875"/>
              </a:lnSpc>
              <a:spcBef>
                <a:spcPts val="275"/>
              </a:spcBef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» </a:t>
            </a:r>
            <a:r>
              <a:rPr sz="2400" b="1" dirty="0">
                <a:latin typeface="Courier New"/>
                <a:cs typeface="Courier New"/>
              </a:rPr>
              <a:t>a =</a:t>
            </a:r>
            <a:r>
              <a:rPr sz="2400" b="1" spc="-25" dirty="0">
                <a:latin typeface="Courier New"/>
                <a:cs typeface="Courier New"/>
              </a:rPr>
              <a:t> </a:t>
            </a:r>
            <a:r>
              <a:rPr sz="2400" b="1" spc="-15" dirty="0">
                <a:latin typeface="Courier New"/>
                <a:cs typeface="Courier New"/>
              </a:rPr>
              <a:t>11;</a:t>
            </a:r>
            <a:endParaRPr sz="2400">
              <a:latin typeface="Courier New"/>
              <a:cs typeface="Courier New"/>
            </a:endParaRPr>
          </a:p>
          <a:p>
            <a:pPr marL="116839" marR="1863725">
              <a:lnSpc>
                <a:spcPts val="2880"/>
              </a:lnSpc>
              <a:spcBef>
                <a:spcPts val="90"/>
              </a:spcBef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» </a:t>
            </a:r>
            <a:r>
              <a:rPr sz="2400" b="1" dirty="0">
                <a:latin typeface="Courier New"/>
                <a:cs typeface="Courier New"/>
              </a:rPr>
              <a:t>r = </a:t>
            </a:r>
            <a:r>
              <a:rPr sz="2400" b="1" spc="-5" dirty="0">
                <a:latin typeface="Courier New"/>
                <a:cs typeface="Courier New"/>
              </a:rPr>
              <a:t>input('give </a:t>
            </a:r>
            <a:r>
              <a:rPr sz="2400" b="1" dirty="0">
                <a:latin typeface="Courier New"/>
                <a:cs typeface="Courier New"/>
              </a:rPr>
              <a:t>a </a:t>
            </a:r>
            <a:r>
              <a:rPr sz="2400" b="1" spc="-5" dirty="0">
                <a:latin typeface="Courier New"/>
                <a:cs typeface="Courier New"/>
              </a:rPr>
              <a:t>number:</a:t>
            </a:r>
            <a:r>
              <a:rPr sz="2400" b="1" spc="-114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') 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give a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number: </a:t>
            </a:r>
            <a:r>
              <a:rPr sz="2400" b="1" dirty="0">
                <a:latin typeface="Courier New"/>
                <a:cs typeface="Courier New"/>
              </a:rPr>
              <a:t>a +</a:t>
            </a:r>
            <a:r>
              <a:rPr sz="2400" b="1" spc="-80" dirty="0"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1</a:t>
            </a:r>
            <a:endParaRPr sz="2400">
              <a:latin typeface="Courier New"/>
              <a:cs typeface="Courier New"/>
            </a:endParaRPr>
          </a:p>
          <a:p>
            <a:pPr marL="848360" marR="6245225" indent="-731520">
              <a:lnSpc>
                <a:spcPts val="2870"/>
              </a:lnSpc>
              <a:spcBef>
                <a:spcPts val="5"/>
              </a:spcBef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r =  12</a:t>
            </a:r>
            <a:endParaRPr sz="24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97716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68552" y="1606283"/>
            <a:ext cx="5953125" cy="641985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0" rIns="0" bIns="0" rtlCol="0">
            <a:spAutoFit/>
          </a:bodyPr>
          <a:lstStyle/>
          <a:p>
            <a:pPr marL="92710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r = INPUT('msg',</a:t>
            </a:r>
            <a:r>
              <a:rPr sz="3600" b="1" spc="-100" dirty="0">
                <a:latin typeface="Courier New"/>
                <a:cs typeface="Courier New"/>
              </a:rPr>
              <a:t> </a:t>
            </a:r>
            <a:r>
              <a:rPr sz="3600" b="1" dirty="0">
                <a:latin typeface="Courier New"/>
                <a:cs typeface="Courier New"/>
              </a:rPr>
              <a:t>'s')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11095" y="2717279"/>
            <a:ext cx="7620000" cy="196913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116839" marR="1472565">
              <a:lnSpc>
                <a:spcPts val="2870"/>
              </a:lnSpc>
              <a:spcBef>
                <a:spcPts val="380"/>
              </a:spcBef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r=input('give </a:t>
            </a:r>
            <a:r>
              <a:rPr sz="2400" b="1" dirty="0">
                <a:latin typeface="Courier New"/>
                <a:cs typeface="Courier New"/>
              </a:rPr>
              <a:t>a </a:t>
            </a:r>
            <a:r>
              <a:rPr sz="2400" b="1" spc="-5" dirty="0">
                <a:latin typeface="Courier New"/>
                <a:cs typeface="Courier New"/>
              </a:rPr>
              <a:t>number: ',</a:t>
            </a:r>
            <a:r>
              <a:rPr sz="2400" b="1" spc="-12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's') 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give a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number:</a:t>
            </a:r>
            <a:r>
              <a:rPr sz="2400" b="1" spc="-50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12abc</a:t>
            </a:r>
            <a:endParaRPr sz="24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400">
              <a:latin typeface="Times New Roman"/>
              <a:cs typeface="Times New Roman"/>
            </a:endParaRPr>
          </a:p>
          <a:p>
            <a:pPr marL="116839">
              <a:lnSpc>
                <a:spcPts val="2875"/>
              </a:lnSpc>
              <a:spcBef>
                <a:spcPts val="5"/>
              </a:spcBef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r</a:t>
            </a:r>
            <a:r>
              <a:rPr sz="2400" b="1" spc="-10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=</a:t>
            </a:r>
            <a:endParaRPr sz="2400">
              <a:latin typeface="Courier New"/>
              <a:cs typeface="Courier New"/>
            </a:endParaRPr>
          </a:p>
          <a:p>
            <a:pPr marL="1395730">
              <a:lnSpc>
                <a:spcPts val="2875"/>
              </a:lnSpc>
            </a:pP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12abc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Interactive input/output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6916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Interactive input/output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68552" y="1409687"/>
            <a:ext cx="3481070" cy="640080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0" rIns="0" bIns="0" rtlCol="0">
            <a:spAutoFit/>
          </a:bodyPr>
          <a:lstStyle/>
          <a:p>
            <a:pPr marL="92710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ERROR('msg')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34895" y="2397239"/>
            <a:ext cx="4495800" cy="1603375"/>
          </a:xfrm>
          <a:prstGeom prst="rect">
            <a:avLst/>
          </a:prstGeom>
          <a:solidFill>
            <a:srgbClr val="CAFFFF"/>
          </a:solidFill>
          <a:ln w="50800">
            <a:solidFill>
              <a:srgbClr val="0101FF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116839" marR="169545">
              <a:lnSpc>
                <a:spcPct val="100000"/>
              </a:lnSpc>
              <a:spcBef>
                <a:spcPts val="260"/>
              </a:spcBef>
            </a:pPr>
            <a:r>
              <a:rPr sz="2400" b="1" spc="-5" dirty="0">
                <a:latin typeface="Courier New"/>
                <a:cs typeface="Courier New"/>
              </a:rPr>
              <a:t>function Sample(a,</a:t>
            </a:r>
            <a:r>
              <a:rPr sz="2400" b="1" spc="-10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msg)  </a:t>
            </a:r>
            <a:r>
              <a:rPr sz="2400" b="1" dirty="0">
                <a:latin typeface="Courier New"/>
                <a:cs typeface="Courier New"/>
              </a:rPr>
              <a:t>if a =</a:t>
            </a:r>
            <a:r>
              <a:rPr sz="2400" b="1" spc="-35" dirty="0"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0</a:t>
            </a:r>
            <a:endParaRPr sz="2400">
              <a:latin typeface="Courier New"/>
              <a:cs typeface="Courier New"/>
            </a:endParaRPr>
          </a:p>
          <a:p>
            <a:pPr marL="1031240">
              <a:lnSpc>
                <a:spcPts val="2875"/>
              </a:lnSpc>
            </a:pPr>
            <a:r>
              <a:rPr sz="2400" b="1" spc="-5" dirty="0">
                <a:latin typeface="Courier New"/>
                <a:cs typeface="Courier New"/>
              </a:rPr>
              <a:t>error(msg)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5"/>
              </a:lnSpc>
            </a:pPr>
            <a:r>
              <a:rPr sz="2400" b="1" dirty="0">
                <a:latin typeface="Courier New"/>
                <a:cs typeface="Courier New"/>
              </a:rPr>
              <a:t>end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34895" y="4457687"/>
            <a:ext cx="7696200" cy="160337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sample(0,'A should be</a:t>
            </a:r>
            <a:r>
              <a:rPr sz="2400" b="1" spc="-6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non-zero')</a:t>
            </a:r>
            <a:endParaRPr sz="2400">
              <a:latin typeface="Courier New"/>
              <a:cs typeface="Courier New"/>
            </a:endParaRPr>
          </a:p>
          <a:p>
            <a:pPr marL="116839" marR="2825115">
              <a:lnSpc>
                <a:spcPct val="149600"/>
              </a:lnSpc>
              <a:spcBef>
                <a:spcPts val="10"/>
              </a:spcBef>
            </a:pP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??? Error using ==&gt;</a:t>
            </a:r>
            <a:r>
              <a:rPr sz="2400" b="1" spc="-105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sample 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A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should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be</a:t>
            </a:r>
            <a:r>
              <a:rPr sz="2400" b="1" spc="-55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non-zero</a:t>
            </a:r>
            <a:endParaRPr sz="24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06330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16296" y="1459865"/>
            <a:ext cx="4267200" cy="2699385"/>
          </a:xfrm>
          <a:prstGeom prst="rect">
            <a:avLst/>
          </a:prstGeom>
          <a:solidFill>
            <a:srgbClr val="CAFFFF"/>
          </a:solidFill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482600" marR="489584" indent="-365760">
              <a:lnSpc>
                <a:spcPct val="100000"/>
              </a:lnSpc>
              <a:spcBef>
                <a:spcPts val="265"/>
              </a:spcBef>
            </a:pPr>
            <a:r>
              <a:rPr sz="2400" b="1" spc="-5" dirty="0">
                <a:latin typeface="Courier New"/>
                <a:cs typeface="Courier New"/>
              </a:rPr>
              <a:t>function</a:t>
            </a:r>
            <a:r>
              <a:rPr sz="2400" b="1" spc="-11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Sample(msg)  warning</a:t>
            </a:r>
            <a:r>
              <a:rPr sz="2400" b="1" spc="-2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on</a:t>
            </a:r>
            <a:endParaRPr sz="2400">
              <a:latin typeface="Courier New"/>
              <a:cs typeface="Courier New"/>
            </a:endParaRPr>
          </a:p>
          <a:p>
            <a:pPr marL="482600" marR="125095">
              <a:lnSpc>
                <a:spcPts val="2870"/>
              </a:lnSpc>
              <a:spcBef>
                <a:spcPts val="100"/>
              </a:spcBef>
            </a:pPr>
            <a:r>
              <a:rPr sz="2400" b="1" spc="-5" dirty="0">
                <a:latin typeface="Courier New"/>
                <a:cs typeface="Courier New"/>
              </a:rPr>
              <a:t>warning ([msg </a:t>
            </a:r>
            <a:r>
              <a:rPr sz="2400" b="1" dirty="0">
                <a:latin typeface="Courier New"/>
                <a:cs typeface="Courier New"/>
              </a:rPr>
              <a:t>'</a:t>
            </a:r>
            <a:r>
              <a:rPr sz="2400" b="1" spc="-114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1'])  warning</a:t>
            </a:r>
            <a:r>
              <a:rPr sz="2400" b="1" spc="-1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off</a:t>
            </a:r>
            <a:endParaRPr sz="2400">
              <a:latin typeface="Courier New"/>
              <a:cs typeface="Courier New"/>
            </a:endParaRPr>
          </a:p>
          <a:p>
            <a:pPr marL="482600" marR="125095">
              <a:lnSpc>
                <a:spcPts val="2870"/>
              </a:lnSpc>
              <a:spcBef>
                <a:spcPts val="10"/>
              </a:spcBef>
            </a:pPr>
            <a:r>
              <a:rPr sz="2400" b="1" spc="-5" dirty="0">
                <a:latin typeface="Courier New"/>
                <a:cs typeface="Courier New"/>
              </a:rPr>
              <a:t>warning ([msg </a:t>
            </a:r>
            <a:r>
              <a:rPr sz="2400" b="1" dirty="0">
                <a:latin typeface="Courier New"/>
                <a:cs typeface="Courier New"/>
              </a:rPr>
              <a:t>'</a:t>
            </a:r>
            <a:r>
              <a:rPr sz="2400" b="1" spc="-114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2'])  warning</a:t>
            </a:r>
            <a:r>
              <a:rPr sz="2400" b="1" spc="-3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backtrace</a:t>
            </a:r>
            <a:endParaRPr sz="2400">
              <a:latin typeface="Courier New"/>
              <a:cs typeface="Courier New"/>
            </a:endParaRPr>
          </a:p>
          <a:p>
            <a:pPr marL="482600">
              <a:lnSpc>
                <a:spcPts val="2785"/>
              </a:lnSpc>
            </a:pPr>
            <a:r>
              <a:rPr sz="2400" b="1" spc="-5" dirty="0">
                <a:latin typeface="Courier New"/>
                <a:cs typeface="Courier New"/>
              </a:rPr>
              <a:t>warning ([msg </a:t>
            </a:r>
            <a:r>
              <a:rPr sz="2400" b="1" dirty="0">
                <a:latin typeface="Courier New"/>
                <a:cs typeface="Courier New"/>
              </a:rPr>
              <a:t>'</a:t>
            </a:r>
            <a:r>
              <a:rPr sz="2400" b="1" spc="-10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3'])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7696" y="4381487"/>
            <a:ext cx="7772400" cy="233362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sample</a:t>
            </a:r>
            <a:r>
              <a:rPr sz="2400" b="1" spc="-3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('help'),</a:t>
            </a:r>
            <a:endParaRPr sz="24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endParaRPr sz="2500">
              <a:latin typeface="Times New Roman"/>
              <a:cs typeface="Times New Roman"/>
            </a:endParaRPr>
          </a:p>
          <a:p>
            <a:pPr marL="116839">
              <a:lnSpc>
                <a:spcPct val="100000"/>
              </a:lnSpc>
              <a:spcBef>
                <a:spcPts val="5"/>
              </a:spcBef>
            </a:pP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Warning: help</a:t>
            </a:r>
            <a:r>
              <a:rPr sz="2400" b="1" spc="-105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1</a:t>
            </a:r>
            <a:endParaRPr sz="24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116839">
              <a:lnSpc>
                <a:spcPts val="2875"/>
              </a:lnSpc>
            </a:pP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Warning: help</a:t>
            </a:r>
            <a:r>
              <a:rPr sz="2400" b="1" spc="-105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3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5"/>
              </a:lnSpc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&gt; In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g:\MATLAB\BIN\Sample.m at line</a:t>
            </a:r>
            <a:r>
              <a:rPr sz="2400" b="1" spc="-70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7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Interactive input/output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49096" y="1551305"/>
            <a:ext cx="4028440" cy="1922145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WARNING('msg')</a:t>
            </a:r>
            <a:endParaRPr sz="3600" dirty="0">
              <a:latin typeface="Courier New"/>
              <a:cs typeface="Courier New"/>
            </a:endParaRPr>
          </a:p>
          <a:p>
            <a:pPr marL="90805" marR="97790">
              <a:lnSpc>
                <a:spcPct val="100000"/>
              </a:lnSpc>
              <a:spcBef>
                <a:spcPts val="90"/>
              </a:spcBef>
              <a:tabLst>
                <a:tab pos="2005964" algn="l"/>
              </a:tabLst>
            </a:pPr>
            <a:r>
              <a:rPr sz="2800" b="1" spc="-10" dirty="0">
                <a:latin typeface="Courier New"/>
                <a:cs typeface="Courier New"/>
              </a:rPr>
              <a:t>WARNING	OFF  WARNING	ON  WARNIN</a:t>
            </a:r>
            <a:r>
              <a:rPr sz="2800" b="1" spc="-5" dirty="0">
                <a:latin typeface="Courier New"/>
                <a:cs typeface="Courier New"/>
              </a:rPr>
              <a:t>G</a:t>
            </a:r>
            <a:r>
              <a:rPr sz="2800" b="1" dirty="0">
                <a:latin typeface="Courier New"/>
                <a:cs typeface="Courier New"/>
              </a:rPr>
              <a:t>	</a:t>
            </a:r>
            <a:r>
              <a:rPr sz="2800" b="1" spc="-10" dirty="0">
                <a:latin typeface="Courier New"/>
                <a:cs typeface="Courier New"/>
              </a:rPr>
              <a:t>BACKTRACE</a:t>
            </a:r>
            <a:endParaRPr sz="28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204506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80236" y="1403083"/>
            <a:ext cx="701040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latin typeface="Courier New"/>
                <a:cs typeface="Courier New"/>
              </a:rPr>
              <a:t>FPRINTF </a:t>
            </a:r>
            <a:r>
              <a:rPr sz="3200" dirty="0">
                <a:latin typeface="Times New Roman"/>
                <a:cs typeface="Times New Roman"/>
              </a:rPr>
              <a:t>Write </a:t>
            </a:r>
            <a:r>
              <a:rPr sz="3200" spc="-5" dirty="0">
                <a:latin typeface="Times New Roman"/>
                <a:cs typeface="Times New Roman"/>
              </a:rPr>
              <a:t>formatted data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-18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screen.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Formatted output to screen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377696" y="2019287"/>
          <a:ext cx="7517130" cy="10661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831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57161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39115">
                <a:tc>
                  <a:txBody>
                    <a:bodyPr/>
                    <a:lstStyle/>
                    <a:p>
                      <a:pPr marR="22225" algn="ctr">
                        <a:lnSpc>
                          <a:spcPts val="3820"/>
                        </a:lnSpc>
                      </a:pPr>
                      <a:r>
                        <a:rPr sz="3200" b="1" dirty="0">
                          <a:latin typeface="Courier New"/>
                          <a:cs typeface="Courier New"/>
                        </a:rPr>
                        <a:t>C</a:t>
                      </a:r>
                      <a:endParaRPr sz="3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20"/>
                        </a:lnSpc>
                      </a:pPr>
                      <a:r>
                        <a:rPr sz="3200" b="1" dirty="0">
                          <a:latin typeface="Courier New"/>
                          <a:cs typeface="Courier New"/>
                        </a:rPr>
                        <a:t>=</a:t>
                      </a:r>
                      <a:endParaRPr sz="3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3820"/>
                        </a:lnSpc>
                      </a:pPr>
                      <a:r>
                        <a:rPr sz="3200" b="1" dirty="0">
                          <a:latin typeface="Courier New"/>
                          <a:cs typeface="Courier New"/>
                        </a:rPr>
                        <a:t>fprintf(format,</a:t>
                      </a:r>
                      <a:r>
                        <a:rPr sz="3200" b="1" spc="-2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3200" b="1" dirty="0">
                          <a:latin typeface="Courier New"/>
                          <a:cs typeface="Courier New"/>
                        </a:rPr>
                        <a:t>var,...)</a:t>
                      </a:r>
                      <a:endParaRPr sz="3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pPr marR="22225" algn="ctr">
                        <a:lnSpc>
                          <a:spcPts val="3415"/>
                        </a:lnSpc>
                      </a:pPr>
                      <a:r>
                        <a:rPr sz="3200" b="1" dirty="0">
                          <a:latin typeface="Courier New"/>
                          <a:cs typeface="Courier New"/>
                        </a:rPr>
                        <a:t>C</a:t>
                      </a:r>
                      <a:endParaRPr sz="3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15"/>
                        </a:lnSpc>
                      </a:pPr>
                      <a:r>
                        <a:rPr sz="3200" b="1" dirty="0">
                          <a:latin typeface="Courier New"/>
                          <a:cs typeface="Courier New"/>
                        </a:rPr>
                        <a:t>=</a:t>
                      </a:r>
                      <a:endParaRPr sz="3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3415"/>
                        </a:lnSpc>
                      </a:pPr>
                      <a:r>
                        <a:rPr sz="3200" b="1" dirty="0">
                          <a:latin typeface="Courier New"/>
                          <a:cs typeface="Courier New"/>
                        </a:rPr>
                        <a:t>fprintf(1,</a:t>
                      </a:r>
                      <a:r>
                        <a:rPr sz="3200" b="1" spc="-2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3200" b="1" dirty="0">
                          <a:latin typeface="Courier New"/>
                          <a:cs typeface="Courier New"/>
                        </a:rPr>
                        <a:t>format,var,...)</a:t>
                      </a:r>
                      <a:endParaRPr sz="3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530096" y="3924287"/>
            <a:ext cx="8153400" cy="269938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 </a:t>
            </a:r>
            <a:r>
              <a:rPr sz="2400" b="1" dirty="0">
                <a:latin typeface="Courier New"/>
                <a:cs typeface="Courier New"/>
              </a:rPr>
              <a:t>x = </a:t>
            </a:r>
            <a:r>
              <a:rPr sz="2400" b="1" spc="-5" dirty="0">
                <a:latin typeface="Courier New"/>
                <a:cs typeface="Courier New"/>
              </a:rPr>
              <a:t>fprintf('Solution with</a:t>
            </a:r>
            <a:r>
              <a:rPr sz="2400" b="1" spc="-114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Gauss-Jordan')</a:t>
            </a:r>
            <a:endParaRPr sz="2400">
              <a:latin typeface="Courier New"/>
              <a:cs typeface="Courier New"/>
            </a:endParaRPr>
          </a:p>
          <a:p>
            <a:pPr marL="116839" marR="3098165">
              <a:lnSpc>
                <a:spcPct val="149600"/>
              </a:lnSpc>
              <a:spcBef>
                <a:spcPts val="10"/>
              </a:spcBef>
            </a:pPr>
            <a:r>
              <a:rPr sz="2400" b="1" spc="-5" dirty="0">
                <a:solidFill>
                  <a:srgbClr val="CA0000"/>
                </a:solidFill>
                <a:latin typeface="Courier New"/>
                <a:cs typeface="Courier New"/>
              </a:rPr>
              <a:t>Solution using</a:t>
            </a:r>
            <a:r>
              <a:rPr sz="2400" b="1" spc="-114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solidFill>
                  <a:srgbClr val="CA0000"/>
                </a:solidFill>
                <a:latin typeface="Courier New"/>
                <a:cs typeface="Courier New"/>
              </a:rPr>
              <a:t>Gauss-Jordan  </a:t>
            </a: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x</a:t>
            </a:r>
            <a:r>
              <a:rPr sz="2400" b="1" spc="-10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=</a:t>
            </a:r>
            <a:endParaRPr sz="2400">
              <a:latin typeface="Courier New"/>
              <a:cs typeface="Courier New"/>
            </a:endParaRPr>
          </a:p>
          <a:p>
            <a:pPr marL="848360">
              <a:lnSpc>
                <a:spcPct val="100000"/>
              </a:lnSpc>
              <a:spcBef>
                <a:spcPts val="1440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27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ct val="100000"/>
              </a:lnSpc>
              <a:spcBef>
                <a:spcPts val="1425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endParaRPr sz="24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956084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Format specification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77032" y="1358887"/>
            <a:ext cx="15043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is a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string: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80236" y="1023109"/>
            <a:ext cx="6330950" cy="1471930"/>
          </a:xfrm>
          <a:prstGeom prst="rect">
            <a:avLst/>
          </a:prstGeom>
        </p:spPr>
        <p:txBody>
          <a:bodyPr vert="horz" wrap="square" lIns="0" tIns="297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340"/>
              </a:spcBef>
              <a:tabLst>
                <a:tab pos="3631565" algn="l"/>
              </a:tabLst>
            </a:pPr>
            <a:r>
              <a:rPr sz="3200" b="1" spc="-5" dirty="0">
                <a:latin typeface="Courier New"/>
                <a:cs typeface="Courier New"/>
              </a:rPr>
              <a:t>forma</a:t>
            </a:r>
            <a:r>
              <a:rPr sz="3200" b="1" dirty="0">
                <a:latin typeface="Courier New"/>
                <a:cs typeface="Courier New"/>
              </a:rPr>
              <a:t>t	'Solutions'</a:t>
            </a:r>
            <a:endParaRPr sz="32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1945"/>
              </a:spcBef>
            </a:pPr>
            <a:r>
              <a:rPr sz="2800" spc="-10" dirty="0">
                <a:latin typeface="Times New Roman"/>
                <a:cs typeface="Times New Roman"/>
              </a:rPr>
              <a:t>can contain: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27329" rIns="0" bIns="0" rtlCol="0">
            <a:spAutoFit/>
          </a:bodyPr>
          <a:lstStyle/>
          <a:p>
            <a:pPr marL="583565" indent="-570865">
              <a:lnSpc>
                <a:spcPct val="100000"/>
              </a:lnSpc>
              <a:spcBef>
                <a:spcPts val="1789"/>
              </a:spcBef>
              <a:buChar char="•"/>
              <a:tabLst>
                <a:tab pos="583565" algn="l"/>
                <a:tab pos="584200" algn="l"/>
              </a:tabLst>
            </a:pPr>
            <a:r>
              <a:rPr spc="-5" dirty="0"/>
              <a:t>character sequences (printed as</a:t>
            </a:r>
            <a:r>
              <a:rPr spc="-10" dirty="0"/>
              <a:t> </a:t>
            </a:r>
            <a:r>
              <a:rPr spc="-5" dirty="0"/>
              <a:t>is)</a:t>
            </a:r>
          </a:p>
          <a:p>
            <a:pPr marL="583565" indent="-570865">
              <a:lnSpc>
                <a:spcPct val="100000"/>
              </a:lnSpc>
              <a:spcBef>
                <a:spcPts val="1695"/>
              </a:spcBef>
              <a:buChar char="•"/>
              <a:tabLst>
                <a:tab pos="583565" algn="l"/>
                <a:tab pos="584200" algn="l"/>
              </a:tabLst>
            </a:pPr>
            <a:r>
              <a:rPr spc="-5" dirty="0"/>
              <a:t>control</a:t>
            </a:r>
            <a:r>
              <a:rPr spc="-10" dirty="0"/>
              <a:t> </a:t>
            </a:r>
            <a:r>
              <a:rPr spc="-5" dirty="0"/>
              <a:t>sequences</a:t>
            </a:r>
          </a:p>
          <a:p>
            <a:pPr marL="583565" indent="-570865">
              <a:lnSpc>
                <a:spcPct val="100000"/>
              </a:lnSpc>
              <a:spcBef>
                <a:spcPts val="1689"/>
              </a:spcBef>
              <a:buChar char="•"/>
              <a:tabLst>
                <a:tab pos="583565" algn="l"/>
                <a:tab pos="584200" algn="l"/>
              </a:tabLst>
            </a:pPr>
            <a:r>
              <a:rPr spc="-5" dirty="0"/>
              <a:t>conversion</a:t>
            </a:r>
            <a:r>
              <a:rPr spc="-10" dirty="0"/>
              <a:t> </a:t>
            </a:r>
            <a:r>
              <a:rPr spc="-5" dirty="0"/>
              <a:t>specifications</a:t>
            </a:r>
          </a:p>
        </p:txBody>
      </p:sp>
    </p:spTree>
    <p:extLst>
      <p:ext uri="{BB962C8B-B14F-4D97-AF65-F5344CB8AC3E}">
        <p14:creationId xmlns:p14="http://schemas.microsoft.com/office/powerpoint/2010/main" val="2495621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1636" y="6846816"/>
            <a:ext cx="70421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1400" spc="-5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61574" y="6878932"/>
            <a:ext cx="4454525" cy="197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30"/>
              </a:lnSpc>
              <a:tabLst>
                <a:tab pos="4274185" algn="l"/>
              </a:tabLst>
            </a:pPr>
            <a:r>
              <a:rPr lang="tr-TR" sz="1400" spc="-10" dirty="0" smtClean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	16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Format control sequences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134808" y="1623999"/>
          <a:ext cx="2819400" cy="41281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07365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Seq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28575">
                      <a:solidFill>
                        <a:srgbClr val="010101"/>
                      </a:solidFill>
                      <a:prstDash val="solid"/>
                    </a:lnT>
                    <a:lnB w="1270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Effect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28575">
                      <a:solidFill>
                        <a:srgbClr val="010101"/>
                      </a:solidFill>
                      <a:prstDash val="solid"/>
                    </a:lnT>
                    <a:lnB w="1270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\n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2700">
                      <a:solidFill>
                        <a:srgbClr val="010101"/>
                      </a:solidFill>
                      <a:prstDash val="solid"/>
                    </a:lnT>
                    <a:lnB w="1270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newline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2700">
                      <a:solidFill>
                        <a:srgbClr val="010101"/>
                      </a:solidFill>
                      <a:prstDash val="solid"/>
                    </a:lnT>
                    <a:lnB w="1270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6255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\t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381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2700">
                      <a:solidFill>
                        <a:srgbClr val="010101"/>
                      </a:solidFill>
                      <a:prstDash val="solid"/>
                    </a:lnT>
                    <a:lnB w="1270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Horizontal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tab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2700">
                      <a:solidFill>
                        <a:srgbClr val="010101"/>
                      </a:solidFill>
                      <a:prstDash val="solid"/>
                    </a:lnT>
                    <a:lnB w="1270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\\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2700">
                      <a:solidFill>
                        <a:srgbClr val="010101"/>
                      </a:solidFill>
                      <a:prstDash val="solid"/>
                    </a:lnT>
                    <a:lnB w="1270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backslash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2700">
                      <a:solidFill>
                        <a:srgbClr val="010101"/>
                      </a:solidFill>
                      <a:prstDash val="solid"/>
                    </a:lnT>
                    <a:lnB w="1270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%%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2700">
                      <a:solidFill>
                        <a:srgbClr val="010101"/>
                      </a:solidFill>
                      <a:prstDash val="solid"/>
                    </a:lnT>
                    <a:lnB w="1270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%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character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2700">
                      <a:solidFill>
                        <a:srgbClr val="010101"/>
                      </a:solidFill>
                      <a:prstDash val="solid"/>
                    </a:lnT>
                    <a:lnB w="1270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6255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\r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381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270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  <a:solidFill>
                      <a:srgbClr val="CACAFF"/>
                    </a:solidFill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Carriage</a:t>
                      </a: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return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270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  <a:solidFill>
                      <a:srgbClr val="CAC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\b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  <a:solidFill>
                      <a:srgbClr val="CACAFF"/>
                    </a:solidFill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backspace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  <a:solidFill>
                      <a:srgbClr val="CAC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16255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\f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381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38100">
                      <a:solidFill>
                        <a:srgbClr val="010101"/>
                      </a:solidFill>
                      <a:prstDash val="solid"/>
                    </a:lnB>
                    <a:solidFill>
                      <a:srgbClr val="CACAFF"/>
                    </a:solidFill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Formfeed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38100">
                      <a:solidFill>
                        <a:srgbClr val="010101"/>
                      </a:solidFill>
                      <a:prstDash val="solid"/>
                    </a:lnB>
                    <a:solidFill>
                      <a:srgbClr val="CAC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120896" y="1790687"/>
            <a:ext cx="5257800" cy="123761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 marR="570230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r>
              <a:rPr sz="2400" b="1" spc="-105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fprintf('AAA\nBBBCCC');  </a:t>
            </a: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AAA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ct val="10000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BBBCCC»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20896" y="3238487"/>
            <a:ext cx="5257800" cy="160337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 marR="203200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r>
              <a:rPr sz="2400" b="1" spc="-105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fprintf('AAA\nBBB\nCCC');  </a:t>
            </a: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AAA</a:t>
            </a:r>
            <a:endParaRPr sz="2400">
              <a:latin typeface="Courier New"/>
              <a:cs typeface="Courier New"/>
            </a:endParaRPr>
          </a:p>
          <a:p>
            <a:pPr marL="116839" marR="4401185">
              <a:lnSpc>
                <a:spcPts val="2870"/>
              </a:lnSpc>
              <a:spcBef>
                <a:spcPts val="100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BBB  CCC»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120896" y="5067287"/>
            <a:ext cx="5638800" cy="1967864"/>
          </a:xfrm>
          <a:custGeom>
            <a:avLst/>
            <a:gdLst/>
            <a:ahLst/>
            <a:cxnLst/>
            <a:rect l="l" t="t" r="r" b="b"/>
            <a:pathLst>
              <a:path w="5638800" h="1967865">
                <a:moveTo>
                  <a:pt x="0" y="1967484"/>
                </a:moveTo>
                <a:lnTo>
                  <a:pt x="0" y="0"/>
                </a:lnTo>
                <a:lnTo>
                  <a:pt x="5638799" y="0"/>
                </a:lnTo>
                <a:lnTo>
                  <a:pt x="5638800" y="1967483"/>
                </a:lnTo>
                <a:lnTo>
                  <a:pt x="0" y="196748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120896" y="5067287"/>
            <a:ext cx="5638800" cy="196913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 marR="218440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r>
              <a:rPr sz="2400" b="1" spc="-100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fprintf('AAA\nBBB\nCCC\n');  </a:t>
            </a: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AAA</a:t>
            </a:r>
            <a:endParaRPr sz="2400">
              <a:latin typeface="Courier New"/>
              <a:cs typeface="Courier New"/>
            </a:endParaRPr>
          </a:p>
          <a:p>
            <a:pPr marL="116839" marR="4965065">
              <a:lnSpc>
                <a:spcPts val="2870"/>
              </a:lnSpc>
              <a:spcBef>
                <a:spcPts val="100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BBB  CCC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785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endParaRPr sz="24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4770853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222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2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Format conversion specifications</a:t>
            </a:r>
          </a:p>
        </p:txBody>
      </p:sp>
      <p:sp>
        <p:nvSpPr>
          <p:cNvPr id="3" name="object 3"/>
          <p:cNvSpPr/>
          <p:nvPr/>
        </p:nvSpPr>
        <p:spPr>
          <a:xfrm>
            <a:off x="1649493" y="1409687"/>
            <a:ext cx="7637624" cy="12666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592008" y="3147999"/>
          <a:ext cx="7848600" cy="36201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48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R="224790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Conv</a:t>
                      </a:r>
                      <a:r>
                        <a:rPr sz="2400" spc="-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char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3810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26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Prints matching argument</a:t>
                      </a:r>
                      <a:r>
                        <a:rPr sz="2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as...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4290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3810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6255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%c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381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Single character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4290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marR="245745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%d</a:t>
                      </a:r>
                      <a:r>
                        <a:rPr sz="2800" b="1" spc="-10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800" b="1" spc="-5" dirty="0">
                          <a:latin typeface="Courier New"/>
                          <a:cs typeface="Courier New"/>
                        </a:rPr>
                        <a:t>%i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715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Number in decimal, with</a:t>
                      </a:r>
                      <a:r>
                        <a:rPr sz="2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sign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6255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%e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381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Exponential notation,</a:t>
                      </a: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3.1415e+00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194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%f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715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4"/>
                        </a:spcBef>
                        <a:tabLst>
                          <a:tab pos="3253104" algn="l"/>
                        </a:tabLst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Fixed</a:t>
                      </a:r>
                      <a:r>
                        <a:rPr sz="2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point</a:t>
                      </a:r>
                      <a:r>
                        <a:rPr sz="2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notation	3.1415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6255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%s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381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String of</a:t>
                      </a: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characters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4290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3810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(There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are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others we have omitted from this</a:t>
                      </a:r>
                      <a:r>
                        <a:rPr sz="2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list)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3810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37341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41391"/>
            <a:ext cx="8001000" cy="5222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200" b="1" spc="-5" dirty="0"/>
              <a:t>Format conversion specifications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1496" y="1412875"/>
            <a:ext cx="7467600" cy="160337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r>
              <a:rPr sz="2400" b="1" spc="-10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i=3;</a:t>
            </a:r>
            <a:endParaRPr sz="2400">
              <a:latin typeface="Courier New"/>
              <a:cs typeface="Courier New"/>
            </a:endParaRPr>
          </a:p>
          <a:p>
            <a:pPr marL="116839" marR="1680845">
              <a:lnSpc>
                <a:spcPct val="100000"/>
              </a:lnSpc>
              <a:tabLst>
                <a:tab pos="1943100" algn="l"/>
              </a:tabLst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fprintf('A=%d B=%5d\n',i,i</a:t>
            </a:r>
            <a:r>
              <a:rPr sz="2400" b="1" spc="-12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);  </a:t>
            </a: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A=3</a:t>
            </a:r>
            <a:r>
              <a:rPr sz="2400" b="1" spc="-5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B=	3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1496" y="5067287"/>
            <a:ext cx="7467600" cy="160337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r>
              <a:rPr sz="2400" b="1" spc="-10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i=2.1</a:t>
            </a:r>
            <a:endParaRPr sz="2400">
              <a:latin typeface="Courier New"/>
              <a:cs typeface="Courier New"/>
            </a:endParaRPr>
          </a:p>
          <a:p>
            <a:pPr marL="116839" marR="1319530">
              <a:lnSpc>
                <a:spcPct val="10000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fprintf('A=%d B=%5.3d\n',i,i</a:t>
            </a:r>
            <a:r>
              <a:rPr sz="2400" b="1" spc="-13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);  </a:t>
            </a:r>
            <a:r>
              <a:rPr sz="2400" b="1" spc="-5" dirty="0">
                <a:solidFill>
                  <a:srgbClr val="CA0000"/>
                </a:solidFill>
                <a:latin typeface="Courier New"/>
                <a:cs typeface="Courier New"/>
              </a:rPr>
              <a:t>A=2.100000e+000</a:t>
            </a:r>
            <a:r>
              <a:rPr sz="2400" b="1" spc="-45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solidFill>
                  <a:srgbClr val="CA0000"/>
                </a:solidFill>
                <a:latin typeface="Courier New"/>
                <a:cs typeface="Courier New"/>
              </a:rPr>
              <a:t>B=2.100e+000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1496" y="3162287"/>
            <a:ext cx="7467600" cy="160337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r>
              <a:rPr sz="2400" b="1" spc="-10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i=2.1</a:t>
            </a:r>
            <a:endParaRPr sz="2400">
              <a:latin typeface="Courier New"/>
              <a:cs typeface="Courier New"/>
            </a:endParaRPr>
          </a:p>
          <a:p>
            <a:pPr marL="116839" marR="771525">
              <a:lnSpc>
                <a:spcPct val="10000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fprintf('A=%5.2d B=%5.3d\n',i,i</a:t>
            </a:r>
            <a:r>
              <a:rPr sz="2400" b="1" spc="-10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);  </a:t>
            </a:r>
            <a:r>
              <a:rPr sz="2400" b="1" spc="-5" dirty="0">
                <a:solidFill>
                  <a:srgbClr val="CA0000"/>
                </a:solidFill>
                <a:latin typeface="Courier New"/>
                <a:cs typeface="Courier New"/>
              </a:rPr>
              <a:t>A=2.10e+000</a:t>
            </a:r>
            <a:r>
              <a:rPr sz="2400" b="1" spc="-15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solidFill>
                  <a:srgbClr val="CA0000"/>
                </a:solidFill>
                <a:latin typeface="Courier New"/>
                <a:cs typeface="Courier New"/>
              </a:rPr>
              <a:t>B=2.100e+000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endParaRPr sz="24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207599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6296" y="1489075"/>
            <a:ext cx="7467600" cy="160337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s1 </a:t>
            </a:r>
            <a:r>
              <a:rPr sz="2400" b="1" dirty="0">
                <a:latin typeface="Courier New"/>
                <a:cs typeface="Courier New"/>
              </a:rPr>
              <a:t>= </a:t>
            </a:r>
            <a:r>
              <a:rPr sz="2400" b="1" spc="-10" dirty="0">
                <a:latin typeface="Courier New"/>
                <a:cs typeface="Courier New"/>
              </a:rPr>
              <a:t>'This </a:t>
            </a:r>
            <a:r>
              <a:rPr sz="2400" b="1" spc="-5" dirty="0">
                <a:latin typeface="Courier New"/>
                <a:cs typeface="Courier New"/>
              </a:rPr>
              <a:t>is </a:t>
            </a:r>
            <a:r>
              <a:rPr sz="2400" b="1" dirty="0">
                <a:latin typeface="Courier New"/>
                <a:cs typeface="Courier New"/>
              </a:rPr>
              <a:t>a</a:t>
            </a:r>
            <a:r>
              <a:rPr sz="2400" b="1" spc="-6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string';</a:t>
            </a:r>
            <a:endParaRPr sz="2400">
              <a:latin typeface="Courier New"/>
              <a:cs typeface="Courier New"/>
            </a:endParaRPr>
          </a:p>
          <a:p>
            <a:pPr marL="116839" marR="3141345">
              <a:lnSpc>
                <a:spcPct val="10000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fprintf('%s \n',s1</a:t>
            </a:r>
            <a:r>
              <a:rPr sz="2400" b="1" spc="-10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);  </a:t>
            </a:r>
            <a:r>
              <a:rPr sz="2400" b="1" spc="-5" dirty="0">
                <a:solidFill>
                  <a:srgbClr val="CA0000"/>
                </a:solidFill>
                <a:latin typeface="Courier New"/>
                <a:cs typeface="Courier New"/>
              </a:rPr>
              <a:t>This is </a:t>
            </a: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a</a:t>
            </a:r>
            <a:r>
              <a:rPr sz="2400" b="1" spc="-55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solidFill>
                  <a:srgbClr val="CA0000"/>
                </a:solidFill>
                <a:latin typeface="Courier New"/>
                <a:cs typeface="Courier New"/>
              </a:rPr>
              <a:t>string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2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Format conversion specifications</a:t>
            </a:r>
            <a:endParaRPr sz="32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06296" y="3238487"/>
            <a:ext cx="7467600" cy="269938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s1 </a:t>
            </a:r>
            <a:r>
              <a:rPr sz="2400" b="1" dirty="0">
                <a:latin typeface="Courier New"/>
                <a:cs typeface="Courier New"/>
              </a:rPr>
              <a:t>= </a:t>
            </a:r>
            <a:r>
              <a:rPr sz="2400" b="1" spc="-10" dirty="0">
                <a:latin typeface="Courier New"/>
                <a:cs typeface="Courier New"/>
              </a:rPr>
              <a:t>'This </a:t>
            </a:r>
            <a:r>
              <a:rPr sz="2400" b="1" spc="-5" dirty="0">
                <a:latin typeface="Courier New"/>
                <a:cs typeface="Courier New"/>
              </a:rPr>
              <a:t>is </a:t>
            </a:r>
            <a:r>
              <a:rPr sz="2400" b="1" dirty="0">
                <a:latin typeface="Courier New"/>
                <a:cs typeface="Courier New"/>
              </a:rPr>
              <a:t>a</a:t>
            </a:r>
            <a:r>
              <a:rPr sz="2400" b="1" spc="-6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string';</a:t>
            </a:r>
            <a:endParaRPr sz="2400">
              <a:latin typeface="Courier New"/>
              <a:cs typeface="Courier New"/>
            </a:endParaRPr>
          </a:p>
          <a:p>
            <a:pPr marL="116839" marR="3141345">
              <a:lnSpc>
                <a:spcPct val="10000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fprintf('%d \n',s1</a:t>
            </a:r>
            <a:r>
              <a:rPr sz="2400" b="1" spc="-10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);  </a:t>
            </a: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104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32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5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115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5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...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ct val="10000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endParaRPr sz="24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31730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5048767" y="6866232"/>
            <a:ext cx="58102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spc="-5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>
            <a:lvl1pPr marL="936625" defTabSz="1007577">
              <a:lnSpc>
                <a:spcPts val="4535"/>
              </a:lnSpc>
              <a:spcBef>
                <a:spcPct val="0"/>
              </a:spcBef>
              <a:buNone/>
              <a:defRPr sz="4000" spc="-5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dirty="0"/>
              <a:t>Review - Statement types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1496" y="1409687"/>
            <a:ext cx="8229600" cy="1464945"/>
          </a:xfrm>
          <a:prstGeom prst="rect">
            <a:avLst/>
          </a:prstGeom>
          <a:solidFill>
            <a:srgbClr val="CAFFFF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Assignment</a:t>
            </a:r>
            <a:endParaRPr sz="3600">
              <a:latin typeface="Courier New"/>
              <a:cs typeface="Courier New"/>
            </a:endParaRPr>
          </a:p>
          <a:p>
            <a:pPr marL="913765">
              <a:lnSpc>
                <a:spcPct val="100000"/>
              </a:lnSpc>
              <a:spcBef>
                <a:spcPts val="2160"/>
              </a:spcBef>
            </a:pPr>
            <a:r>
              <a:rPr sz="3600" b="1" dirty="0">
                <a:latin typeface="Courier New"/>
                <a:cs typeface="Courier New"/>
              </a:rPr>
              <a:t>var =</a:t>
            </a:r>
            <a:r>
              <a:rPr sz="3600" b="1" spc="-25" dirty="0">
                <a:latin typeface="Courier New"/>
                <a:cs typeface="Courier New"/>
              </a:rPr>
              <a:t> </a:t>
            </a:r>
            <a:r>
              <a:rPr sz="3600" b="1" dirty="0">
                <a:latin typeface="Courier New"/>
                <a:cs typeface="Courier New"/>
              </a:rPr>
              <a:t>Expression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77696" y="3086087"/>
            <a:ext cx="8153400" cy="640080"/>
          </a:xfrm>
          <a:prstGeom prst="rect">
            <a:avLst/>
          </a:prstGeom>
          <a:solidFill>
            <a:srgbClr val="CAFFFF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Function</a:t>
            </a:r>
            <a:r>
              <a:rPr sz="3600" b="1" spc="-15" dirty="0">
                <a:latin typeface="Courier New"/>
                <a:cs typeface="Courier New"/>
              </a:rPr>
              <a:t> </a:t>
            </a:r>
            <a:r>
              <a:rPr sz="3600" b="1" dirty="0">
                <a:latin typeface="Courier New"/>
                <a:cs typeface="Courier New"/>
              </a:rPr>
              <a:t>definition</a:t>
            </a:r>
            <a:endParaRPr sz="36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5701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Opening a file for I/O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7696" y="1333487"/>
            <a:ext cx="7924800" cy="1066800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3820"/>
              </a:lnSpc>
            </a:pPr>
            <a:r>
              <a:rPr sz="3200" b="1" dirty="0">
                <a:latin typeface="Courier New"/>
                <a:cs typeface="Courier New"/>
              </a:rPr>
              <a:t>fid = fopen(filename)</a:t>
            </a:r>
            <a:endParaRPr sz="3200">
              <a:latin typeface="Courier New"/>
              <a:cs typeface="Courier New"/>
            </a:endParaRPr>
          </a:p>
          <a:p>
            <a:pPr marL="1005840">
              <a:lnSpc>
                <a:spcPct val="100000"/>
              </a:lnSpc>
              <a:spcBef>
                <a:spcPts val="45"/>
              </a:spcBef>
            </a:pPr>
            <a:r>
              <a:rPr sz="3200" dirty="0">
                <a:latin typeface="Times New Roman"/>
                <a:cs typeface="Times New Roman"/>
              </a:rPr>
              <a:t>Open filename for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read-access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77696" y="2628887"/>
            <a:ext cx="7924800" cy="1066800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3820"/>
              </a:lnSpc>
            </a:pPr>
            <a:r>
              <a:rPr sz="3200" b="1" dirty="0">
                <a:latin typeface="Courier New"/>
                <a:cs typeface="Courier New"/>
              </a:rPr>
              <a:t>fid = fopen(filename,</a:t>
            </a:r>
            <a:r>
              <a:rPr sz="3200" b="1" spc="-5" dirty="0">
                <a:latin typeface="Courier New"/>
                <a:cs typeface="Courier New"/>
              </a:rPr>
              <a:t> </a:t>
            </a:r>
            <a:r>
              <a:rPr sz="3200" b="1" dirty="0">
                <a:latin typeface="Courier New"/>
                <a:cs typeface="Courier New"/>
              </a:rPr>
              <a:t>mode)</a:t>
            </a:r>
            <a:endParaRPr sz="3200">
              <a:latin typeface="Courier New"/>
              <a:cs typeface="Courier New"/>
            </a:endParaRPr>
          </a:p>
          <a:p>
            <a:pPr marL="1005840">
              <a:lnSpc>
                <a:spcPct val="100000"/>
              </a:lnSpc>
              <a:spcBef>
                <a:spcPts val="45"/>
              </a:spcBef>
            </a:pPr>
            <a:r>
              <a:rPr sz="3200" dirty="0">
                <a:latin typeface="Times New Roman"/>
                <a:cs typeface="Times New Roman"/>
              </a:rPr>
              <a:t>Open filename for </a:t>
            </a:r>
            <a:r>
              <a:rPr sz="3200" spc="-5" dirty="0">
                <a:latin typeface="Times New Roman"/>
                <a:cs typeface="Times New Roman"/>
              </a:rPr>
              <a:t>specified </a:t>
            </a:r>
            <a:r>
              <a:rPr sz="3200" dirty="0">
                <a:latin typeface="Times New Roman"/>
                <a:cs typeface="Times New Roman"/>
              </a:rPr>
              <a:t>access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type</a:t>
            </a:r>
            <a:endParaRPr sz="32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363408" y="4138599"/>
          <a:ext cx="7848600" cy="2731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34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5295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400" b="1" dirty="0">
                          <a:latin typeface="Courier New"/>
                          <a:cs typeface="Courier New"/>
                        </a:rPr>
                        <a:t>'r'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8890" marB="0">
                    <a:lnL w="28575">
                      <a:solidFill>
                        <a:srgbClr val="010101"/>
                      </a:solidFill>
                      <a:prstDash val="solid"/>
                    </a:lnL>
                    <a:lnR w="12700">
                      <a:solidFill>
                        <a:srgbClr val="010101"/>
                      </a:solidFill>
                      <a:prstDash val="solid"/>
                    </a:lnR>
                    <a:lnT w="3810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Open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file for</a:t>
                      </a:r>
                      <a:r>
                        <a:rPr sz="20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reading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3810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5295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400" b="1" dirty="0">
                          <a:latin typeface="Courier New"/>
                          <a:cs typeface="Courier New"/>
                        </a:rPr>
                        <a:t>'w'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8890" marB="0">
                    <a:lnL w="28575">
                      <a:solidFill>
                        <a:srgbClr val="010101"/>
                      </a:solidFill>
                      <a:prstDash val="solid"/>
                    </a:lnL>
                    <a:lnR w="127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Open file for writing, discard contents;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create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if new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5295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400" b="1" dirty="0">
                          <a:latin typeface="Courier New"/>
                          <a:cs typeface="Courier New"/>
                        </a:rPr>
                        <a:t>'a'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8890" marB="0">
                    <a:lnL w="28575">
                      <a:solidFill>
                        <a:srgbClr val="010101"/>
                      </a:solidFill>
                      <a:prstDash val="solid"/>
                    </a:lnL>
                    <a:lnR w="127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Open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file for writing, append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existing data; create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if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new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5295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400" b="1" dirty="0">
                          <a:latin typeface="Courier New"/>
                          <a:cs typeface="Courier New"/>
                        </a:rPr>
                        <a:t>'r+'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8890" marB="0">
                    <a:lnL w="28575">
                      <a:solidFill>
                        <a:srgbClr val="010101"/>
                      </a:solidFill>
                      <a:prstDash val="solid"/>
                    </a:lnL>
                    <a:lnR w="127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Open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for read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write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(similar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20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'r')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5295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400" b="1" dirty="0">
                          <a:latin typeface="Courier New"/>
                          <a:cs typeface="Courier New"/>
                        </a:rPr>
                        <a:t>'w'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8890" marB="0">
                    <a:lnL w="28575">
                      <a:solidFill>
                        <a:srgbClr val="010101"/>
                      </a:solidFill>
                      <a:prstDash val="solid"/>
                    </a:lnL>
                    <a:lnR w="127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Open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for read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write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(similar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20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'w')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5295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400" b="1" dirty="0">
                          <a:latin typeface="Courier New"/>
                          <a:cs typeface="Courier New"/>
                        </a:rPr>
                        <a:t>'a'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8890" marB="0">
                    <a:lnL w="28575">
                      <a:solidFill>
                        <a:srgbClr val="010101"/>
                      </a:solidFill>
                      <a:prstDash val="solid"/>
                    </a:lnL>
                    <a:lnR w="127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3810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Open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for read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write,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(similar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20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'a')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3810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6371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Closing a file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7696" y="1485887"/>
            <a:ext cx="7924800" cy="1493520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3810" rIns="0" bIns="0" rtlCol="0">
            <a:spAutoFit/>
          </a:bodyPr>
          <a:lstStyle/>
          <a:p>
            <a:pPr marL="90805">
              <a:lnSpc>
                <a:spcPts val="3335"/>
              </a:lnSpc>
              <a:spcBef>
                <a:spcPts val="30"/>
              </a:spcBef>
            </a:pPr>
            <a:r>
              <a:rPr sz="2800" b="1" spc="-10" dirty="0">
                <a:latin typeface="Courier New"/>
                <a:cs typeface="Courier New"/>
              </a:rPr>
              <a:t>fid </a:t>
            </a:r>
            <a:r>
              <a:rPr sz="2800" b="1" spc="-5" dirty="0">
                <a:latin typeface="Courier New"/>
                <a:cs typeface="Courier New"/>
              </a:rPr>
              <a:t>=</a:t>
            </a:r>
            <a:r>
              <a:rPr sz="2800" b="1" spc="-20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fopen(filename)</a:t>
            </a:r>
            <a:endParaRPr sz="2800">
              <a:latin typeface="Courier New"/>
              <a:cs typeface="Courier New"/>
            </a:endParaRPr>
          </a:p>
          <a:p>
            <a:pPr marL="90805">
              <a:lnSpc>
                <a:spcPts val="3815"/>
              </a:lnSpc>
            </a:pPr>
            <a:r>
              <a:rPr sz="3200" b="1" dirty="0">
                <a:latin typeface="Courier New"/>
                <a:cs typeface="Courier New"/>
              </a:rPr>
              <a:t>fclose(fid)</a:t>
            </a:r>
            <a:endParaRPr sz="3200">
              <a:latin typeface="Courier New"/>
              <a:cs typeface="Courier New"/>
            </a:endParaRPr>
          </a:p>
          <a:p>
            <a:pPr marL="1005840">
              <a:lnSpc>
                <a:spcPct val="100000"/>
              </a:lnSpc>
              <a:spcBef>
                <a:spcPts val="50"/>
              </a:spcBef>
            </a:pPr>
            <a:r>
              <a:rPr sz="3200" dirty="0">
                <a:latin typeface="Times New Roman"/>
                <a:cs typeface="Times New Roman"/>
              </a:rPr>
              <a:t>Close </a:t>
            </a:r>
            <a:r>
              <a:rPr sz="3200" spc="-5" dirty="0">
                <a:latin typeface="Times New Roman"/>
                <a:cs typeface="Times New Roman"/>
              </a:rPr>
              <a:t>filename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826460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4336" y="6878932"/>
            <a:ext cx="678815" cy="197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30"/>
              </a:lnSpc>
            </a:pPr>
            <a:r>
              <a:rPr lang="tr-TR" sz="1400" spc="-5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61574" y="6878932"/>
            <a:ext cx="4454525" cy="197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30"/>
              </a:lnSpc>
              <a:tabLst>
                <a:tab pos="4274185" algn="l"/>
              </a:tabLst>
            </a:pPr>
            <a:r>
              <a:rPr lang="tr-TR" sz="1400" spc="-10" dirty="0" smtClean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	22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39596" y="741391"/>
            <a:ext cx="8001000" cy="5222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2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Read formatted data from file</a:t>
            </a:r>
          </a:p>
        </p:txBody>
      </p:sp>
      <p:sp>
        <p:nvSpPr>
          <p:cNvPr id="5" name="object 5"/>
          <p:cNvSpPr/>
          <p:nvPr/>
        </p:nvSpPr>
        <p:spPr>
          <a:xfrm>
            <a:off x="1301496" y="1257287"/>
            <a:ext cx="8305800" cy="3197860"/>
          </a:xfrm>
          <a:custGeom>
            <a:avLst/>
            <a:gdLst/>
            <a:ahLst/>
            <a:cxnLst/>
            <a:rect l="l" t="t" r="r" b="b"/>
            <a:pathLst>
              <a:path w="8305800" h="3197860">
                <a:moveTo>
                  <a:pt x="0" y="3197352"/>
                </a:moveTo>
                <a:lnTo>
                  <a:pt x="0" y="0"/>
                </a:lnTo>
                <a:lnTo>
                  <a:pt x="8305800" y="0"/>
                </a:lnTo>
                <a:lnTo>
                  <a:pt x="8305800" y="3197352"/>
                </a:lnTo>
                <a:lnTo>
                  <a:pt x="0" y="3197352"/>
                </a:lnTo>
                <a:close/>
              </a:path>
            </a:pathLst>
          </a:custGeom>
          <a:solidFill>
            <a:srgbClr val="FFCA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80236" y="1212939"/>
            <a:ext cx="8137525" cy="318008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800" b="1" spc="-5" dirty="0">
                <a:latin typeface="Courier New"/>
                <a:cs typeface="Courier New"/>
              </a:rPr>
              <a:t>A =</a:t>
            </a:r>
            <a:r>
              <a:rPr sz="2800" b="1" spc="-15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fscanf(fid,format)</a:t>
            </a:r>
            <a:endParaRPr sz="2800">
              <a:latin typeface="Courier New"/>
              <a:cs typeface="Courier New"/>
            </a:endParaRPr>
          </a:p>
          <a:p>
            <a:pPr marL="12700" marR="5080">
              <a:lnSpc>
                <a:spcPts val="2720"/>
              </a:lnSpc>
              <a:spcBef>
                <a:spcPts val="470"/>
              </a:spcBef>
            </a:pPr>
            <a:r>
              <a:rPr sz="2400" spc="-5" dirty="0">
                <a:latin typeface="Times New Roman"/>
                <a:cs typeface="Times New Roman"/>
              </a:rPr>
              <a:t>Reads all the data from the file specified by fid, converts </a:t>
            </a:r>
            <a:r>
              <a:rPr sz="2400" dirty="0">
                <a:latin typeface="Times New Roman"/>
                <a:cs typeface="Times New Roman"/>
              </a:rPr>
              <a:t>it  </a:t>
            </a:r>
            <a:r>
              <a:rPr sz="2400" spc="-5" dirty="0">
                <a:latin typeface="Times New Roman"/>
                <a:cs typeface="Times New Roman"/>
              </a:rPr>
              <a:t>according to the specified format string, and returns it in </a:t>
            </a:r>
            <a:r>
              <a:rPr sz="2400" spc="-10" dirty="0">
                <a:latin typeface="Times New Roman"/>
                <a:cs typeface="Times New Roman"/>
              </a:rPr>
              <a:t>matrix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750">
              <a:latin typeface="Times New Roman"/>
              <a:cs typeface="Times New Roman"/>
            </a:endParaRPr>
          </a:p>
          <a:p>
            <a:pPr marL="12700" marR="175895">
              <a:lnSpc>
                <a:spcPct val="100499"/>
              </a:lnSpc>
            </a:pPr>
            <a:r>
              <a:rPr sz="2800" b="1" spc="-10" dirty="0">
                <a:latin typeface="Courier New"/>
                <a:cs typeface="Courier New"/>
              </a:rPr>
              <a:t>[A,count] </a:t>
            </a:r>
            <a:r>
              <a:rPr sz="2800" b="1" spc="-5" dirty="0">
                <a:latin typeface="Courier New"/>
                <a:cs typeface="Courier New"/>
              </a:rPr>
              <a:t>= </a:t>
            </a:r>
            <a:r>
              <a:rPr sz="2800" b="1" spc="-10" dirty="0">
                <a:latin typeface="Courier New"/>
                <a:cs typeface="Courier New"/>
              </a:rPr>
              <a:t>fscanf(fid,format,size)  </a:t>
            </a:r>
            <a:r>
              <a:rPr sz="2400" spc="-5" dirty="0">
                <a:latin typeface="Times New Roman"/>
                <a:cs typeface="Times New Roman"/>
              </a:rPr>
              <a:t>Reads the </a:t>
            </a:r>
            <a:r>
              <a:rPr sz="2400" spc="-10" dirty="0">
                <a:latin typeface="Times New Roman"/>
                <a:cs typeface="Times New Roman"/>
              </a:rPr>
              <a:t>amount </a:t>
            </a:r>
            <a:r>
              <a:rPr sz="2400" spc="-5" dirty="0">
                <a:latin typeface="Times New Roman"/>
                <a:cs typeface="Times New Roman"/>
              </a:rPr>
              <a:t>of data specified by </a:t>
            </a:r>
            <a:r>
              <a:rPr sz="2400" b="1" spc="-10" dirty="0">
                <a:latin typeface="Times New Roman"/>
                <a:cs typeface="Times New Roman"/>
              </a:rPr>
              <a:t>size</a:t>
            </a:r>
            <a:r>
              <a:rPr sz="2400" spc="-10" dirty="0">
                <a:latin typeface="Times New Roman"/>
                <a:cs typeface="Times New Roman"/>
              </a:rPr>
              <a:t>, </a:t>
            </a:r>
            <a:r>
              <a:rPr sz="2400" spc="-5" dirty="0">
                <a:latin typeface="Times New Roman"/>
                <a:cs typeface="Times New Roman"/>
              </a:rPr>
              <a:t>converts </a:t>
            </a:r>
            <a:r>
              <a:rPr sz="2400" dirty="0">
                <a:latin typeface="Times New Roman"/>
                <a:cs typeface="Times New Roman"/>
              </a:rPr>
              <a:t>it </a:t>
            </a:r>
            <a:r>
              <a:rPr sz="2400" spc="-5" dirty="0">
                <a:latin typeface="Times New Roman"/>
                <a:cs typeface="Times New Roman"/>
              </a:rPr>
              <a:t>according  to the specified </a:t>
            </a:r>
            <a:r>
              <a:rPr sz="2400" spc="-10" dirty="0">
                <a:latin typeface="Times New Roman"/>
                <a:cs typeface="Times New Roman"/>
              </a:rPr>
              <a:t>format </a:t>
            </a:r>
            <a:r>
              <a:rPr sz="2400" spc="-5" dirty="0">
                <a:latin typeface="Times New Roman"/>
                <a:cs typeface="Times New Roman"/>
              </a:rPr>
              <a:t>string, and returns </a:t>
            </a:r>
            <a:r>
              <a:rPr sz="2400" dirty="0">
                <a:latin typeface="Times New Roman"/>
                <a:cs typeface="Times New Roman"/>
              </a:rPr>
              <a:t>it </a:t>
            </a:r>
            <a:r>
              <a:rPr sz="2400" spc="-5" dirty="0">
                <a:latin typeface="Times New Roman"/>
                <a:cs typeface="Times New Roman"/>
              </a:rPr>
              <a:t>along with a count </a:t>
            </a:r>
            <a:r>
              <a:rPr sz="2400" spc="-10" dirty="0">
                <a:latin typeface="Times New Roman"/>
                <a:cs typeface="Times New Roman"/>
              </a:rPr>
              <a:t>of  </a:t>
            </a:r>
            <a:r>
              <a:rPr sz="2400" spc="-5" dirty="0">
                <a:latin typeface="Times New Roman"/>
                <a:cs typeface="Times New Roman"/>
              </a:rPr>
              <a:t>elements successfully</a:t>
            </a:r>
            <a:r>
              <a:rPr sz="2400" dirty="0">
                <a:latin typeface="Times New Roman"/>
                <a:cs typeface="Times New Roman"/>
              </a:rPr>
              <a:t> read.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253995" y="6275819"/>
            <a:ext cx="7239000" cy="772795"/>
          </a:xfrm>
          <a:custGeom>
            <a:avLst/>
            <a:gdLst/>
            <a:ahLst/>
            <a:cxnLst/>
            <a:rect l="l" t="t" r="r" b="b"/>
            <a:pathLst>
              <a:path w="7239000" h="772795">
                <a:moveTo>
                  <a:pt x="0" y="772668"/>
                </a:moveTo>
                <a:lnTo>
                  <a:pt x="0" y="0"/>
                </a:lnTo>
                <a:lnTo>
                  <a:pt x="7239000" y="0"/>
                </a:lnTo>
                <a:lnTo>
                  <a:pt x="7239000" y="772667"/>
                </a:lnTo>
                <a:lnTo>
                  <a:pt x="0" y="7726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87196" y="6275819"/>
            <a:ext cx="1066800" cy="772795"/>
          </a:xfrm>
          <a:custGeom>
            <a:avLst/>
            <a:gdLst/>
            <a:ahLst/>
            <a:cxnLst/>
            <a:rect l="l" t="t" r="r" b="b"/>
            <a:pathLst>
              <a:path w="1066800" h="772795">
                <a:moveTo>
                  <a:pt x="0" y="772667"/>
                </a:moveTo>
                <a:lnTo>
                  <a:pt x="0" y="0"/>
                </a:lnTo>
                <a:lnTo>
                  <a:pt x="1066800" y="0"/>
                </a:lnTo>
                <a:lnTo>
                  <a:pt x="1066800" y="772667"/>
                </a:lnTo>
                <a:lnTo>
                  <a:pt x="0" y="7726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1172908" y="5052999"/>
          <a:ext cx="8305800" cy="19799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39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5295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n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28575">
                      <a:solidFill>
                        <a:srgbClr val="010101"/>
                      </a:solidFill>
                      <a:prstDash val="solid"/>
                    </a:lnL>
                    <a:lnR w="12700">
                      <a:solidFill>
                        <a:srgbClr val="010101"/>
                      </a:solidFill>
                      <a:prstDash val="solid"/>
                    </a:lnR>
                    <a:lnT w="3810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Read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n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elements into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column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vector.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3810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3745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10" dirty="0">
                          <a:latin typeface="Arial"/>
                          <a:cs typeface="Arial"/>
                        </a:rPr>
                        <a:t>inf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28575">
                      <a:solidFill>
                        <a:srgbClr val="010101"/>
                      </a:solidFill>
                      <a:prstDash val="solid"/>
                    </a:lnL>
                    <a:lnR w="127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 marR="6127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Read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the end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of the file,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resulting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in a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column vector  containing the same number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of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elements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as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are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in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file.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70890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5" dirty="0">
                          <a:latin typeface="Arial"/>
                          <a:cs typeface="Arial"/>
                        </a:rPr>
                        <a:t>[m,n]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28575">
                      <a:solidFill>
                        <a:srgbClr val="010101"/>
                      </a:solidFill>
                      <a:prstDash val="solid"/>
                    </a:lnL>
                    <a:lnR w="127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3810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 marR="79184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Read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enough elements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fill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an m-by-n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matrix,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filling the 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matrix in column order.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n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can be Inf, but not</a:t>
                      </a:r>
                      <a:r>
                        <a:rPr sz="20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m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3810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48695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95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2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Read text line from file</a:t>
            </a:r>
            <a:endParaRPr sz="32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1496" y="1555750"/>
            <a:ext cx="8305800" cy="4356100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381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0"/>
              </a:spcBef>
            </a:pPr>
            <a:r>
              <a:rPr sz="2800" b="1" spc="-10" dirty="0">
                <a:latin typeface="Courier New"/>
                <a:cs typeface="Courier New"/>
              </a:rPr>
              <a:t>tline </a:t>
            </a:r>
            <a:r>
              <a:rPr sz="2800" b="1" spc="-5" dirty="0">
                <a:latin typeface="Courier New"/>
                <a:cs typeface="Courier New"/>
              </a:rPr>
              <a:t>=</a:t>
            </a:r>
            <a:r>
              <a:rPr sz="2800" b="1" spc="-15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fgets(fid)</a:t>
            </a:r>
            <a:endParaRPr sz="2800" dirty="0">
              <a:latin typeface="Courier New"/>
              <a:cs typeface="Courier New"/>
            </a:endParaRPr>
          </a:p>
          <a:p>
            <a:pPr marL="1005205">
              <a:lnSpc>
                <a:spcPct val="100000"/>
              </a:lnSpc>
              <a:spcBef>
                <a:spcPts val="245"/>
              </a:spcBef>
            </a:pPr>
            <a:r>
              <a:rPr sz="2400" dirty="0">
                <a:latin typeface="Times New Roman"/>
                <a:cs typeface="Times New Roman"/>
              </a:rPr>
              <a:t>Read </a:t>
            </a:r>
            <a:r>
              <a:rPr sz="2400" spc="-5" dirty="0">
                <a:latin typeface="Times New Roman"/>
                <a:cs typeface="Times New Roman"/>
              </a:rPr>
              <a:t>line </a:t>
            </a:r>
            <a:r>
              <a:rPr sz="2400" dirty="0">
                <a:latin typeface="Times New Roman"/>
                <a:cs typeface="Times New Roman"/>
              </a:rPr>
              <a:t>from file, </a:t>
            </a:r>
            <a:r>
              <a:rPr sz="2400" spc="-5" dirty="0">
                <a:latin typeface="Times New Roman"/>
                <a:cs typeface="Times New Roman"/>
              </a:rPr>
              <a:t>keep newline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character.</a:t>
            </a:r>
            <a:endParaRPr sz="2400" dirty="0">
              <a:latin typeface="Times New Roman"/>
              <a:cs typeface="Times New Roman"/>
            </a:endParaRPr>
          </a:p>
          <a:p>
            <a:pPr marL="1005205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Returns </a:t>
            </a:r>
            <a:r>
              <a:rPr sz="2400" spc="-5" dirty="0">
                <a:latin typeface="Arial"/>
                <a:cs typeface="Arial"/>
              </a:rPr>
              <a:t>-1 on</a:t>
            </a:r>
            <a:r>
              <a:rPr sz="2400" dirty="0">
                <a:latin typeface="Arial"/>
                <a:cs typeface="Arial"/>
              </a:rPr>
              <a:t> EOF</a:t>
            </a:r>
          </a:p>
          <a:p>
            <a:pPr>
              <a:lnSpc>
                <a:spcPct val="100000"/>
              </a:lnSpc>
            </a:pPr>
            <a:endParaRPr sz="27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90805">
              <a:lnSpc>
                <a:spcPct val="100000"/>
              </a:lnSpc>
            </a:pPr>
            <a:r>
              <a:rPr sz="2800" b="1" spc="-10" dirty="0">
                <a:latin typeface="Courier New"/>
                <a:cs typeface="Courier New"/>
              </a:rPr>
              <a:t>tline </a:t>
            </a:r>
            <a:r>
              <a:rPr sz="2800" b="1" spc="-5" dirty="0">
                <a:latin typeface="Courier New"/>
                <a:cs typeface="Courier New"/>
              </a:rPr>
              <a:t>=</a:t>
            </a:r>
            <a:r>
              <a:rPr sz="2800" b="1" spc="-15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fgets(fid,nchar)</a:t>
            </a:r>
            <a:endParaRPr sz="2800" dirty="0">
              <a:latin typeface="Courier New"/>
              <a:cs typeface="Courier New"/>
            </a:endParaRPr>
          </a:p>
          <a:p>
            <a:pPr marL="1005840" marR="1965325">
              <a:lnSpc>
                <a:spcPct val="100000"/>
              </a:lnSpc>
              <a:spcBef>
                <a:spcPts val="234"/>
              </a:spcBef>
            </a:pPr>
            <a:r>
              <a:rPr sz="2400" spc="-5" dirty="0">
                <a:latin typeface="Times New Roman"/>
                <a:cs typeface="Times New Roman"/>
              </a:rPr>
              <a:t>Read </a:t>
            </a:r>
            <a:r>
              <a:rPr sz="2400" dirty="0">
                <a:latin typeface="Times New Roman"/>
                <a:cs typeface="Times New Roman"/>
              </a:rPr>
              <a:t>n </a:t>
            </a:r>
            <a:r>
              <a:rPr sz="2400" spc="-5" dirty="0">
                <a:latin typeface="Times New Roman"/>
                <a:cs typeface="Times New Roman"/>
              </a:rPr>
              <a:t>characters (up to newline) from file,  Keep </a:t>
            </a:r>
            <a:r>
              <a:rPr sz="2400" spc="-10" dirty="0">
                <a:latin typeface="Times New Roman"/>
                <a:cs typeface="Times New Roman"/>
              </a:rPr>
              <a:t>newline </a:t>
            </a:r>
            <a:r>
              <a:rPr sz="2400" spc="-5" dirty="0">
                <a:latin typeface="Times New Roman"/>
                <a:cs typeface="Times New Roman"/>
              </a:rPr>
              <a:t>character if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any.</a:t>
            </a:r>
            <a:endParaRPr sz="2400" dirty="0">
              <a:latin typeface="Times New Roman"/>
              <a:cs typeface="Times New Roman"/>
            </a:endParaRPr>
          </a:p>
          <a:p>
            <a:pPr marL="1005840">
              <a:lnSpc>
                <a:spcPts val="2870"/>
              </a:lnSpc>
            </a:pPr>
            <a:r>
              <a:rPr sz="2400" spc="-5" dirty="0">
                <a:latin typeface="Times New Roman"/>
                <a:cs typeface="Times New Roman"/>
              </a:rPr>
              <a:t>Returns </a:t>
            </a:r>
            <a:r>
              <a:rPr sz="2400" spc="-5" dirty="0">
                <a:latin typeface="Arial"/>
                <a:cs typeface="Arial"/>
              </a:rPr>
              <a:t>-1 on</a:t>
            </a:r>
            <a:r>
              <a:rPr sz="2400" dirty="0">
                <a:latin typeface="Arial"/>
                <a:cs typeface="Arial"/>
              </a:rPr>
              <a:t> EOF</a:t>
            </a:r>
          </a:p>
        </p:txBody>
      </p:sp>
    </p:spTree>
    <p:extLst>
      <p:ext uri="{BB962C8B-B14F-4D97-AF65-F5344CB8AC3E}">
        <p14:creationId xmlns:p14="http://schemas.microsoft.com/office/powerpoint/2010/main" val="18849505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95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2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Read text line from file</a:t>
            </a:r>
            <a:endParaRPr sz="32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1496" y="1508761"/>
            <a:ext cx="8305800" cy="2040889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381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0"/>
              </a:spcBef>
            </a:pPr>
            <a:r>
              <a:rPr sz="2800" b="1" spc="-10" dirty="0">
                <a:latin typeface="Courier New"/>
                <a:cs typeface="Courier New"/>
              </a:rPr>
              <a:t>tline </a:t>
            </a:r>
            <a:r>
              <a:rPr sz="2800" b="1" spc="-5" dirty="0">
                <a:latin typeface="Courier New"/>
                <a:cs typeface="Courier New"/>
              </a:rPr>
              <a:t>=</a:t>
            </a:r>
            <a:r>
              <a:rPr sz="2800" b="1" spc="-15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fgetl(fid)</a:t>
            </a:r>
            <a:endParaRPr sz="2800">
              <a:latin typeface="Courier New"/>
              <a:cs typeface="Courier New"/>
            </a:endParaRPr>
          </a:p>
          <a:p>
            <a:pPr marL="548005" marR="1087755">
              <a:lnSpc>
                <a:spcPct val="100000"/>
              </a:lnSpc>
              <a:spcBef>
                <a:spcPts val="245"/>
              </a:spcBef>
            </a:pPr>
            <a:r>
              <a:rPr sz="2400" spc="-5" dirty="0">
                <a:latin typeface="Times New Roman"/>
                <a:cs typeface="Times New Roman"/>
              </a:rPr>
              <a:t>Returns the next line of the file associated with the file  identifier </a:t>
            </a:r>
            <a:r>
              <a:rPr sz="2400" dirty="0">
                <a:latin typeface="Arial"/>
                <a:cs typeface="Arial"/>
              </a:rPr>
              <a:t>fid </a:t>
            </a:r>
            <a:r>
              <a:rPr sz="2400" spc="-5" dirty="0">
                <a:latin typeface="Arial"/>
                <a:cs typeface="Arial"/>
              </a:rPr>
              <a:t>(without the nexwline</a:t>
            </a:r>
            <a:r>
              <a:rPr sz="2400" spc="4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character)</a:t>
            </a:r>
            <a:r>
              <a:rPr sz="2400" spc="-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548005">
              <a:lnSpc>
                <a:spcPts val="2870"/>
              </a:lnSpc>
            </a:pPr>
            <a:r>
              <a:rPr sz="2400" spc="-5" dirty="0">
                <a:latin typeface="Times New Roman"/>
                <a:cs typeface="Times New Roman"/>
              </a:rPr>
              <a:t>Returns </a:t>
            </a:r>
            <a:r>
              <a:rPr sz="2400" spc="-5" dirty="0">
                <a:latin typeface="Arial"/>
                <a:cs typeface="Arial"/>
              </a:rPr>
              <a:t>-1 on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EOF</a:t>
            </a:r>
            <a:r>
              <a:rPr sz="2400" spc="-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33044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75436" y="2025523"/>
            <a:ext cx="7447915" cy="3311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7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statements</a:t>
            </a:r>
            <a:endParaRPr sz="2400" dirty="0">
              <a:latin typeface="Times New Roman"/>
              <a:cs typeface="Times New Roman"/>
            </a:endParaRPr>
          </a:p>
          <a:p>
            <a:pPr marL="927100">
              <a:lnSpc>
                <a:spcPts val="2770"/>
              </a:lnSpc>
            </a:pPr>
            <a:r>
              <a:rPr sz="2400" b="1" dirty="0">
                <a:latin typeface="Courier New"/>
                <a:cs typeface="Courier New"/>
              </a:rPr>
              <a:t>x =</a:t>
            </a:r>
            <a:r>
              <a:rPr sz="2400" b="1" spc="-2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0:.1:1;</a:t>
            </a:r>
            <a:endParaRPr sz="2400" dirty="0">
              <a:latin typeface="Courier New"/>
              <a:cs typeface="Courier New"/>
            </a:endParaRPr>
          </a:p>
          <a:p>
            <a:pPr marL="927100">
              <a:lnSpc>
                <a:spcPct val="100000"/>
              </a:lnSpc>
            </a:pPr>
            <a:r>
              <a:rPr sz="2400" b="1" dirty="0">
                <a:latin typeface="Courier New"/>
                <a:cs typeface="Courier New"/>
              </a:rPr>
              <a:t>y = </a:t>
            </a:r>
            <a:r>
              <a:rPr sz="2400" b="1" spc="-5" dirty="0">
                <a:latin typeface="Courier New"/>
                <a:cs typeface="Courier New"/>
              </a:rPr>
              <a:t>[x;</a:t>
            </a:r>
            <a:r>
              <a:rPr sz="2400" b="1" spc="-5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exp(x)];</a:t>
            </a:r>
            <a:endParaRPr sz="2400" dirty="0">
              <a:latin typeface="Courier New"/>
              <a:cs typeface="Courier New"/>
            </a:endParaRPr>
          </a:p>
          <a:p>
            <a:pPr marL="927100" marR="671195">
              <a:lnSpc>
                <a:spcPct val="99800"/>
              </a:lnSpc>
              <a:spcBef>
                <a:spcPts val="5"/>
              </a:spcBef>
            </a:pPr>
            <a:r>
              <a:rPr sz="2400" b="1" spc="-5" dirty="0">
                <a:latin typeface="Courier New"/>
                <a:cs typeface="Courier New"/>
              </a:rPr>
              <a:t>fid </a:t>
            </a:r>
            <a:r>
              <a:rPr sz="2400" b="1" dirty="0">
                <a:latin typeface="Courier New"/>
                <a:cs typeface="Courier New"/>
              </a:rPr>
              <a:t>= </a:t>
            </a:r>
            <a:r>
              <a:rPr sz="2400" b="1" spc="-5" dirty="0">
                <a:latin typeface="Courier New"/>
                <a:cs typeface="Courier New"/>
              </a:rPr>
              <a:t>fopen('exp.txt','w');  fprintf(fid,'%6.2f</a:t>
            </a:r>
            <a:r>
              <a:rPr sz="2400" b="1" spc="-10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%12.8f\n',y);  fclose(fid)</a:t>
            </a:r>
            <a:endParaRPr sz="24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750" dirty="0">
              <a:latin typeface="Times New Roman"/>
              <a:cs typeface="Times New Roman"/>
            </a:endParaRPr>
          </a:p>
          <a:p>
            <a:pPr marL="12700" marR="5080">
              <a:lnSpc>
                <a:spcPts val="2870"/>
              </a:lnSpc>
              <a:spcBef>
                <a:spcPts val="5"/>
              </a:spcBef>
            </a:pPr>
            <a:r>
              <a:rPr sz="2400" dirty="0">
                <a:latin typeface="Times New Roman"/>
                <a:cs typeface="Times New Roman"/>
              </a:rPr>
              <a:t>create a text file called </a:t>
            </a:r>
            <a:r>
              <a:rPr sz="2400" b="1" spc="-5" dirty="0">
                <a:latin typeface="Times New Roman"/>
                <a:cs typeface="Times New Roman"/>
              </a:rPr>
              <a:t>exp.txt </a:t>
            </a:r>
            <a:r>
              <a:rPr sz="2400" spc="-5" dirty="0">
                <a:latin typeface="Times New Roman"/>
                <a:cs typeface="Times New Roman"/>
              </a:rPr>
              <a:t>containing </a:t>
            </a:r>
            <a:r>
              <a:rPr sz="2400" dirty="0">
                <a:latin typeface="Times New Roman"/>
                <a:cs typeface="Times New Roman"/>
              </a:rPr>
              <a:t>a </a:t>
            </a:r>
            <a:r>
              <a:rPr sz="2400" spc="-5" dirty="0">
                <a:latin typeface="Times New Roman"/>
                <a:cs typeface="Times New Roman"/>
              </a:rPr>
              <a:t>short table of the  exponential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function: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636" y="5657215"/>
            <a:ext cx="231203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Courier New"/>
                <a:cs typeface="Courier New"/>
              </a:rPr>
              <a:t>0.00</a:t>
            </a:r>
            <a:r>
              <a:rPr sz="2000" spc="-7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1.00000000</a:t>
            </a:r>
            <a:endParaRPr sz="20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0.10</a:t>
            </a:r>
            <a:r>
              <a:rPr sz="2000" spc="-7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1.10517092</a:t>
            </a:r>
            <a:endParaRPr sz="2000" dirty="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32636" y="6571611"/>
            <a:ext cx="23120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Courier New"/>
                <a:cs typeface="Courier New"/>
              </a:rPr>
              <a:t>1.00</a:t>
            </a:r>
            <a:r>
              <a:rPr sz="2000" spc="-6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2.71828183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99844" y="5657215"/>
            <a:ext cx="2617470" cy="1550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Courier New"/>
                <a:cs typeface="Courier New"/>
              </a:rPr>
              <a:t>0.00</a:t>
            </a:r>
            <a:r>
              <a:rPr sz="2000" spc="-65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1.00000000\n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0.10</a:t>
            </a:r>
            <a:r>
              <a:rPr sz="2000" spc="-65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1.10517092\n</a:t>
            </a:r>
            <a:endParaRPr sz="2000">
              <a:latin typeface="Courier New"/>
              <a:cs typeface="Courier New"/>
            </a:endParaRPr>
          </a:p>
          <a:p>
            <a:pPr marL="316865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...</a:t>
            </a:r>
            <a:endParaRPr sz="2000">
              <a:latin typeface="Courier New"/>
              <a:cs typeface="Courier New"/>
            </a:endParaRPr>
          </a:p>
          <a:p>
            <a:pPr marL="12700" marR="508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1.00</a:t>
            </a:r>
            <a:r>
              <a:rPr sz="2000" spc="-6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2.71828183\n  (EOF)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339596" y="730250"/>
            <a:ext cx="8001000" cy="11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2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Writing to and reading formatted text data</a:t>
            </a:r>
          </a:p>
        </p:txBody>
      </p:sp>
      <p:sp>
        <p:nvSpPr>
          <p:cNvPr id="7" name="object 7"/>
          <p:cNvSpPr/>
          <p:nvPr/>
        </p:nvSpPr>
        <p:spPr>
          <a:xfrm>
            <a:off x="4197096" y="5813171"/>
            <a:ext cx="1143000" cy="152400"/>
          </a:xfrm>
          <a:custGeom>
            <a:avLst/>
            <a:gdLst/>
            <a:ahLst/>
            <a:cxnLst/>
            <a:rect l="l" t="t" r="r" b="b"/>
            <a:pathLst>
              <a:path w="1143000" h="152400">
                <a:moveTo>
                  <a:pt x="990600" y="102108"/>
                </a:moveTo>
                <a:lnTo>
                  <a:pt x="990600" y="152400"/>
                </a:lnTo>
                <a:lnTo>
                  <a:pt x="1143000" y="76200"/>
                </a:lnTo>
                <a:lnTo>
                  <a:pt x="1016508" y="12954"/>
                </a:lnTo>
                <a:lnTo>
                  <a:pt x="1016508" y="102108"/>
                </a:lnTo>
                <a:lnTo>
                  <a:pt x="990600" y="102108"/>
                </a:lnTo>
                <a:close/>
              </a:path>
              <a:path w="1143000" h="152400">
                <a:moveTo>
                  <a:pt x="0" y="50292"/>
                </a:moveTo>
                <a:lnTo>
                  <a:pt x="0" y="102108"/>
                </a:lnTo>
                <a:lnTo>
                  <a:pt x="1016508" y="102108"/>
                </a:lnTo>
                <a:lnTo>
                  <a:pt x="1016508" y="50292"/>
                </a:lnTo>
                <a:lnTo>
                  <a:pt x="0" y="50292"/>
                </a:lnTo>
                <a:close/>
              </a:path>
              <a:path w="1143000" h="152400">
                <a:moveTo>
                  <a:pt x="990600" y="0"/>
                </a:moveTo>
                <a:lnTo>
                  <a:pt x="990600" y="50292"/>
                </a:lnTo>
                <a:lnTo>
                  <a:pt x="1016508" y="50292"/>
                </a:lnTo>
                <a:lnTo>
                  <a:pt x="1016508" y="12954"/>
                </a:lnTo>
                <a:lnTo>
                  <a:pt x="990600" y="0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956021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6436" y="1910715"/>
            <a:ext cx="7734934" cy="514413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894715">
              <a:lnSpc>
                <a:spcPts val="2870"/>
              </a:lnSpc>
              <a:spcBef>
                <a:spcPts val="204"/>
              </a:spcBef>
            </a:pPr>
            <a:r>
              <a:rPr sz="2400" dirty="0">
                <a:latin typeface="Times New Roman"/>
                <a:cs typeface="Times New Roman"/>
              </a:rPr>
              <a:t>Read </a:t>
            </a:r>
            <a:r>
              <a:rPr sz="2400" spc="-5" dirty="0">
                <a:latin typeface="Times New Roman"/>
                <a:cs typeface="Times New Roman"/>
              </a:rPr>
              <a:t>this ASCII file </a:t>
            </a:r>
            <a:r>
              <a:rPr sz="2400" spc="-10" dirty="0">
                <a:latin typeface="Times New Roman"/>
                <a:cs typeface="Times New Roman"/>
              </a:rPr>
              <a:t>back </a:t>
            </a:r>
            <a:r>
              <a:rPr sz="2400" spc="-5" dirty="0">
                <a:latin typeface="Times New Roman"/>
                <a:cs typeface="Times New Roman"/>
              </a:rPr>
              <a:t>into </a:t>
            </a:r>
            <a:r>
              <a:rPr sz="2400" dirty="0">
                <a:latin typeface="Times New Roman"/>
                <a:cs typeface="Times New Roman"/>
              </a:rPr>
              <a:t>a </a:t>
            </a:r>
            <a:r>
              <a:rPr sz="2400" spc="-5" dirty="0">
                <a:latin typeface="Times New Roman"/>
                <a:cs typeface="Times New Roman"/>
              </a:rPr>
              <a:t>two-column MATLAB  matrix: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200" dirty="0">
              <a:latin typeface="Times New Roman"/>
              <a:cs typeface="Times New Roman"/>
            </a:endParaRPr>
          </a:p>
          <a:p>
            <a:pPr marL="927100">
              <a:lnSpc>
                <a:spcPts val="2875"/>
              </a:lnSpc>
              <a:spcBef>
                <a:spcPts val="5"/>
              </a:spcBef>
            </a:pPr>
            <a:r>
              <a:rPr sz="2400" b="1" spc="-5" dirty="0">
                <a:latin typeface="Courier New"/>
                <a:cs typeface="Courier New"/>
              </a:rPr>
              <a:t>fid </a:t>
            </a:r>
            <a:r>
              <a:rPr sz="2400" b="1" dirty="0">
                <a:latin typeface="Courier New"/>
                <a:cs typeface="Courier New"/>
              </a:rPr>
              <a:t>=</a:t>
            </a:r>
            <a:r>
              <a:rPr sz="2400" b="1" spc="-2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fopen('exp.txt');</a:t>
            </a:r>
            <a:endParaRPr sz="2400" dirty="0">
              <a:latin typeface="Courier New"/>
              <a:cs typeface="Courier New"/>
            </a:endParaRPr>
          </a:p>
          <a:p>
            <a:pPr marL="927100">
              <a:lnSpc>
                <a:spcPts val="2875"/>
              </a:lnSpc>
            </a:pPr>
            <a:r>
              <a:rPr sz="2400" b="1" dirty="0">
                <a:latin typeface="Courier New"/>
                <a:cs typeface="Courier New"/>
              </a:rPr>
              <a:t>a = </a:t>
            </a:r>
            <a:r>
              <a:rPr sz="2400" b="1" spc="-5" dirty="0">
                <a:latin typeface="Courier New"/>
                <a:cs typeface="Courier New"/>
              </a:rPr>
              <a:t>fscanf(fid,'%g %g',[2</a:t>
            </a:r>
            <a:r>
              <a:rPr sz="2400" b="1" spc="-5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inf])</a:t>
            </a:r>
            <a:endParaRPr sz="2400" dirty="0">
              <a:latin typeface="Courier New"/>
              <a:cs typeface="Courier New"/>
            </a:endParaRPr>
          </a:p>
          <a:p>
            <a:pPr marL="927100" marR="1323340">
              <a:lnSpc>
                <a:spcPts val="2870"/>
              </a:lnSpc>
              <a:spcBef>
                <a:spcPts val="100"/>
              </a:spcBef>
            </a:pPr>
            <a:r>
              <a:rPr sz="2400" b="1" dirty="0">
                <a:latin typeface="Courier New"/>
                <a:cs typeface="Courier New"/>
              </a:rPr>
              <a:t>% It </a:t>
            </a:r>
            <a:r>
              <a:rPr sz="2400" b="1" spc="-5" dirty="0">
                <a:latin typeface="Courier New"/>
                <a:cs typeface="Courier New"/>
              </a:rPr>
              <a:t>has two rows now. </a:t>
            </a:r>
            <a:r>
              <a:rPr sz="2400" b="1" dirty="0">
                <a:latin typeface="Courier New"/>
                <a:cs typeface="Courier New"/>
              </a:rPr>
              <a:t>a =</a:t>
            </a:r>
            <a:r>
              <a:rPr sz="2400" b="1" spc="-12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a';  fclose(fid)</a:t>
            </a:r>
            <a:endParaRPr sz="2400" dirty="0">
              <a:latin typeface="Courier New"/>
              <a:cs typeface="Courier New"/>
            </a:endParaRPr>
          </a:p>
          <a:p>
            <a:pPr marL="12700" marR="67310">
              <a:lnSpc>
                <a:spcPct val="100000"/>
              </a:lnSpc>
              <a:spcBef>
                <a:spcPts val="120"/>
              </a:spcBef>
            </a:pPr>
            <a:r>
              <a:rPr sz="2800" spc="-5" dirty="0">
                <a:latin typeface="Times New Roman"/>
                <a:cs typeface="Times New Roman"/>
              </a:rPr>
              <a:t>MATLAB attempts to </a:t>
            </a:r>
            <a:r>
              <a:rPr sz="2800" spc="-10" dirty="0">
                <a:latin typeface="Times New Roman"/>
                <a:cs typeface="Times New Roman"/>
              </a:rPr>
              <a:t>match </a:t>
            </a:r>
            <a:r>
              <a:rPr sz="2800" spc="-5" dirty="0">
                <a:latin typeface="Times New Roman"/>
                <a:cs typeface="Times New Roman"/>
              </a:rPr>
              <a:t>the data in the file to the  format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string.</a:t>
            </a: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If a </a:t>
            </a:r>
            <a:r>
              <a:rPr sz="2800" spc="-10" dirty="0">
                <a:latin typeface="Times New Roman"/>
                <a:cs typeface="Times New Roman"/>
              </a:rPr>
              <a:t>match </a:t>
            </a:r>
            <a:r>
              <a:rPr sz="2800" spc="-5" dirty="0">
                <a:latin typeface="Times New Roman"/>
                <a:cs typeface="Times New Roman"/>
              </a:rPr>
              <a:t>occurs, the data is written into the </a:t>
            </a:r>
            <a:r>
              <a:rPr sz="2800" spc="-10" dirty="0">
                <a:latin typeface="Times New Roman"/>
                <a:cs typeface="Times New Roman"/>
              </a:rPr>
              <a:t>matrix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</a:t>
            </a: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b="1" spc="-5" dirty="0">
                <a:latin typeface="Times New Roman"/>
                <a:cs typeface="Times New Roman"/>
              </a:rPr>
              <a:t>column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order</a:t>
            </a:r>
            <a:r>
              <a:rPr sz="2800" spc="-5" dirty="0">
                <a:latin typeface="Times New Roman"/>
                <a:cs typeface="Times New Roman"/>
              </a:rPr>
              <a:t>.</a:t>
            </a:r>
            <a:endParaRPr sz="2800" dirty="0">
              <a:latin typeface="Times New Roman"/>
              <a:cs typeface="Times New Roman"/>
            </a:endParaRPr>
          </a:p>
          <a:p>
            <a:pPr marL="12700" marR="514984">
              <a:lnSpc>
                <a:spcPts val="337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If a partial </a:t>
            </a:r>
            <a:r>
              <a:rPr sz="2800" spc="-10" dirty="0">
                <a:latin typeface="Times New Roman"/>
                <a:cs typeface="Times New Roman"/>
              </a:rPr>
              <a:t>match </a:t>
            </a:r>
            <a:r>
              <a:rPr sz="2800" spc="-5" dirty="0">
                <a:latin typeface="Times New Roman"/>
                <a:cs typeface="Times New Roman"/>
              </a:rPr>
              <a:t>occurs, only the matching data is  written to the matrix, and the read operation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stops.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39596" y="730250"/>
            <a:ext cx="8001000" cy="11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2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Writing to and reading formatted text data</a:t>
            </a:r>
          </a:p>
        </p:txBody>
      </p:sp>
    </p:spTree>
    <p:extLst>
      <p:ext uri="{BB962C8B-B14F-4D97-AF65-F5344CB8AC3E}">
        <p14:creationId xmlns:p14="http://schemas.microsoft.com/office/powerpoint/2010/main" val="3683981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5048767" y="6866232"/>
            <a:ext cx="58102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spc="-5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32600" y="1320787"/>
            <a:ext cx="7915909" cy="497776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55600" marR="819150" indent="-343535">
              <a:lnSpc>
                <a:spcPct val="100400"/>
              </a:lnSpc>
              <a:spcBef>
                <a:spcPts val="80"/>
              </a:spcBef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syntax </a:t>
            </a:r>
            <a:r>
              <a:rPr sz="2800" spc="-5" dirty="0">
                <a:latin typeface="Times New Roman"/>
                <a:cs typeface="Times New Roman"/>
              </a:rPr>
              <a:t>for a MATLAB function definition is:  function [return values] = myfunc (arguments)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367665" indent="-12700">
              <a:lnSpc>
                <a:spcPct val="100000"/>
              </a:lnSpc>
            </a:pPr>
            <a:r>
              <a:rPr sz="2800" b="1" spc="-5" dirty="0">
                <a:latin typeface="Times New Roman"/>
                <a:cs typeface="Times New Roman"/>
              </a:rPr>
              <a:t>function [val1, .. , valn] = myfunc (arg1, ..,</a:t>
            </a:r>
            <a:r>
              <a:rPr sz="2800" b="1" spc="2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argk)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200">
              <a:latin typeface="Times New Roman"/>
              <a:cs typeface="Times New Roman"/>
            </a:endParaRPr>
          </a:p>
          <a:p>
            <a:pPr marL="355600" marR="248920" indent="12065">
              <a:lnSpc>
                <a:spcPct val="90200"/>
              </a:lnSpc>
            </a:pPr>
            <a:r>
              <a:rPr sz="2800" spc="-10" dirty="0">
                <a:latin typeface="Times New Roman"/>
                <a:cs typeface="Times New Roman"/>
              </a:rPr>
              <a:t>where </a:t>
            </a:r>
            <a:r>
              <a:rPr sz="2800" i="1" dirty="0">
                <a:solidFill>
                  <a:srgbClr val="FF0000"/>
                </a:solidFill>
                <a:latin typeface="Times New Roman"/>
                <a:cs typeface="Times New Roman"/>
              </a:rPr>
              <a:t>val1 </a:t>
            </a:r>
            <a:r>
              <a:rPr sz="2800" spc="-5" dirty="0">
                <a:latin typeface="Times New Roman"/>
                <a:cs typeface="Times New Roman"/>
              </a:rPr>
              <a:t>through </a:t>
            </a:r>
            <a:r>
              <a:rPr sz="28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valn </a:t>
            </a:r>
            <a:r>
              <a:rPr sz="2800" spc="-5" dirty="0">
                <a:latin typeface="Times New Roman"/>
                <a:cs typeface="Times New Roman"/>
              </a:rPr>
              <a:t>are the specified returned  values from the function and </a:t>
            </a:r>
            <a:r>
              <a:rPr sz="28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arg1 </a:t>
            </a:r>
            <a:r>
              <a:rPr sz="2800" spc="-5" dirty="0">
                <a:latin typeface="Times New Roman"/>
                <a:cs typeface="Times New Roman"/>
              </a:rPr>
              <a:t>through </a:t>
            </a:r>
            <a:r>
              <a:rPr sz="2800" i="1" dirty="0">
                <a:solidFill>
                  <a:srgbClr val="FF0000"/>
                </a:solidFill>
                <a:latin typeface="Times New Roman"/>
                <a:cs typeface="Times New Roman"/>
              </a:rPr>
              <a:t>argk </a:t>
            </a:r>
            <a:r>
              <a:rPr sz="2800" spc="-10" dirty="0">
                <a:latin typeface="Times New Roman"/>
                <a:cs typeface="Times New Roman"/>
              </a:rPr>
              <a:t>are 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values </a:t>
            </a:r>
            <a:r>
              <a:rPr sz="2800" spc="-5" dirty="0">
                <a:latin typeface="Times New Roman"/>
                <a:cs typeface="Times New Roman"/>
              </a:rPr>
              <a:t>sent to the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250">
              <a:latin typeface="Times New Roman"/>
              <a:cs typeface="Times New Roman"/>
            </a:endParaRPr>
          </a:p>
          <a:p>
            <a:pPr marL="355600" marR="5080" indent="-343535">
              <a:lnSpc>
                <a:spcPts val="3020"/>
              </a:lnSpc>
            </a:pPr>
            <a:r>
              <a:rPr sz="2800" spc="-5" dirty="0">
                <a:latin typeface="Times New Roman"/>
                <a:cs typeface="Times New Roman"/>
              </a:rPr>
              <a:t>Variables are local to the function. Only the values (not  their addresses) are passed between the MATLAB  workspace and 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Functions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0468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5048767" y="6866232"/>
            <a:ext cx="58102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spc="-5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>
            <a:lvl1pPr marL="936625" defTabSz="1007577">
              <a:lnSpc>
                <a:spcPts val="4535"/>
              </a:lnSpc>
              <a:spcBef>
                <a:spcPct val="0"/>
              </a:spcBef>
              <a:buNone/>
              <a:defRPr sz="4000" spc="-5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dirty="0"/>
              <a:t>Matlab language </a:t>
            </a:r>
            <a:r>
              <a:rPr dirty="0" err="1" smtClean="0"/>
              <a:t>statemnts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49096" y="1333487"/>
            <a:ext cx="8534400" cy="640080"/>
          </a:xfrm>
          <a:prstGeom prst="rect">
            <a:avLst/>
          </a:prstGeom>
          <a:solidFill>
            <a:srgbClr val="CAFFFF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IF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49096" y="2171687"/>
            <a:ext cx="8534400" cy="640080"/>
          </a:xfrm>
          <a:prstGeom prst="rect">
            <a:avLst/>
          </a:prstGeom>
          <a:solidFill>
            <a:srgbClr val="CAFFFF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FOR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49096" y="3009887"/>
            <a:ext cx="8534400" cy="640080"/>
          </a:xfrm>
          <a:prstGeom prst="rect">
            <a:avLst/>
          </a:prstGeom>
          <a:solidFill>
            <a:srgbClr val="CAFFFF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WHILE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72896" y="3924287"/>
            <a:ext cx="8534400" cy="640080"/>
          </a:xfrm>
          <a:prstGeom prst="rect">
            <a:avLst/>
          </a:prstGeom>
          <a:solidFill>
            <a:srgbClr val="CAFFFF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SWITCH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49096" y="4838687"/>
            <a:ext cx="8534400" cy="640080"/>
          </a:xfrm>
          <a:prstGeom prst="rect">
            <a:avLst/>
          </a:prstGeom>
          <a:solidFill>
            <a:srgbClr val="CAFFFF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270"/>
              </a:lnSpc>
              <a:tabLst>
                <a:tab pos="2562860" algn="l"/>
              </a:tabLst>
            </a:pPr>
            <a:r>
              <a:rPr sz="3600" b="1" dirty="0">
                <a:latin typeface="Courier New"/>
                <a:cs typeface="Courier New"/>
              </a:rPr>
              <a:t>Function	Call</a:t>
            </a:r>
            <a:endParaRPr sz="36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707041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5048767" y="6866232"/>
            <a:ext cx="58102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spc="-5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664452"/>
              </p:ext>
            </p:extLst>
          </p:nvPr>
        </p:nvGraphicFramePr>
        <p:xfrm>
          <a:off x="1149096" y="1557020"/>
          <a:ext cx="8533764" cy="2068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78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979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9483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9791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652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90805">
                        <a:lnSpc>
                          <a:spcPts val="4270"/>
                        </a:lnSpc>
                      </a:pPr>
                      <a:r>
                        <a:rPr sz="3600" b="1" dirty="0">
                          <a:latin typeface="Courier New"/>
                          <a:cs typeface="Courier New"/>
                        </a:rPr>
                        <a:t>IF</a:t>
                      </a:r>
                      <a:endParaRPr sz="3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270"/>
                        </a:lnSpc>
                      </a:pPr>
                      <a:r>
                        <a:rPr sz="3600" b="1" dirty="0">
                          <a:latin typeface="Courier New"/>
                          <a:cs typeface="Courier New"/>
                        </a:rPr>
                        <a:t>...</a:t>
                      </a:r>
                      <a:endParaRPr sz="3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4270"/>
                        </a:lnSpc>
                      </a:pPr>
                      <a:r>
                        <a:rPr sz="3600" b="1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END</a:t>
                      </a:r>
                      <a:endParaRPr sz="3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37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3600" b="1" dirty="0">
                          <a:latin typeface="Courier New"/>
                          <a:cs typeface="Courier New"/>
                        </a:rPr>
                        <a:t>IF</a:t>
                      </a:r>
                      <a:endParaRPr sz="3600">
                        <a:latin typeface="Courier New"/>
                        <a:cs typeface="Courier New"/>
                      </a:endParaRPr>
                    </a:p>
                  </a:txBody>
                  <a:tcPr marL="0" marR="0" marT="20955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3600" b="1" dirty="0">
                          <a:latin typeface="Courier New"/>
                          <a:cs typeface="Courier New"/>
                        </a:rPr>
                        <a:t>...</a:t>
                      </a:r>
                      <a:endParaRPr sz="3600">
                        <a:latin typeface="Courier New"/>
                        <a:cs typeface="Courier New"/>
                      </a:endParaRPr>
                    </a:p>
                  </a:txBody>
                  <a:tcPr marL="0" marR="0" marT="20955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marL="13652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3600" b="1" dirty="0">
                          <a:latin typeface="Courier New"/>
                          <a:cs typeface="Courier New"/>
                        </a:rPr>
                        <a:t>ELSE ...</a:t>
                      </a:r>
                      <a:r>
                        <a:rPr sz="3600" b="1" spc="-3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3600" b="1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END</a:t>
                      </a:r>
                      <a:endParaRPr sz="3600">
                        <a:latin typeface="Courier New"/>
                        <a:cs typeface="Courier New"/>
                      </a:endParaRPr>
                    </a:p>
                  </a:txBody>
                  <a:tcPr marL="0" marR="0" marT="20955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6929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3600" b="1" dirty="0">
                          <a:latin typeface="Courier New"/>
                          <a:cs typeface="Courier New"/>
                        </a:rPr>
                        <a:t>IF</a:t>
                      </a:r>
                      <a:endParaRPr sz="3600">
                        <a:latin typeface="Courier New"/>
                        <a:cs typeface="Courier New"/>
                      </a:endParaRPr>
                    </a:p>
                  </a:txBody>
                  <a:tcPr marL="0" marR="0" marT="2159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3600" b="1" dirty="0">
                          <a:latin typeface="Courier New"/>
                          <a:cs typeface="Courier New"/>
                        </a:rPr>
                        <a:t>...</a:t>
                      </a:r>
                      <a:endParaRPr sz="3600">
                        <a:latin typeface="Courier New"/>
                        <a:cs typeface="Courier New"/>
                      </a:endParaRPr>
                    </a:p>
                  </a:txBody>
                  <a:tcPr marL="0" marR="0" marT="2159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3600" b="1" dirty="0">
                          <a:latin typeface="Courier New"/>
                          <a:cs typeface="Courier New"/>
                        </a:rPr>
                        <a:t>ELSEIF ...</a:t>
                      </a:r>
                      <a:r>
                        <a:rPr sz="3600" b="1" spc="-9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3600" b="1" dirty="0">
                          <a:latin typeface="Courier New"/>
                          <a:cs typeface="Courier New"/>
                        </a:rPr>
                        <a:t>ELSE</a:t>
                      </a:r>
                      <a:endParaRPr sz="3600">
                        <a:latin typeface="Courier New"/>
                        <a:cs typeface="Courier New"/>
                      </a:endParaRPr>
                    </a:p>
                  </a:txBody>
                  <a:tcPr marL="0" marR="0" marT="2159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3600" b="1" dirty="0">
                          <a:latin typeface="Courier New"/>
                          <a:cs typeface="Courier New"/>
                        </a:rPr>
                        <a:t>...</a:t>
                      </a:r>
                      <a:endParaRPr sz="3600">
                        <a:latin typeface="Courier New"/>
                        <a:cs typeface="Courier New"/>
                      </a:endParaRPr>
                    </a:p>
                  </a:txBody>
                  <a:tcPr marL="0" marR="0" marT="2159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3600" b="1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END</a:t>
                      </a:r>
                      <a:endParaRPr sz="3600" dirty="0">
                        <a:latin typeface="Courier New"/>
                        <a:cs typeface="Courier New"/>
                      </a:endParaRPr>
                    </a:p>
                  </a:txBody>
                  <a:tcPr marL="0" marR="0" marT="21590" marB="0">
                    <a:solidFill>
                      <a:srgbClr val="FFCA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IF	statement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25296" y="4076687"/>
            <a:ext cx="3124200" cy="2278380"/>
          </a:xfrm>
          <a:prstGeom prst="rect">
            <a:avLst/>
          </a:prstGeom>
          <a:solidFill>
            <a:srgbClr val="CAFFFF"/>
          </a:solidFill>
          <a:ln w="50800">
            <a:solidFill>
              <a:srgbClr val="0101FF"/>
            </a:solidFill>
          </a:ln>
        </p:spPr>
        <p:txBody>
          <a:bodyPr vert="horz" wrap="square" lIns="0" tIns="2984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35"/>
              </a:spcBef>
            </a:pPr>
            <a:r>
              <a:rPr sz="2800" b="1" spc="-5" dirty="0">
                <a:latin typeface="Courier New"/>
                <a:cs typeface="Courier New"/>
              </a:rPr>
              <a:t>IF</a:t>
            </a:r>
            <a:r>
              <a:rPr sz="2800" b="1" spc="-20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A=B</a:t>
            </a:r>
            <a:endParaRPr sz="2800">
              <a:latin typeface="Courier New"/>
              <a:cs typeface="Courier New"/>
            </a:endParaRPr>
          </a:p>
          <a:p>
            <a:pPr marL="1031240">
              <a:lnSpc>
                <a:spcPct val="100000"/>
              </a:lnSpc>
            </a:pPr>
            <a:r>
              <a:rPr sz="2800" b="1" spc="-5" dirty="0">
                <a:latin typeface="Courier New"/>
                <a:cs typeface="Courier New"/>
              </a:rPr>
              <a:t>...</a:t>
            </a:r>
            <a:endParaRPr sz="2800">
              <a:latin typeface="Courier New"/>
              <a:cs typeface="Courier New"/>
            </a:endParaRPr>
          </a:p>
          <a:p>
            <a:pPr marL="330200">
              <a:lnSpc>
                <a:spcPct val="100000"/>
              </a:lnSpc>
              <a:spcBef>
                <a:spcPts val="10"/>
              </a:spcBef>
            </a:pPr>
            <a:r>
              <a:rPr sz="2800" b="1" spc="-10" dirty="0">
                <a:latin typeface="Courier New"/>
                <a:cs typeface="Courier New"/>
              </a:rPr>
              <a:t>ELSEIF</a:t>
            </a:r>
            <a:r>
              <a:rPr sz="2800" b="1" spc="-45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C&gt;D+1</a:t>
            </a:r>
            <a:endParaRPr sz="2800">
              <a:latin typeface="Courier New"/>
              <a:cs typeface="Courier New"/>
            </a:endParaRPr>
          </a:p>
          <a:p>
            <a:pPr marL="1031240">
              <a:lnSpc>
                <a:spcPct val="100000"/>
              </a:lnSpc>
            </a:pPr>
            <a:r>
              <a:rPr sz="2800" b="1" spc="-5" dirty="0">
                <a:latin typeface="Courier New"/>
                <a:cs typeface="Courier New"/>
              </a:rPr>
              <a:t>...</a:t>
            </a:r>
            <a:endParaRPr sz="2800">
              <a:latin typeface="Courier New"/>
              <a:cs typeface="Courier New"/>
            </a:endParaRPr>
          </a:p>
          <a:p>
            <a:pPr marL="116839">
              <a:lnSpc>
                <a:spcPct val="100000"/>
              </a:lnSpc>
            </a:pPr>
            <a:r>
              <a:rPr sz="2800" b="1" spc="-5" dirty="0">
                <a:latin typeface="Courier New"/>
                <a:cs typeface="Courier New"/>
              </a:rPr>
              <a:t>END</a:t>
            </a:r>
            <a:endParaRPr sz="28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63896" y="4076687"/>
            <a:ext cx="3124200" cy="2531745"/>
          </a:xfrm>
          <a:prstGeom prst="rect">
            <a:avLst/>
          </a:prstGeom>
          <a:solidFill>
            <a:srgbClr val="CAFFFF"/>
          </a:solidFill>
          <a:ln w="50800">
            <a:solidFill>
              <a:srgbClr val="0101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6839">
              <a:lnSpc>
                <a:spcPts val="2770"/>
              </a:lnSpc>
            </a:pPr>
            <a:r>
              <a:rPr sz="2800" b="1" spc="-5" dirty="0">
                <a:latin typeface="Courier New"/>
                <a:cs typeface="Courier New"/>
              </a:rPr>
              <a:t>IF</a:t>
            </a:r>
            <a:r>
              <a:rPr sz="2800" b="1" spc="-20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A=B</a:t>
            </a:r>
            <a:endParaRPr sz="2800">
              <a:latin typeface="Courier New"/>
              <a:cs typeface="Courier New"/>
            </a:endParaRPr>
          </a:p>
          <a:p>
            <a:pPr marL="1031240">
              <a:lnSpc>
                <a:spcPts val="2690"/>
              </a:lnSpc>
            </a:pPr>
            <a:r>
              <a:rPr sz="2800" b="1" spc="-5" dirty="0">
                <a:latin typeface="Courier New"/>
                <a:cs typeface="Courier New"/>
              </a:rPr>
              <a:t>...</a:t>
            </a:r>
            <a:endParaRPr sz="2800">
              <a:latin typeface="Courier New"/>
              <a:cs typeface="Courier New"/>
            </a:endParaRPr>
          </a:p>
          <a:p>
            <a:pPr marL="116839">
              <a:lnSpc>
                <a:spcPts val="2690"/>
              </a:lnSpc>
            </a:pPr>
            <a:r>
              <a:rPr sz="2800" b="1" spc="-10" dirty="0">
                <a:latin typeface="Courier New"/>
                <a:cs typeface="Courier New"/>
              </a:rPr>
              <a:t>ELSE</a:t>
            </a:r>
            <a:endParaRPr sz="2800">
              <a:latin typeface="Courier New"/>
              <a:cs typeface="Courier New"/>
            </a:endParaRPr>
          </a:p>
          <a:p>
            <a:pPr marL="969010">
              <a:lnSpc>
                <a:spcPts val="2690"/>
              </a:lnSpc>
            </a:pPr>
            <a:r>
              <a:rPr sz="2800" b="1" spc="-5" dirty="0">
                <a:latin typeface="Courier New"/>
                <a:cs typeface="Courier New"/>
              </a:rPr>
              <a:t>IF</a:t>
            </a:r>
            <a:r>
              <a:rPr sz="2800" b="1" spc="-40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C&gt;D+1</a:t>
            </a:r>
            <a:endParaRPr sz="2800">
              <a:latin typeface="Courier New"/>
              <a:cs typeface="Courier New"/>
            </a:endParaRPr>
          </a:p>
          <a:p>
            <a:pPr marL="430530" algn="ctr">
              <a:lnSpc>
                <a:spcPts val="2690"/>
              </a:lnSpc>
            </a:pPr>
            <a:r>
              <a:rPr sz="2800" b="1" spc="-10" dirty="0">
                <a:latin typeface="Courier New"/>
                <a:cs typeface="Courier New"/>
              </a:rPr>
              <a:t>...</a:t>
            </a:r>
            <a:endParaRPr sz="2800">
              <a:latin typeface="Courier New"/>
              <a:cs typeface="Courier New"/>
            </a:endParaRPr>
          </a:p>
          <a:p>
            <a:pPr marL="969010">
              <a:lnSpc>
                <a:spcPts val="2690"/>
              </a:lnSpc>
            </a:pPr>
            <a:r>
              <a:rPr sz="2800" b="1" spc="-10" dirty="0">
                <a:latin typeface="Courier New"/>
                <a:cs typeface="Courier New"/>
              </a:rPr>
              <a:t>END</a:t>
            </a:r>
            <a:endParaRPr sz="2800">
              <a:latin typeface="Courier New"/>
              <a:cs typeface="Courier New"/>
            </a:endParaRPr>
          </a:p>
          <a:p>
            <a:pPr marL="116839">
              <a:lnSpc>
                <a:spcPts val="3025"/>
              </a:lnSpc>
            </a:pPr>
            <a:r>
              <a:rPr sz="2800" b="1" spc="-5" dirty="0">
                <a:latin typeface="Courier New"/>
                <a:cs typeface="Courier New"/>
              </a:rPr>
              <a:t>END</a:t>
            </a:r>
            <a:endParaRPr sz="28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559475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6696" y="1333487"/>
            <a:ext cx="4038600" cy="1739264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FOR var =</a:t>
            </a:r>
            <a:r>
              <a:rPr sz="3600" b="1" spc="-90" dirty="0">
                <a:latin typeface="Courier New"/>
                <a:cs typeface="Courier New"/>
              </a:rPr>
              <a:t> </a:t>
            </a:r>
            <a:r>
              <a:rPr sz="3600" b="1" dirty="0">
                <a:latin typeface="Courier New"/>
                <a:cs typeface="Courier New"/>
              </a:rPr>
              <a:t>expr</a:t>
            </a:r>
            <a:endParaRPr sz="3600">
              <a:latin typeface="Courier New"/>
              <a:cs typeface="Courier New"/>
            </a:endParaRPr>
          </a:p>
          <a:p>
            <a:pPr marL="1005205">
              <a:lnSpc>
                <a:spcPct val="100000"/>
              </a:lnSpc>
            </a:pPr>
            <a:r>
              <a:rPr sz="3600" b="1" dirty="0">
                <a:latin typeface="Courier New"/>
                <a:cs typeface="Courier New"/>
              </a:rPr>
              <a:t>...</a:t>
            </a:r>
            <a:endParaRPr sz="3600">
              <a:latin typeface="Courier New"/>
              <a:cs typeface="Courier New"/>
            </a:endParaRPr>
          </a:p>
          <a:p>
            <a:pPr marL="90805">
              <a:lnSpc>
                <a:spcPct val="100000"/>
              </a:lnSpc>
            </a:pPr>
            <a:r>
              <a:rPr sz="3600" b="1" dirty="0">
                <a:solidFill>
                  <a:srgbClr val="FF0000"/>
                </a:solidFill>
                <a:latin typeface="Courier New"/>
                <a:cs typeface="Courier New"/>
              </a:rPr>
              <a:t>END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	statement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25296" y="4215371"/>
            <a:ext cx="3352800" cy="1423670"/>
          </a:xfrm>
          <a:prstGeom prst="rect">
            <a:avLst/>
          </a:prstGeom>
          <a:solidFill>
            <a:srgbClr val="CAFFFF"/>
          </a:solidFill>
          <a:ln w="50800">
            <a:solidFill>
              <a:srgbClr val="0101FF"/>
            </a:solidFill>
          </a:ln>
        </p:spPr>
        <p:txBody>
          <a:bodyPr vert="horz" wrap="square" lIns="0" tIns="29845" rIns="0" bIns="0" rtlCol="0">
            <a:spAutoFit/>
          </a:bodyPr>
          <a:lstStyle/>
          <a:p>
            <a:pPr marL="755650" marR="672465" indent="-638810">
              <a:lnSpc>
                <a:spcPct val="100000"/>
              </a:lnSpc>
              <a:spcBef>
                <a:spcPts val="235"/>
              </a:spcBef>
            </a:pPr>
            <a:r>
              <a:rPr sz="2800" b="1" spc="-10" dirty="0">
                <a:latin typeface="Courier New"/>
                <a:cs typeface="Courier New"/>
              </a:rPr>
              <a:t>for m=1:10  x(m)=m^2;</a:t>
            </a:r>
            <a:endParaRPr sz="2800">
              <a:latin typeface="Courier New"/>
              <a:cs typeface="Courier New"/>
            </a:endParaRPr>
          </a:p>
          <a:p>
            <a:pPr marL="116839">
              <a:lnSpc>
                <a:spcPct val="100000"/>
              </a:lnSpc>
            </a:pPr>
            <a:r>
              <a:rPr sz="2800" b="1" spc="-10" dirty="0">
                <a:latin typeface="Courier New"/>
                <a:cs typeface="Courier New"/>
              </a:rPr>
              <a:t>end;</a:t>
            </a:r>
            <a:endParaRPr sz="2800">
              <a:latin typeface="Courier New"/>
              <a:cs typeface="Courier New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340096" y="1333487"/>
            <a:ext cx="4267200" cy="2837815"/>
          </a:xfrm>
          <a:custGeom>
            <a:avLst/>
            <a:gdLst/>
            <a:ahLst/>
            <a:cxnLst/>
            <a:rect l="l" t="t" r="r" b="b"/>
            <a:pathLst>
              <a:path w="4267200" h="2837815">
                <a:moveTo>
                  <a:pt x="0" y="2837688"/>
                </a:moveTo>
                <a:lnTo>
                  <a:pt x="0" y="0"/>
                </a:lnTo>
                <a:lnTo>
                  <a:pt x="4267200" y="0"/>
                </a:lnTo>
                <a:lnTo>
                  <a:pt x="4267200" y="2837688"/>
                </a:lnTo>
                <a:lnTo>
                  <a:pt x="0" y="2837688"/>
                </a:lnTo>
                <a:close/>
              </a:path>
            </a:pathLst>
          </a:custGeom>
          <a:solidFill>
            <a:srgbClr val="FFCA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340096" y="1314691"/>
            <a:ext cx="4267200" cy="2770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Courier New"/>
                <a:cs typeface="Courier New"/>
              </a:rPr>
              <a:t>FOR var =</a:t>
            </a:r>
            <a:r>
              <a:rPr sz="3600" b="1" spc="-75" dirty="0">
                <a:latin typeface="Courier New"/>
                <a:cs typeface="Courier New"/>
              </a:rPr>
              <a:t> </a:t>
            </a:r>
            <a:r>
              <a:rPr sz="3600" b="1" dirty="0">
                <a:latin typeface="Courier New"/>
                <a:cs typeface="Courier New"/>
              </a:rPr>
              <a:t>expr</a:t>
            </a:r>
            <a:endParaRPr sz="3600">
              <a:latin typeface="Courier New"/>
              <a:cs typeface="Courier New"/>
            </a:endParaRPr>
          </a:p>
          <a:p>
            <a:pPr marL="1005840">
              <a:lnSpc>
                <a:spcPct val="100000"/>
              </a:lnSpc>
            </a:pPr>
            <a:r>
              <a:rPr sz="3600" b="1" dirty="0">
                <a:latin typeface="Courier New"/>
                <a:cs typeface="Courier New"/>
              </a:rPr>
              <a:t>...</a:t>
            </a:r>
            <a:endParaRPr sz="3600">
              <a:latin typeface="Courier New"/>
              <a:cs typeface="Courier New"/>
            </a:endParaRPr>
          </a:p>
          <a:p>
            <a:pPr marL="1188720">
              <a:lnSpc>
                <a:spcPct val="100000"/>
              </a:lnSpc>
            </a:pPr>
            <a:r>
              <a:rPr sz="3600" b="1" dirty="0">
                <a:solidFill>
                  <a:srgbClr val="FF0000"/>
                </a:solidFill>
                <a:latin typeface="Courier New"/>
                <a:cs typeface="Courier New"/>
              </a:rPr>
              <a:t>BREAK</a:t>
            </a:r>
            <a:endParaRPr sz="3600">
              <a:latin typeface="Courier New"/>
              <a:cs typeface="Courier New"/>
            </a:endParaRPr>
          </a:p>
          <a:p>
            <a:pPr marL="1005840">
              <a:lnSpc>
                <a:spcPct val="100000"/>
              </a:lnSpc>
              <a:spcBef>
                <a:spcPts val="10"/>
              </a:spcBef>
            </a:pPr>
            <a:r>
              <a:rPr sz="3600" b="1" dirty="0">
                <a:latin typeface="Courier New"/>
                <a:cs typeface="Courier New"/>
              </a:rPr>
              <a:t>...</a:t>
            </a:r>
            <a:endParaRPr sz="3600">
              <a:latin typeface="Courier New"/>
              <a:cs typeface="Courier New"/>
            </a:endParaRPr>
          </a:p>
          <a:p>
            <a:pPr marL="91440">
              <a:lnSpc>
                <a:spcPct val="100000"/>
              </a:lnSpc>
            </a:pPr>
            <a:r>
              <a:rPr sz="3600" b="1" dirty="0">
                <a:solidFill>
                  <a:srgbClr val="FF0000"/>
                </a:solidFill>
                <a:latin typeface="Courier New"/>
                <a:cs typeface="Courier New"/>
              </a:rPr>
              <a:t>END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06896" y="2679179"/>
            <a:ext cx="2954020" cy="1533525"/>
          </a:xfrm>
          <a:custGeom>
            <a:avLst/>
            <a:gdLst/>
            <a:ahLst/>
            <a:cxnLst/>
            <a:rect l="l" t="t" r="r" b="b"/>
            <a:pathLst>
              <a:path w="2954020" h="1533525">
                <a:moveTo>
                  <a:pt x="118959" y="1453700"/>
                </a:moveTo>
                <a:lnTo>
                  <a:pt x="119012" y="1454044"/>
                </a:lnTo>
                <a:lnTo>
                  <a:pt x="144266" y="1480845"/>
                </a:lnTo>
                <a:lnTo>
                  <a:pt x="173736" y="1475232"/>
                </a:lnTo>
                <a:lnTo>
                  <a:pt x="208787" y="1470660"/>
                </a:lnTo>
                <a:lnTo>
                  <a:pt x="246887" y="1464564"/>
                </a:lnTo>
                <a:lnTo>
                  <a:pt x="284988" y="1459991"/>
                </a:lnTo>
                <a:lnTo>
                  <a:pt x="324612" y="1453896"/>
                </a:lnTo>
                <a:lnTo>
                  <a:pt x="409955" y="1441703"/>
                </a:lnTo>
                <a:lnTo>
                  <a:pt x="499871" y="1429512"/>
                </a:lnTo>
                <a:lnTo>
                  <a:pt x="594359" y="1417320"/>
                </a:lnTo>
                <a:lnTo>
                  <a:pt x="693419" y="1403603"/>
                </a:lnTo>
                <a:lnTo>
                  <a:pt x="797051" y="1388364"/>
                </a:lnTo>
                <a:lnTo>
                  <a:pt x="903731" y="1374648"/>
                </a:lnTo>
                <a:lnTo>
                  <a:pt x="1011936" y="1359408"/>
                </a:lnTo>
                <a:lnTo>
                  <a:pt x="1123187" y="1344167"/>
                </a:lnTo>
                <a:lnTo>
                  <a:pt x="1574291" y="1277112"/>
                </a:lnTo>
                <a:lnTo>
                  <a:pt x="1687067" y="1258824"/>
                </a:lnTo>
                <a:lnTo>
                  <a:pt x="1796795" y="1240536"/>
                </a:lnTo>
                <a:lnTo>
                  <a:pt x="1906523" y="1220724"/>
                </a:lnTo>
                <a:lnTo>
                  <a:pt x="2011679" y="1202436"/>
                </a:lnTo>
                <a:lnTo>
                  <a:pt x="2113787" y="1182624"/>
                </a:lnTo>
                <a:lnTo>
                  <a:pt x="2212847" y="1162812"/>
                </a:lnTo>
                <a:lnTo>
                  <a:pt x="2307335" y="1143000"/>
                </a:lnTo>
                <a:lnTo>
                  <a:pt x="2395728" y="1121663"/>
                </a:lnTo>
                <a:lnTo>
                  <a:pt x="2438399" y="1110995"/>
                </a:lnTo>
                <a:lnTo>
                  <a:pt x="2479547" y="1100327"/>
                </a:lnTo>
                <a:lnTo>
                  <a:pt x="2519172" y="1089659"/>
                </a:lnTo>
                <a:lnTo>
                  <a:pt x="2557272" y="1078991"/>
                </a:lnTo>
                <a:lnTo>
                  <a:pt x="2628899" y="1057655"/>
                </a:lnTo>
                <a:lnTo>
                  <a:pt x="2692907" y="1034795"/>
                </a:lnTo>
                <a:lnTo>
                  <a:pt x="2721864" y="1024127"/>
                </a:lnTo>
                <a:lnTo>
                  <a:pt x="2749295" y="1011935"/>
                </a:lnTo>
                <a:lnTo>
                  <a:pt x="2773679" y="1001267"/>
                </a:lnTo>
                <a:lnTo>
                  <a:pt x="2798064" y="989075"/>
                </a:lnTo>
                <a:lnTo>
                  <a:pt x="2837688" y="964691"/>
                </a:lnTo>
                <a:lnTo>
                  <a:pt x="2869691" y="940307"/>
                </a:lnTo>
                <a:lnTo>
                  <a:pt x="2895600" y="912875"/>
                </a:lnTo>
                <a:lnTo>
                  <a:pt x="2907791" y="900683"/>
                </a:lnTo>
                <a:lnTo>
                  <a:pt x="2918460" y="886967"/>
                </a:lnTo>
                <a:lnTo>
                  <a:pt x="2926079" y="871727"/>
                </a:lnTo>
                <a:lnTo>
                  <a:pt x="2935223" y="858011"/>
                </a:lnTo>
                <a:lnTo>
                  <a:pt x="2941319" y="842771"/>
                </a:lnTo>
                <a:lnTo>
                  <a:pt x="2950464" y="812291"/>
                </a:lnTo>
                <a:lnTo>
                  <a:pt x="2953512" y="781811"/>
                </a:lnTo>
                <a:lnTo>
                  <a:pt x="2953512" y="766571"/>
                </a:lnTo>
                <a:lnTo>
                  <a:pt x="2947416" y="720851"/>
                </a:lnTo>
                <a:lnTo>
                  <a:pt x="2930652" y="676655"/>
                </a:lnTo>
                <a:lnTo>
                  <a:pt x="2906267" y="630935"/>
                </a:lnTo>
                <a:lnTo>
                  <a:pt x="2894076" y="613518"/>
                </a:lnTo>
                <a:lnTo>
                  <a:pt x="2894076" y="781811"/>
                </a:lnTo>
                <a:lnTo>
                  <a:pt x="2891028" y="803147"/>
                </a:lnTo>
                <a:lnTo>
                  <a:pt x="2887979" y="812291"/>
                </a:lnTo>
                <a:lnTo>
                  <a:pt x="2884931" y="822959"/>
                </a:lnTo>
                <a:lnTo>
                  <a:pt x="2878835" y="833627"/>
                </a:lnTo>
                <a:lnTo>
                  <a:pt x="2849879" y="874775"/>
                </a:lnTo>
                <a:lnTo>
                  <a:pt x="2816352" y="905255"/>
                </a:lnTo>
                <a:lnTo>
                  <a:pt x="2767584" y="937259"/>
                </a:lnTo>
                <a:lnTo>
                  <a:pt x="2746247" y="946403"/>
                </a:lnTo>
                <a:lnTo>
                  <a:pt x="2723388" y="957071"/>
                </a:lnTo>
                <a:lnTo>
                  <a:pt x="2671572" y="978407"/>
                </a:lnTo>
                <a:lnTo>
                  <a:pt x="2609087" y="999743"/>
                </a:lnTo>
                <a:lnTo>
                  <a:pt x="2540508" y="1021079"/>
                </a:lnTo>
                <a:lnTo>
                  <a:pt x="2464308" y="1042415"/>
                </a:lnTo>
                <a:lnTo>
                  <a:pt x="2382011" y="1063751"/>
                </a:lnTo>
                <a:lnTo>
                  <a:pt x="2293620" y="1083564"/>
                </a:lnTo>
                <a:lnTo>
                  <a:pt x="2200655" y="1103376"/>
                </a:lnTo>
                <a:lnTo>
                  <a:pt x="2101596" y="1123188"/>
                </a:lnTo>
                <a:lnTo>
                  <a:pt x="2001011" y="1143000"/>
                </a:lnTo>
                <a:lnTo>
                  <a:pt x="1895855" y="1161288"/>
                </a:lnTo>
                <a:lnTo>
                  <a:pt x="1787652" y="1181100"/>
                </a:lnTo>
                <a:lnTo>
                  <a:pt x="1676399" y="1199388"/>
                </a:lnTo>
                <a:lnTo>
                  <a:pt x="1565147" y="1216152"/>
                </a:lnTo>
                <a:lnTo>
                  <a:pt x="1452371" y="1234439"/>
                </a:lnTo>
                <a:lnTo>
                  <a:pt x="1114043" y="1284732"/>
                </a:lnTo>
                <a:lnTo>
                  <a:pt x="894588" y="1315212"/>
                </a:lnTo>
                <a:lnTo>
                  <a:pt x="789431" y="1328927"/>
                </a:lnTo>
                <a:lnTo>
                  <a:pt x="685800" y="1342643"/>
                </a:lnTo>
                <a:lnTo>
                  <a:pt x="586739" y="1356360"/>
                </a:lnTo>
                <a:lnTo>
                  <a:pt x="490727" y="1370076"/>
                </a:lnTo>
                <a:lnTo>
                  <a:pt x="400812" y="1382267"/>
                </a:lnTo>
                <a:lnTo>
                  <a:pt x="316991" y="1394460"/>
                </a:lnTo>
                <a:lnTo>
                  <a:pt x="275843" y="1399032"/>
                </a:lnTo>
                <a:lnTo>
                  <a:pt x="237743" y="1405127"/>
                </a:lnTo>
                <a:lnTo>
                  <a:pt x="201167" y="1411224"/>
                </a:lnTo>
                <a:lnTo>
                  <a:pt x="166115" y="1415796"/>
                </a:lnTo>
                <a:lnTo>
                  <a:pt x="133911" y="1420187"/>
                </a:lnTo>
                <a:lnTo>
                  <a:pt x="118959" y="1453700"/>
                </a:lnTo>
                <a:close/>
              </a:path>
              <a:path w="2954020" h="1533525">
                <a:moveTo>
                  <a:pt x="2042159" y="51815"/>
                </a:moveTo>
                <a:lnTo>
                  <a:pt x="2243328" y="176784"/>
                </a:lnTo>
                <a:lnTo>
                  <a:pt x="2292096" y="208787"/>
                </a:lnTo>
                <a:lnTo>
                  <a:pt x="2340864" y="239267"/>
                </a:lnTo>
                <a:lnTo>
                  <a:pt x="2389631" y="271271"/>
                </a:lnTo>
                <a:lnTo>
                  <a:pt x="2481072" y="332231"/>
                </a:lnTo>
                <a:lnTo>
                  <a:pt x="2525267" y="362711"/>
                </a:lnTo>
                <a:lnTo>
                  <a:pt x="2567940" y="393191"/>
                </a:lnTo>
                <a:lnTo>
                  <a:pt x="2647187" y="454151"/>
                </a:lnTo>
                <a:lnTo>
                  <a:pt x="2683764" y="483107"/>
                </a:lnTo>
                <a:lnTo>
                  <a:pt x="2700528" y="498347"/>
                </a:lnTo>
                <a:lnTo>
                  <a:pt x="2717291" y="512063"/>
                </a:lnTo>
                <a:lnTo>
                  <a:pt x="2734055" y="527303"/>
                </a:lnTo>
                <a:lnTo>
                  <a:pt x="2749295" y="541019"/>
                </a:lnTo>
                <a:lnTo>
                  <a:pt x="2778252" y="569975"/>
                </a:lnTo>
                <a:lnTo>
                  <a:pt x="2790443" y="583691"/>
                </a:lnTo>
                <a:lnTo>
                  <a:pt x="2804160" y="597407"/>
                </a:lnTo>
                <a:lnTo>
                  <a:pt x="2816352" y="611123"/>
                </a:lnTo>
                <a:lnTo>
                  <a:pt x="2846831" y="650747"/>
                </a:lnTo>
                <a:lnTo>
                  <a:pt x="2869691" y="690371"/>
                </a:lnTo>
                <a:lnTo>
                  <a:pt x="2881884" y="714755"/>
                </a:lnTo>
                <a:lnTo>
                  <a:pt x="2884931" y="726947"/>
                </a:lnTo>
                <a:lnTo>
                  <a:pt x="2889504" y="737615"/>
                </a:lnTo>
                <a:lnTo>
                  <a:pt x="2891028" y="749807"/>
                </a:lnTo>
                <a:lnTo>
                  <a:pt x="2894076" y="771143"/>
                </a:lnTo>
                <a:lnTo>
                  <a:pt x="2894076" y="613518"/>
                </a:lnTo>
                <a:lnTo>
                  <a:pt x="2862072" y="571499"/>
                </a:lnTo>
                <a:lnTo>
                  <a:pt x="2834640" y="541019"/>
                </a:lnTo>
                <a:lnTo>
                  <a:pt x="2790443" y="496823"/>
                </a:lnTo>
                <a:lnTo>
                  <a:pt x="2756916" y="466343"/>
                </a:lnTo>
                <a:lnTo>
                  <a:pt x="2738628" y="451103"/>
                </a:lnTo>
                <a:lnTo>
                  <a:pt x="2721863" y="435863"/>
                </a:lnTo>
                <a:lnTo>
                  <a:pt x="2683763" y="405383"/>
                </a:lnTo>
                <a:lnTo>
                  <a:pt x="2644140" y="374903"/>
                </a:lnTo>
                <a:lnTo>
                  <a:pt x="2602991" y="344423"/>
                </a:lnTo>
                <a:lnTo>
                  <a:pt x="2560320" y="313943"/>
                </a:lnTo>
                <a:lnTo>
                  <a:pt x="2514599" y="283463"/>
                </a:lnTo>
                <a:lnTo>
                  <a:pt x="2468879" y="251459"/>
                </a:lnTo>
                <a:lnTo>
                  <a:pt x="2421635" y="220979"/>
                </a:lnTo>
                <a:lnTo>
                  <a:pt x="2374391" y="188975"/>
                </a:lnTo>
                <a:lnTo>
                  <a:pt x="2324099" y="158495"/>
                </a:lnTo>
                <a:lnTo>
                  <a:pt x="2275331" y="126491"/>
                </a:lnTo>
                <a:lnTo>
                  <a:pt x="2174747" y="64008"/>
                </a:lnTo>
                <a:lnTo>
                  <a:pt x="2072639" y="0"/>
                </a:lnTo>
                <a:lnTo>
                  <a:pt x="2042159" y="51815"/>
                </a:lnTo>
                <a:close/>
              </a:path>
              <a:path w="2954020" h="1533525">
                <a:moveTo>
                  <a:pt x="0" y="1473708"/>
                </a:moveTo>
                <a:lnTo>
                  <a:pt x="193548" y="1533143"/>
                </a:lnTo>
                <a:lnTo>
                  <a:pt x="144266" y="1480845"/>
                </a:lnTo>
                <a:lnTo>
                  <a:pt x="141731" y="1481327"/>
                </a:lnTo>
                <a:lnTo>
                  <a:pt x="123443" y="1482852"/>
                </a:lnTo>
                <a:lnTo>
                  <a:pt x="119012" y="1454044"/>
                </a:lnTo>
                <a:lnTo>
                  <a:pt x="118871" y="1453896"/>
                </a:lnTo>
                <a:lnTo>
                  <a:pt x="118871" y="1453133"/>
                </a:lnTo>
                <a:lnTo>
                  <a:pt x="114300" y="1423415"/>
                </a:lnTo>
                <a:lnTo>
                  <a:pt x="114300" y="1390386"/>
                </a:lnTo>
                <a:lnTo>
                  <a:pt x="0" y="1473708"/>
                </a:lnTo>
                <a:close/>
              </a:path>
              <a:path w="2954020" h="1533525">
                <a:moveTo>
                  <a:pt x="114300" y="1390386"/>
                </a:moveTo>
                <a:lnTo>
                  <a:pt x="114300" y="1423415"/>
                </a:lnTo>
                <a:lnTo>
                  <a:pt x="132587" y="1420367"/>
                </a:lnTo>
                <a:lnTo>
                  <a:pt x="133911" y="1420187"/>
                </a:lnTo>
                <a:lnTo>
                  <a:pt x="163067" y="1354836"/>
                </a:lnTo>
                <a:lnTo>
                  <a:pt x="114300" y="1390386"/>
                </a:lnTo>
                <a:close/>
              </a:path>
              <a:path w="2954020" h="1533525">
                <a:moveTo>
                  <a:pt x="119012" y="1454044"/>
                </a:moveTo>
                <a:lnTo>
                  <a:pt x="123443" y="1482852"/>
                </a:lnTo>
                <a:lnTo>
                  <a:pt x="141731" y="1481327"/>
                </a:lnTo>
                <a:lnTo>
                  <a:pt x="144266" y="1480845"/>
                </a:lnTo>
                <a:lnTo>
                  <a:pt x="119012" y="1454044"/>
                </a:lnTo>
                <a:close/>
              </a:path>
              <a:path w="2954020" h="1533525">
                <a:moveTo>
                  <a:pt x="114300" y="1423415"/>
                </a:moveTo>
                <a:lnTo>
                  <a:pt x="118959" y="1453700"/>
                </a:lnTo>
                <a:lnTo>
                  <a:pt x="133911" y="1420187"/>
                </a:lnTo>
                <a:lnTo>
                  <a:pt x="132587" y="1420367"/>
                </a:lnTo>
                <a:lnTo>
                  <a:pt x="114300" y="1423415"/>
                </a:lnTo>
                <a:close/>
              </a:path>
              <a:path w="2954020" h="1533525">
                <a:moveTo>
                  <a:pt x="118871" y="1453133"/>
                </a:moveTo>
                <a:lnTo>
                  <a:pt x="118871" y="1453896"/>
                </a:lnTo>
                <a:lnTo>
                  <a:pt x="118959" y="1453700"/>
                </a:lnTo>
                <a:lnTo>
                  <a:pt x="118871" y="1453133"/>
                </a:lnTo>
                <a:close/>
              </a:path>
            </a:pathLst>
          </a:custGeom>
          <a:solidFill>
            <a:srgbClr val="FF3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048767" y="6866232"/>
            <a:ext cx="58102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spc="-5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91894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WHILE	statement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9096" y="1333487"/>
            <a:ext cx="3505200" cy="1739264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WHILE</a:t>
            </a:r>
            <a:r>
              <a:rPr sz="3600" b="1" spc="-20" dirty="0">
                <a:latin typeface="Courier New"/>
                <a:cs typeface="Courier New"/>
              </a:rPr>
              <a:t> </a:t>
            </a:r>
            <a:r>
              <a:rPr sz="3600" b="1" dirty="0">
                <a:latin typeface="Courier New"/>
                <a:cs typeface="Courier New"/>
              </a:rPr>
              <a:t>expr</a:t>
            </a:r>
            <a:endParaRPr sz="3600">
              <a:latin typeface="Courier New"/>
              <a:cs typeface="Courier New"/>
            </a:endParaRPr>
          </a:p>
          <a:p>
            <a:pPr marR="662305" algn="ctr">
              <a:lnSpc>
                <a:spcPct val="100000"/>
              </a:lnSpc>
            </a:pPr>
            <a:r>
              <a:rPr sz="3600" b="1" dirty="0">
                <a:latin typeface="Courier New"/>
                <a:cs typeface="Courier New"/>
              </a:rPr>
              <a:t>...</a:t>
            </a:r>
            <a:endParaRPr sz="3600">
              <a:latin typeface="Courier New"/>
              <a:cs typeface="Courier New"/>
            </a:endParaRPr>
          </a:p>
          <a:p>
            <a:pPr marL="90805">
              <a:lnSpc>
                <a:spcPct val="100000"/>
              </a:lnSpc>
            </a:pPr>
            <a:r>
              <a:rPr sz="3600" b="1" dirty="0">
                <a:solidFill>
                  <a:srgbClr val="FF0000"/>
                </a:solidFill>
                <a:latin typeface="Courier New"/>
                <a:cs typeface="Courier New"/>
              </a:rPr>
              <a:t>END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49096" y="5143487"/>
            <a:ext cx="3352800" cy="1423670"/>
          </a:xfrm>
          <a:prstGeom prst="rect">
            <a:avLst/>
          </a:prstGeom>
          <a:solidFill>
            <a:srgbClr val="CAFFFF"/>
          </a:solidFill>
          <a:ln w="50800">
            <a:solidFill>
              <a:srgbClr val="0101FF"/>
            </a:solidFill>
          </a:ln>
        </p:spPr>
        <p:txBody>
          <a:bodyPr vert="horz" wrap="square" lIns="0" tIns="29845" rIns="0" bIns="0" rtlCol="0">
            <a:spAutoFit/>
          </a:bodyPr>
          <a:lstStyle/>
          <a:p>
            <a:pPr marL="755650" marR="247650" indent="-638810">
              <a:lnSpc>
                <a:spcPct val="100000"/>
              </a:lnSpc>
              <a:spcBef>
                <a:spcPts val="235"/>
              </a:spcBef>
            </a:pPr>
            <a:r>
              <a:rPr sz="2800" b="1" spc="-10" dirty="0">
                <a:latin typeface="Courier New"/>
                <a:cs typeface="Courier New"/>
              </a:rPr>
              <a:t>while f(x) </a:t>
            </a:r>
            <a:r>
              <a:rPr sz="2800" b="1" spc="-5" dirty="0">
                <a:latin typeface="Courier New"/>
                <a:cs typeface="Courier New"/>
              </a:rPr>
              <a:t>&gt;</a:t>
            </a:r>
            <a:r>
              <a:rPr sz="2800" b="1" spc="-75" dirty="0">
                <a:latin typeface="Courier New"/>
                <a:cs typeface="Courier New"/>
              </a:rPr>
              <a:t> </a:t>
            </a:r>
            <a:r>
              <a:rPr sz="2800" b="1" spc="-5" dirty="0">
                <a:latin typeface="Courier New"/>
                <a:cs typeface="Courier New"/>
              </a:rPr>
              <a:t>2  x =</a:t>
            </a:r>
            <a:r>
              <a:rPr sz="2800" b="1" spc="-50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x+1;</a:t>
            </a:r>
            <a:endParaRPr sz="2800">
              <a:latin typeface="Courier New"/>
              <a:cs typeface="Courier New"/>
            </a:endParaRPr>
          </a:p>
          <a:p>
            <a:pPr marL="116839">
              <a:lnSpc>
                <a:spcPct val="100000"/>
              </a:lnSpc>
              <a:spcBef>
                <a:spcPts val="10"/>
              </a:spcBef>
            </a:pPr>
            <a:r>
              <a:rPr sz="2800" b="1" spc="-10" dirty="0">
                <a:latin typeface="Courier New"/>
                <a:cs typeface="Courier New"/>
              </a:rPr>
              <a:t>end;</a:t>
            </a:r>
            <a:endParaRPr sz="2800">
              <a:latin typeface="Courier New"/>
              <a:cs typeface="Courier New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416296" y="1333487"/>
            <a:ext cx="3886200" cy="2837815"/>
          </a:xfrm>
          <a:custGeom>
            <a:avLst/>
            <a:gdLst/>
            <a:ahLst/>
            <a:cxnLst/>
            <a:rect l="l" t="t" r="r" b="b"/>
            <a:pathLst>
              <a:path w="3886200" h="2837815">
                <a:moveTo>
                  <a:pt x="0" y="2837688"/>
                </a:moveTo>
                <a:lnTo>
                  <a:pt x="0" y="0"/>
                </a:lnTo>
                <a:lnTo>
                  <a:pt x="3886200" y="0"/>
                </a:lnTo>
                <a:lnTo>
                  <a:pt x="3886200" y="2837688"/>
                </a:lnTo>
                <a:lnTo>
                  <a:pt x="0" y="2837688"/>
                </a:lnTo>
                <a:close/>
              </a:path>
            </a:pathLst>
          </a:custGeom>
          <a:solidFill>
            <a:srgbClr val="FFCA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416296" y="1314691"/>
            <a:ext cx="3886200" cy="2770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Courier New"/>
                <a:cs typeface="Courier New"/>
              </a:rPr>
              <a:t>WHILE</a:t>
            </a:r>
            <a:r>
              <a:rPr sz="3600" b="1" spc="-15" dirty="0">
                <a:latin typeface="Courier New"/>
                <a:cs typeface="Courier New"/>
              </a:rPr>
              <a:t> </a:t>
            </a:r>
            <a:r>
              <a:rPr sz="3600" b="1" dirty="0">
                <a:latin typeface="Courier New"/>
                <a:cs typeface="Courier New"/>
              </a:rPr>
              <a:t>expr</a:t>
            </a:r>
            <a:endParaRPr sz="3600">
              <a:latin typeface="Courier New"/>
              <a:cs typeface="Courier New"/>
            </a:endParaRPr>
          </a:p>
          <a:p>
            <a:pPr marL="1188720" marR="1316355">
              <a:lnSpc>
                <a:spcPct val="100000"/>
              </a:lnSpc>
            </a:pPr>
            <a:r>
              <a:rPr sz="3600" b="1" spc="5" dirty="0">
                <a:latin typeface="Courier New"/>
                <a:cs typeface="Courier New"/>
              </a:rPr>
              <a:t>...  </a:t>
            </a:r>
            <a:r>
              <a:rPr sz="3600" b="1" dirty="0">
                <a:solidFill>
                  <a:srgbClr val="FF0000"/>
                </a:solidFill>
                <a:latin typeface="Courier New"/>
                <a:cs typeface="Courier New"/>
              </a:rPr>
              <a:t>BREAK</a:t>
            </a:r>
            <a:endParaRPr sz="3600">
              <a:latin typeface="Courier New"/>
              <a:cs typeface="Courier New"/>
            </a:endParaRPr>
          </a:p>
          <a:p>
            <a:pPr marL="1188720">
              <a:lnSpc>
                <a:spcPct val="100000"/>
              </a:lnSpc>
              <a:spcBef>
                <a:spcPts val="10"/>
              </a:spcBef>
            </a:pPr>
            <a:r>
              <a:rPr sz="3600" b="1" spc="5" dirty="0">
                <a:latin typeface="Courier New"/>
                <a:cs typeface="Courier New"/>
              </a:rPr>
              <a:t>...</a:t>
            </a:r>
            <a:endParaRPr sz="3600">
              <a:latin typeface="Courier New"/>
              <a:cs typeface="Courier New"/>
            </a:endParaRPr>
          </a:p>
          <a:p>
            <a:pPr marL="91440">
              <a:lnSpc>
                <a:spcPct val="100000"/>
              </a:lnSpc>
            </a:pPr>
            <a:r>
              <a:rPr sz="3600" b="1" dirty="0">
                <a:solidFill>
                  <a:srgbClr val="FF0000"/>
                </a:solidFill>
                <a:latin typeface="Courier New"/>
                <a:cs typeface="Courier New"/>
              </a:rPr>
              <a:t>END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06896" y="2679179"/>
            <a:ext cx="2954020" cy="1533525"/>
          </a:xfrm>
          <a:custGeom>
            <a:avLst/>
            <a:gdLst/>
            <a:ahLst/>
            <a:cxnLst/>
            <a:rect l="l" t="t" r="r" b="b"/>
            <a:pathLst>
              <a:path w="2954020" h="1533525">
                <a:moveTo>
                  <a:pt x="118959" y="1453700"/>
                </a:moveTo>
                <a:lnTo>
                  <a:pt x="119012" y="1454044"/>
                </a:lnTo>
                <a:lnTo>
                  <a:pt x="144266" y="1480845"/>
                </a:lnTo>
                <a:lnTo>
                  <a:pt x="173736" y="1475232"/>
                </a:lnTo>
                <a:lnTo>
                  <a:pt x="208787" y="1470660"/>
                </a:lnTo>
                <a:lnTo>
                  <a:pt x="246887" y="1464564"/>
                </a:lnTo>
                <a:lnTo>
                  <a:pt x="284988" y="1459991"/>
                </a:lnTo>
                <a:lnTo>
                  <a:pt x="324612" y="1453896"/>
                </a:lnTo>
                <a:lnTo>
                  <a:pt x="409955" y="1441703"/>
                </a:lnTo>
                <a:lnTo>
                  <a:pt x="499871" y="1429512"/>
                </a:lnTo>
                <a:lnTo>
                  <a:pt x="594359" y="1417320"/>
                </a:lnTo>
                <a:lnTo>
                  <a:pt x="693419" y="1403603"/>
                </a:lnTo>
                <a:lnTo>
                  <a:pt x="797051" y="1388364"/>
                </a:lnTo>
                <a:lnTo>
                  <a:pt x="903731" y="1374648"/>
                </a:lnTo>
                <a:lnTo>
                  <a:pt x="1011936" y="1359408"/>
                </a:lnTo>
                <a:lnTo>
                  <a:pt x="1123187" y="1344167"/>
                </a:lnTo>
                <a:lnTo>
                  <a:pt x="1574291" y="1277112"/>
                </a:lnTo>
                <a:lnTo>
                  <a:pt x="1687067" y="1258824"/>
                </a:lnTo>
                <a:lnTo>
                  <a:pt x="1796795" y="1240536"/>
                </a:lnTo>
                <a:lnTo>
                  <a:pt x="1906523" y="1220724"/>
                </a:lnTo>
                <a:lnTo>
                  <a:pt x="2011679" y="1202436"/>
                </a:lnTo>
                <a:lnTo>
                  <a:pt x="2113787" y="1182624"/>
                </a:lnTo>
                <a:lnTo>
                  <a:pt x="2212847" y="1162812"/>
                </a:lnTo>
                <a:lnTo>
                  <a:pt x="2307335" y="1143000"/>
                </a:lnTo>
                <a:lnTo>
                  <a:pt x="2395728" y="1121663"/>
                </a:lnTo>
                <a:lnTo>
                  <a:pt x="2438399" y="1110995"/>
                </a:lnTo>
                <a:lnTo>
                  <a:pt x="2479547" y="1100327"/>
                </a:lnTo>
                <a:lnTo>
                  <a:pt x="2519172" y="1089659"/>
                </a:lnTo>
                <a:lnTo>
                  <a:pt x="2557272" y="1078991"/>
                </a:lnTo>
                <a:lnTo>
                  <a:pt x="2628899" y="1057655"/>
                </a:lnTo>
                <a:lnTo>
                  <a:pt x="2692907" y="1034795"/>
                </a:lnTo>
                <a:lnTo>
                  <a:pt x="2721864" y="1024127"/>
                </a:lnTo>
                <a:lnTo>
                  <a:pt x="2749295" y="1011935"/>
                </a:lnTo>
                <a:lnTo>
                  <a:pt x="2773679" y="1001267"/>
                </a:lnTo>
                <a:lnTo>
                  <a:pt x="2798064" y="989075"/>
                </a:lnTo>
                <a:lnTo>
                  <a:pt x="2837688" y="964691"/>
                </a:lnTo>
                <a:lnTo>
                  <a:pt x="2869691" y="940307"/>
                </a:lnTo>
                <a:lnTo>
                  <a:pt x="2895600" y="912875"/>
                </a:lnTo>
                <a:lnTo>
                  <a:pt x="2907791" y="900683"/>
                </a:lnTo>
                <a:lnTo>
                  <a:pt x="2918460" y="886967"/>
                </a:lnTo>
                <a:lnTo>
                  <a:pt x="2926079" y="871727"/>
                </a:lnTo>
                <a:lnTo>
                  <a:pt x="2935223" y="858011"/>
                </a:lnTo>
                <a:lnTo>
                  <a:pt x="2941319" y="842771"/>
                </a:lnTo>
                <a:lnTo>
                  <a:pt x="2950464" y="812291"/>
                </a:lnTo>
                <a:lnTo>
                  <a:pt x="2953512" y="781811"/>
                </a:lnTo>
                <a:lnTo>
                  <a:pt x="2953512" y="766571"/>
                </a:lnTo>
                <a:lnTo>
                  <a:pt x="2947416" y="720851"/>
                </a:lnTo>
                <a:lnTo>
                  <a:pt x="2930652" y="676655"/>
                </a:lnTo>
                <a:lnTo>
                  <a:pt x="2906267" y="630935"/>
                </a:lnTo>
                <a:lnTo>
                  <a:pt x="2894076" y="613518"/>
                </a:lnTo>
                <a:lnTo>
                  <a:pt x="2894076" y="781811"/>
                </a:lnTo>
                <a:lnTo>
                  <a:pt x="2891028" y="803147"/>
                </a:lnTo>
                <a:lnTo>
                  <a:pt x="2887979" y="812291"/>
                </a:lnTo>
                <a:lnTo>
                  <a:pt x="2884931" y="822959"/>
                </a:lnTo>
                <a:lnTo>
                  <a:pt x="2878835" y="833627"/>
                </a:lnTo>
                <a:lnTo>
                  <a:pt x="2849879" y="874775"/>
                </a:lnTo>
                <a:lnTo>
                  <a:pt x="2816352" y="905255"/>
                </a:lnTo>
                <a:lnTo>
                  <a:pt x="2767584" y="937259"/>
                </a:lnTo>
                <a:lnTo>
                  <a:pt x="2746247" y="946403"/>
                </a:lnTo>
                <a:lnTo>
                  <a:pt x="2723388" y="957071"/>
                </a:lnTo>
                <a:lnTo>
                  <a:pt x="2671572" y="978407"/>
                </a:lnTo>
                <a:lnTo>
                  <a:pt x="2609087" y="999743"/>
                </a:lnTo>
                <a:lnTo>
                  <a:pt x="2540508" y="1021079"/>
                </a:lnTo>
                <a:lnTo>
                  <a:pt x="2464308" y="1042415"/>
                </a:lnTo>
                <a:lnTo>
                  <a:pt x="2382011" y="1063751"/>
                </a:lnTo>
                <a:lnTo>
                  <a:pt x="2293620" y="1083564"/>
                </a:lnTo>
                <a:lnTo>
                  <a:pt x="2200655" y="1103376"/>
                </a:lnTo>
                <a:lnTo>
                  <a:pt x="2101596" y="1123188"/>
                </a:lnTo>
                <a:lnTo>
                  <a:pt x="2001011" y="1143000"/>
                </a:lnTo>
                <a:lnTo>
                  <a:pt x="1895855" y="1161288"/>
                </a:lnTo>
                <a:lnTo>
                  <a:pt x="1787652" y="1181100"/>
                </a:lnTo>
                <a:lnTo>
                  <a:pt x="1676399" y="1199388"/>
                </a:lnTo>
                <a:lnTo>
                  <a:pt x="1565147" y="1216152"/>
                </a:lnTo>
                <a:lnTo>
                  <a:pt x="1452371" y="1234439"/>
                </a:lnTo>
                <a:lnTo>
                  <a:pt x="1114043" y="1284732"/>
                </a:lnTo>
                <a:lnTo>
                  <a:pt x="894588" y="1315212"/>
                </a:lnTo>
                <a:lnTo>
                  <a:pt x="789431" y="1328927"/>
                </a:lnTo>
                <a:lnTo>
                  <a:pt x="685800" y="1342643"/>
                </a:lnTo>
                <a:lnTo>
                  <a:pt x="586739" y="1356360"/>
                </a:lnTo>
                <a:lnTo>
                  <a:pt x="490727" y="1370076"/>
                </a:lnTo>
                <a:lnTo>
                  <a:pt x="400812" y="1382267"/>
                </a:lnTo>
                <a:lnTo>
                  <a:pt x="316991" y="1394460"/>
                </a:lnTo>
                <a:lnTo>
                  <a:pt x="275843" y="1399032"/>
                </a:lnTo>
                <a:lnTo>
                  <a:pt x="237743" y="1405127"/>
                </a:lnTo>
                <a:lnTo>
                  <a:pt x="201167" y="1411224"/>
                </a:lnTo>
                <a:lnTo>
                  <a:pt x="166115" y="1415796"/>
                </a:lnTo>
                <a:lnTo>
                  <a:pt x="133911" y="1420187"/>
                </a:lnTo>
                <a:lnTo>
                  <a:pt x="118959" y="1453700"/>
                </a:lnTo>
                <a:close/>
              </a:path>
              <a:path w="2954020" h="1533525">
                <a:moveTo>
                  <a:pt x="2042159" y="51815"/>
                </a:moveTo>
                <a:lnTo>
                  <a:pt x="2243328" y="176784"/>
                </a:lnTo>
                <a:lnTo>
                  <a:pt x="2292096" y="208787"/>
                </a:lnTo>
                <a:lnTo>
                  <a:pt x="2340864" y="239267"/>
                </a:lnTo>
                <a:lnTo>
                  <a:pt x="2389631" y="271271"/>
                </a:lnTo>
                <a:lnTo>
                  <a:pt x="2481072" y="332231"/>
                </a:lnTo>
                <a:lnTo>
                  <a:pt x="2525267" y="362711"/>
                </a:lnTo>
                <a:lnTo>
                  <a:pt x="2567940" y="393191"/>
                </a:lnTo>
                <a:lnTo>
                  <a:pt x="2647187" y="454151"/>
                </a:lnTo>
                <a:lnTo>
                  <a:pt x="2683764" y="483107"/>
                </a:lnTo>
                <a:lnTo>
                  <a:pt x="2700528" y="498347"/>
                </a:lnTo>
                <a:lnTo>
                  <a:pt x="2717291" y="512063"/>
                </a:lnTo>
                <a:lnTo>
                  <a:pt x="2734055" y="527303"/>
                </a:lnTo>
                <a:lnTo>
                  <a:pt x="2749295" y="541019"/>
                </a:lnTo>
                <a:lnTo>
                  <a:pt x="2778252" y="569975"/>
                </a:lnTo>
                <a:lnTo>
                  <a:pt x="2790443" y="583691"/>
                </a:lnTo>
                <a:lnTo>
                  <a:pt x="2804160" y="597407"/>
                </a:lnTo>
                <a:lnTo>
                  <a:pt x="2816352" y="611123"/>
                </a:lnTo>
                <a:lnTo>
                  <a:pt x="2846831" y="650747"/>
                </a:lnTo>
                <a:lnTo>
                  <a:pt x="2869691" y="690371"/>
                </a:lnTo>
                <a:lnTo>
                  <a:pt x="2881884" y="714755"/>
                </a:lnTo>
                <a:lnTo>
                  <a:pt x="2884931" y="726947"/>
                </a:lnTo>
                <a:lnTo>
                  <a:pt x="2889504" y="737615"/>
                </a:lnTo>
                <a:lnTo>
                  <a:pt x="2891028" y="749807"/>
                </a:lnTo>
                <a:lnTo>
                  <a:pt x="2894076" y="771143"/>
                </a:lnTo>
                <a:lnTo>
                  <a:pt x="2894076" y="613518"/>
                </a:lnTo>
                <a:lnTo>
                  <a:pt x="2862072" y="571499"/>
                </a:lnTo>
                <a:lnTo>
                  <a:pt x="2834640" y="541019"/>
                </a:lnTo>
                <a:lnTo>
                  <a:pt x="2790443" y="496823"/>
                </a:lnTo>
                <a:lnTo>
                  <a:pt x="2756916" y="466343"/>
                </a:lnTo>
                <a:lnTo>
                  <a:pt x="2738628" y="451103"/>
                </a:lnTo>
                <a:lnTo>
                  <a:pt x="2721863" y="435863"/>
                </a:lnTo>
                <a:lnTo>
                  <a:pt x="2683763" y="405383"/>
                </a:lnTo>
                <a:lnTo>
                  <a:pt x="2644140" y="374903"/>
                </a:lnTo>
                <a:lnTo>
                  <a:pt x="2602991" y="344423"/>
                </a:lnTo>
                <a:lnTo>
                  <a:pt x="2560320" y="313943"/>
                </a:lnTo>
                <a:lnTo>
                  <a:pt x="2514599" y="283463"/>
                </a:lnTo>
                <a:lnTo>
                  <a:pt x="2468879" y="251459"/>
                </a:lnTo>
                <a:lnTo>
                  <a:pt x="2421635" y="220979"/>
                </a:lnTo>
                <a:lnTo>
                  <a:pt x="2374391" y="188975"/>
                </a:lnTo>
                <a:lnTo>
                  <a:pt x="2324099" y="158495"/>
                </a:lnTo>
                <a:lnTo>
                  <a:pt x="2275331" y="126491"/>
                </a:lnTo>
                <a:lnTo>
                  <a:pt x="2174747" y="64008"/>
                </a:lnTo>
                <a:lnTo>
                  <a:pt x="2072639" y="0"/>
                </a:lnTo>
                <a:lnTo>
                  <a:pt x="2042159" y="51815"/>
                </a:lnTo>
                <a:close/>
              </a:path>
              <a:path w="2954020" h="1533525">
                <a:moveTo>
                  <a:pt x="0" y="1473708"/>
                </a:moveTo>
                <a:lnTo>
                  <a:pt x="193548" y="1533143"/>
                </a:lnTo>
                <a:lnTo>
                  <a:pt x="144266" y="1480845"/>
                </a:lnTo>
                <a:lnTo>
                  <a:pt x="141731" y="1481327"/>
                </a:lnTo>
                <a:lnTo>
                  <a:pt x="123443" y="1482852"/>
                </a:lnTo>
                <a:lnTo>
                  <a:pt x="119012" y="1454044"/>
                </a:lnTo>
                <a:lnTo>
                  <a:pt x="118871" y="1453896"/>
                </a:lnTo>
                <a:lnTo>
                  <a:pt x="118871" y="1453133"/>
                </a:lnTo>
                <a:lnTo>
                  <a:pt x="114300" y="1423415"/>
                </a:lnTo>
                <a:lnTo>
                  <a:pt x="114300" y="1390386"/>
                </a:lnTo>
                <a:lnTo>
                  <a:pt x="0" y="1473708"/>
                </a:lnTo>
                <a:close/>
              </a:path>
              <a:path w="2954020" h="1533525">
                <a:moveTo>
                  <a:pt x="114300" y="1390386"/>
                </a:moveTo>
                <a:lnTo>
                  <a:pt x="114300" y="1423415"/>
                </a:lnTo>
                <a:lnTo>
                  <a:pt x="132587" y="1420367"/>
                </a:lnTo>
                <a:lnTo>
                  <a:pt x="133911" y="1420187"/>
                </a:lnTo>
                <a:lnTo>
                  <a:pt x="163067" y="1354836"/>
                </a:lnTo>
                <a:lnTo>
                  <a:pt x="114300" y="1390386"/>
                </a:lnTo>
                <a:close/>
              </a:path>
              <a:path w="2954020" h="1533525">
                <a:moveTo>
                  <a:pt x="119012" y="1454044"/>
                </a:moveTo>
                <a:lnTo>
                  <a:pt x="123443" y="1482852"/>
                </a:lnTo>
                <a:lnTo>
                  <a:pt x="141731" y="1481327"/>
                </a:lnTo>
                <a:lnTo>
                  <a:pt x="144266" y="1480845"/>
                </a:lnTo>
                <a:lnTo>
                  <a:pt x="119012" y="1454044"/>
                </a:lnTo>
                <a:close/>
              </a:path>
              <a:path w="2954020" h="1533525">
                <a:moveTo>
                  <a:pt x="114300" y="1423415"/>
                </a:moveTo>
                <a:lnTo>
                  <a:pt x="118959" y="1453700"/>
                </a:lnTo>
                <a:lnTo>
                  <a:pt x="133911" y="1420187"/>
                </a:lnTo>
                <a:lnTo>
                  <a:pt x="132587" y="1420367"/>
                </a:lnTo>
                <a:lnTo>
                  <a:pt x="114300" y="1423415"/>
                </a:lnTo>
                <a:close/>
              </a:path>
              <a:path w="2954020" h="1533525">
                <a:moveTo>
                  <a:pt x="118871" y="1453133"/>
                </a:moveTo>
                <a:lnTo>
                  <a:pt x="118871" y="1453896"/>
                </a:lnTo>
                <a:lnTo>
                  <a:pt x="118959" y="1453700"/>
                </a:lnTo>
                <a:lnTo>
                  <a:pt x="118871" y="1453133"/>
                </a:lnTo>
                <a:close/>
              </a:path>
            </a:pathLst>
          </a:custGeom>
          <a:solidFill>
            <a:srgbClr val="FF3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048767" y="6866232"/>
            <a:ext cx="58102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spc="-5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14791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SWITCH	statement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77696" y="1333487"/>
            <a:ext cx="5867400" cy="2044064"/>
          </a:xfrm>
          <a:custGeom>
            <a:avLst/>
            <a:gdLst/>
            <a:ahLst/>
            <a:cxnLst/>
            <a:rect l="l" t="t" r="r" b="b"/>
            <a:pathLst>
              <a:path w="5867400" h="2044064">
                <a:moveTo>
                  <a:pt x="0" y="2043684"/>
                </a:moveTo>
                <a:lnTo>
                  <a:pt x="0" y="0"/>
                </a:lnTo>
                <a:lnTo>
                  <a:pt x="5867400" y="0"/>
                </a:lnTo>
                <a:lnTo>
                  <a:pt x="5867400" y="2043683"/>
                </a:lnTo>
                <a:lnTo>
                  <a:pt x="0" y="2043684"/>
                </a:lnTo>
                <a:close/>
              </a:path>
            </a:pathLst>
          </a:custGeom>
          <a:solidFill>
            <a:srgbClr val="FFCA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77696" y="3695687"/>
            <a:ext cx="8305800" cy="3131820"/>
          </a:xfrm>
          <a:custGeom>
            <a:avLst/>
            <a:gdLst/>
            <a:ahLst/>
            <a:cxnLst/>
            <a:rect l="l" t="t" r="r" b="b"/>
            <a:pathLst>
              <a:path w="8305800" h="3131820">
                <a:moveTo>
                  <a:pt x="0" y="3131820"/>
                </a:moveTo>
                <a:lnTo>
                  <a:pt x="0" y="0"/>
                </a:lnTo>
                <a:lnTo>
                  <a:pt x="8305800" y="0"/>
                </a:lnTo>
                <a:lnTo>
                  <a:pt x="8305800" y="3131820"/>
                </a:lnTo>
                <a:lnTo>
                  <a:pt x="0" y="3131820"/>
                </a:lnTo>
                <a:close/>
              </a:path>
            </a:pathLst>
          </a:custGeom>
          <a:solidFill>
            <a:srgbClr val="CA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77696" y="3695687"/>
            <a:ext cx="8305800" cy="3131820"/>
          </a:xfrm>
          <a:custGeom>
            <a:avLst/>
            <a:gdLst/>
            <a:ahLst/>
            <a:cxnLst/>
            <a:rect l="l" t="t" r="r" b="b"/>
            <a:pathLst>
              <a:path w="8305800" h="3131820">
                <a:moveTo>
                  <a:pt x="8305800" y="3131820"/>
                </a:moveTo>
                <a:lnTo>
                  <a:pt x="8305799" y="0"/>
                </a:lnTo>
                <a:lnTo>
                  <a:pt x="0" y="0"/>
                </a:lnTo>
                <a:lnTo>
                  <a:pt x="0" y="3131820"/>
                </a:lnTo>
                <a:lnTo>
                  <a:pt x="8305800" y="3131820"/>
                </a:lnTo>
                <a:close/>
              </a:path>
            </a:pathLst>
          </a:custGeom>
          <a:ln w="50800">
            <a:solidFill>
              <a:srgbClr val="0101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469136" y="1244587"/>
            <a:ext cx="7912100" cy="5550237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487045" marR="3994150" indent="-487680">
              <a:lnSpc>
                <a:spcPts val="3080"/>
              </a:lnSpc>
              <a:spcBef>
                <a:spcPts val="840"/>
              </a:spcBef>
              <a:tabLst>
                <a:tab pos="3176905" algn="l"/>
              </a:tabLst>
            </a:pPr>
            <a:r>
              <a:rPr sz="3200" b="1" dirty="0">
                <a:latin typeface="Courier New"/>
                <a:cs typeface="Courier New"/>
              </a:rPr>
              <a:t>SWITCH expr  CASE</a:t>
            </a:r>
            <a:r>
              <a:rPr sz="3200" b="1" spc="5" dirty="0">
                <a:latin typeface="Courier New"/>
                <a:cs typeface="Courier New"/>
              </a:rPr>
              <a:t> </a:t>
            </a:r>
            <a:r>
              <a:rPr sz="3200" b="1" dirty="0">
                <a:latin typeface="Courier New"/>
                <a:cs typeface="Courier New"/>
              </a:rPr>
              <a:t>e1,	</a:t>
            </a:r>
            <a:r>
              <a:rPr sz="3200" b="1" spc="-5" dirty="0">
                <a:latin typeface="Courier New"/>
                <a:cs typeface="Courier New"/>
              </a:rPr>
              <a:t>.</a:t>
            </a:r>
            <a:r>
              <a:rPr sz="3200" b="1" dirty="0">
                <a:latin typeface="Courier New"/>
                <a:cs typeface="Courier New"/>
              </a:rPr>
              <a:t>..</a:t>
            </a:r>
            <a:endParaRPr sz="3200" dirty="0">
              <a:latin typeface="Courier New"/>
              <a:cs typeface="Courier New"/>
            </a:endParaRPr>
          </a:p>
          <a:p>
            <a:pPr marL="487045">
              <a:lnSpc>
                <a:spcPts val="2715"/>
              </a:lnSpc>
              <a:tabLst>
                <a:tab pos="3176905" algn="l"/>
              </a:tabLst>
            </a:pPr>
            <a:r>
              <a:rPr sz="3200" b="1" dirty="0">
                <a:latin typeface="Courier New"/>
                <a:cs typeface="Courier New"/>
              </a:rPr>
              <a:t>CASE</a:t>
            </a:r>
            <a:r>
              <a:rPr sz="3200" b="1" spc="10" dirty="0">
                <a:latin typeface="Courier New"/>
                <a:cs typeface="Courier New"/>
              </a:rPr>
              <a:t> </a:t>
            </a:r>
            <a:r>
              <a:rPr sz="3200" b="1" dirty="0">
                <a:latin typeface="Courier New"/>
                <a:cs typeface="Courier New"/>
              </a:rPr>
              <a:t>e2,	...</a:t>
            </a:r>
            <a:endParaRPr sz="3200" dirty="0">
              <a:latin typeface="Courier New"/>
              <a:cs typeface="Courier New"/>
            </a:endParaRPr>
          </a:p>
          <a:p>
            <a:pPr marL="487045">
              <a:lnSpc>
                <a:spcPts val="3070"/>
              </a:lnSpc>
            </a:pPr>
            <a:r>
              <a:rPr sz="3200" b="1" dirty="0">
                <a:latin typeface="Courier New"/>
                <a:cs typeface="Courier New"/>
              </a:rPr>
              <a:t>OTHERWISE,</a:t>
            </a:r>
            <a:r>
              <a:rPr sz="3200" b="1" spc="-65" dirty="0">
                <a:latin typeface="Courier New"/>
                <a:cs typeface="Courier New"/>
              </a:rPr>
              <a:t> </a:t>
            </a:r>
            <a:r>
              <a:rPr sz="3200" b="1" dirty="0">
                <a:latin typeface="Courier New"/>
                <a:cs typeface="Courier New"/>
              </a:rPr>
              <a:t>...</a:t>
            </a:r>
            <a:endParaRPr sz="3200" dirty="0">
              <a:latin typeface="Courier New"/>
              <a:cs typeface="Courier New"/>
            </a:endParaRPr>
          </a:p>
          <a:p>
            <a:pPr>
              <a:lnSpc>
                <a:spcPts val="3454"/>
              </a:lnSpc>
            </a:pPr>
            <a:r>
              <a:rPr sz="3200" b="1" spc="-5" dirty="0">
                <a:latin typeface="Courier New"/>
                <a:cs typeface="Courier New"/>
              </a:rPr>
              <a:t>END</a:t>
            </a:r>
            <a:endParaRPr sz="32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850" dirty="0">
              <a:latin typeface="Times New Roman"/>
              <a:cs typeface="Times New Roman"/>
            </a:endParaRPr>
          </a:p>
          <a:p>
            <a:pPr marL="25400" marR="2343785">
              <a:lnSpc>
                <a:spcPct val="100000"/>
              </a:lnSpc>
              <a:spcBef>
                <a:spcPts val="5"/>
              </a:spcBef>
            </a:pPr>
            <a:r>
              <a:rPr sz="2800" b="1" spc="-5" dirty="0">
                <a:latin typeface="Courier New"/>
                <a:cs typeface="Courier New"/>
              </a:rPr>
              <a:t>% </a:t>
            </a:r>
            <a:r>
              <a:rPr sz="2800" b="1" spc="-10" dirty="0">
                <a:latin typeface="Courier New"/>
                <a:cs typeface="Courier New"/>
              </a:rPr>
              <a:t>Count number </a:t>
            </a:r>
            <a:r>
              <a:rPr sz="2800" b="1" spc="-5" dirty="0">
                <a:latin typeface="Courier New"/>
                <a:cs typeface="Courier New"/>
              </a:rPr>
              <a:t>of </a:t>
            </a:r>
            <a:r>
              <a:rPr sz="2800" b="1" spc="-10" dirty="0">
                <a:latin typeface="Courier New"/>
                <a:cs typeface="Courier New"/>
              </a:rPr>
              <a:t>students  SWITCH</a:t>
            </a:r>
            <a:r>
              <a:rPr sz="2800" b="1" spc="-15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course</a:t>
            </a:r>
            <a:endParaRPr sz="2800" dirty="0">
              <a:latin typeface="Courier New"/>
              <a:cs typeface="Courier New"/>
            </a:endParaRPr>
          </a:p>
          <a:p>
            <a:pPr marL="238760" marR="1918970" algn="just">
              <a:lnSpc>
                <a:spcPct val="100000"/>
              </a:lnSpc>
              <a:spcBef>
                <a:spcPts val="10"/>
              </a:spcBef>
            </a:pPr>
            <a:r>
              <a:rPr sz="2800" b="1" spc="-10" dirty="0">
                <a:latin typeface="Courier New"/>
                <a:cs typeface="Courier New"/>
              </a:rPr>
              <a:t>CASE </a:t>
            </a:r>
            <a:r>
              <a:rPr sz="2800" b="1" spc="-10" dirty="0" smtClean="0">
                <a:latin typeface="Courier New"/>
                <a:cs typeface="Courier New"/>
              </a:rPr>
              <a:t>'</a:t>
            </a:r>
            <a:r>
              <a:rPr lang="tr-TR" sz="2800" b="1" spc="-10" dirty="0" smtClean="0">
                <a:latin typeface="Courier New"/>
                <a:cs typeface="Courier New"/>
              </a:rPr>
              <a:t> </a:t>
            </a:r>
            <a:r>
              <a:rPr sz="2800" b="1" spc="-10" dirty="0" smtClean="0">
                <a:latin typeface="Courier New"/>
                <a:cs typeface="Courier New"/>
              </a:rPr>
              <a:t>', </a:t>
            </a:r>
            <a:r>
              <a:rPr sz="2800" b="1" spc="-10" dirty="0">
                <a:latin typeface="Courier New"/>
                <a:cs typeface="Courier New"/>
              </a:rPr>
              <a:t>n134=n134 </a:t>
            </a:r>
            <a:r>
              <a:rPr sz="2800" b="1" spc="-5" dirty="0">
                <a:latin typeface="Courier New"/>
                <a:cs typeface="Courier New"/>
              </a:rPr>
              <a:t>+ 1  </a:t>
            </a:r>
            <a:r>
              <a:rPr sz="2800" b="1" spc="-10" dirty="0">
                <a:latin typeface="Courier New"/>
                <a:cs typeface="Courier New"/>
              </a:rPr>
              <a:t>CASE 'KM135', n135=n135 </a:t>
            </a:r>
            <a:r>
              <a:rPr sz="2800" b="1" spc="-5" dirty="0">
                <a:latin typeface="Courier New"/>
                <a:cs typeface="Courier New"/>
              </a:rPr>
              <a:t>+ 1  </a:t>
            </a:r>
            <a:r>
              <a:rPr sz="2800" b="1" spc="-10" dirty="0">
                <a:latin typeface="Courier New"/>
                <a:cs typeface="Courier New"/>
              </a:rPr>
              <a:t>CASE 'KM300', n300=n300 </a:t>
            </a:r>
            <a:r>
              <a:rPr sz="2800" b="1" spc="-5" dirty="0">
                <a:latin typeface="Courier New"/>
                <a:cs typeface="Courier New"/>
              </a:rPr>
              <a:t>+</a:t>
            </a:r>
            <a:r>
              <a:rPr sz="2800" b="1" spc="-35" dirty="0">
                <a:latin typeface="Courier New"/>
                <a:cs typeface="Courier New"/>
              </a:rPr>
              <a:t> </a:t>
            </a:r>
            <a:r>
              <a:rPr sz="2800" b="1" spc="-5" dirty="0">
                <a:latin typeface="Courier New"/>
                <a:cs typeface="Courier New"/>
              </a:rPr>
              <a:t>1</a:t>
            </a:r>
            <a:endParaRPr sz="2800" dirty="0">
              <a:latin typeface="Courier New"/>
              <a:cs typeface="Courier New"/>
            </a:endParaRPr>
          </a:p>
          <a:p>
            <a:pPr marL="25400" marR="5080" indent="213360">
              <a:lnSpc>
                <a:spcPct val="100000"/>
              </a:lnSpc>
            </a:pPr>
            <a:r>
              <a:rPr sz="2800" b="1" spc="-10" dirty="0">
                <a:latin typeface="Courier New"/>
                <a:cs typeface="Courier New"/>
              </a:rPr>
              <a:t>CASE {'KM301','BM301'} n301 </a:t>
            </a:r>
            <a:r>
              <a:rPr sz="2800" b="1" spc="-5" dirty="0">
                <a:latin typeface="Courier New"/>
                <a:cs typeface="Courier New"/>
              </a:rPr>
              <a:t>+ </a:t>
            </a:r>
            <a:r>
              <a:rPr sz="2800" b="1" spc="-10" dirty="0">
                <a:latin typeface="Courier New"/>
                <a:cs typeface="Courier New"/>
              </a:rPr>
              <a:t>n301+1  </a:t>
            </a:r>
            <a:r>
              <a:rPr sz="2800" b="1" spc="-5" dirty="0">
                <a:latin typeface="Courier New"/>
                <a:cs typeface="Courier New"/>
              </a:rPr>
              <a:t>END</a:t>
            </a:r>
            <a:endParaRPr sz="2800" dirty="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48767" y="6866232"/>
            <a:ext cx="58102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spc="-5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1385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1636" y="6846816"/>
            <a:ext cx="70421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1400" spc="-5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61467" y="6878932"/>
            <a:ext cx="555625" cy="197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30"/>
              </a:lnSpc>
            </a:pPr>
            <a:r>
              <a:rPr lang="tr-TR" sz="1400" spc="-1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Interactive input/output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77696" y="1385570"/>
            <a:ext cx="6324600" cy="640080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ct val="100000"/>
              </a:lnSpc>
            </a:pPr>
            <a:r>
              <a:rPr sz="3600" b="1" dirty="0">
                <a:latin typeface="Courier New"/>
                <a:cs typeface="Courier New"/>
              </a:rPr>
              <a:t>r =</a:t>
            </a:r>
            <a:r>
              <a:rPr sz="3600" b="1" spc="-35" dirty="0">
                <a:latin typeface="Courier New"/>
                <a:cs typeface="Courier New"/>
              </a:rPr>
              <a:t> </a:t>
            </a:r>
            <a:r>
              <a:rPr sz="3600" b="1" dirty="0">
                <a:latin typeface="Courier New"/>
                <a:cs typeface="Courier New"/>
              </a:rPr>
              <a:t>INPUT('msg')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11095" y="2095487"/>
            <a:ext cx="7239000" cy="160337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 marR="1635125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» </a:t>
            </a:r>
            <a:r>
              <a:rPr sz="2400" b="1" dirty="0">
                <a:latin typeface="Courier New"/>
                <a:cs typeface="Courier New"/>
              </a:rPr>
              <a:t>r = </a:t>
            </a:r>
            <a:r>
              <a:rPr sz="2400" b="1" spc="-5" dirty="0">
                <a:latin typeface="Courier New"/>
                <a:cs typeface="Courier New"/>
              </a:rPr>
              <a:t>input('give </a:t>
            </a:r>
            <a:r>
              <a:rPr sz="2400" b="1" dirty="0">
                <a:latin typeface="Courier New"/>
                <a:cs typeface="Courier New"/>
              </a:rPr>
              <a:t>a </a:t>
            </a:r>
            <a:r>
              <a:rPr sz="2400" b="1" spc="-5" dirty="0">
                <a:latin typeface="Courier New"/>
                <a:cs typeface="Courier New"/>
              </a:rPr>
              <a:t>number:</a:t>
            </a:r>
            <a:r>
              <a:rPr sz="2400" b="1" spc="-114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') 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give a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number:</a:t>
            </a:r>
            <a:r>
              <a:rPr sz="2400" b="1" spc="-55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1+12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5"/>
              </a:lnSpc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r</a:t>
            </a:r>
            <a:r>
              <a:rPr sz="2400" b="1" spc="-10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=</a:t>
            </a:r>
            <a:endParaRPr sz="2400">
              <a:latin typeface="Courier New"/>
              <a:cs typeface="Courier New"/>
            </a:endParaRPr>
          </a:p>
          <a:p>
            <a:pPr marL="1031240">
              <a:lnSpc>
                <a:spcPts val="2875"/>
              </a:lnSpc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13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911095" y="3983723"/>
            <a:ext cx="7391400" cy="3065145"/>
          </a:xfrm>
          <a:custGeom>
            <a:avLst/>
            <a:gdLst/>
            <a:ahLst/>
            <a:cxnLst/>
            <a:rect l="l" t="t" r="r" b="b"/>
            <a:pathLst>
              <a:path w="7391400" h="3065145">
                <a:moveTo>
                  <a:pt x="0" y="3064764"/>
                </a:moveTo>
                <a:lnTo>
                  <a:pt x="0" y="0"/>
                </a:lnTo>
                <a:lnTo>
                  <a:pt x="7391400" y="0"/>
                </a:lnTo>
                <a:lnTo>
                  <a:pt x="7391400" y="3064764"/>
                </a:lnTo>
                <a:lnTo>
                  <a:pt x="0" y="306476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911095" y="3985247"/>
            <a:ext cx="7391400" cy="3063240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116839" marR="2154555">
              <a:lnSpc>
                <a:spcPct val="100000"/>
              </a:lnSpc>
              <a:spcBef>
                <a:spcPts val="260"/>
              </a:spcBef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r=input('give </a:t>
            </a:r>
            <a:r>
              <a:rPr sz="2400" b="1" dirty="0">
                <a:latin typeface="Courier New"/>
                <a:cs typeface="Courier New"/>
              </a:rPr>
              <a:t>a </a:t>
            </a:r>
            <a:r>
              <a:rPr sz="2400" b="1" spc="-5" dirty="0">
                <a:latin typeface="Courier New"/>
                <a:cs typeface="Courier New"/>
              </a:rPr>
              <a:t>number:</a:t>
            </a:r>
            <a:r>
              <a:rPr sz="2400" b="1" spc="-12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') 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give a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number:</a:t>
            </a:r>
            <a:r>
              <a:rPr sz="2400" b="1" spc="-60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12abc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0"/>
              </a:lnSpc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???</a:t>
            </a:r>
            <a:r>
              <a:rPr sz="2400" b="1" spc="-10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12</a:t>
            </a:r>
            <a:endParaRPr sz="2400">
              <a:latin typeface="Courier New"/>
              <a:cs typeface="Courier New"/>
            </a:endParaRPr>
          </a:p>
          <a:p>
            <a:pPr marL="848360">
              <a:lnSpc>
                <a:spcPts val="2875"/>
              </a:lnSpc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|</a:t>
            </a:r>
            <a:endParaRPr sz="2400">
              <a:latin typeface="Courier New"/>
              <a:cs typeface="Courier New"/>
            </a:endParaRPr>
          </a:p>
          <a:p>
            <a:pPr marL="116839" marR="145415">
              <a:lnSpc>
                <a:spcPts val="2880"/>
              </a:lnSpc>
              <a:spcBef>
                <a:spcPts val="90"/>
              </a:spcBef>
            </a:pP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Missing operator, comma,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or</a:t>
            </a:r>
            <a:r>
              <a:rPr sz="2400" b="1" spc="-120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semi-colon. 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give a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number:</a:t>
            </a:r>
            <a:r>
              <a:rPr sz="2400" b="1" spc="-50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1222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780"/>
              </a:lnSpc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r</a:t>
            </a:r>
            <a:r>
              <a:rPr sz="2400" b="1" spc="-10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=</a:t>
            </a:r>
            <a:endParaRPr sz="2400">
              <a:latin typeface="Courier New"/>
              <a:cs typeface="Courier New"/>
            </a:endParaRPr>
          </a:p>
          <a:p>
            <a:pPr marL="1395730">
              <a:lnSpc>
                <a:spcPts val="2875"/>
              </a:lnSpc>
            </a:pP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1222</a:t>
            </a:r>
            <a:endParaRPr sz="24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5875482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ema1" id="{E76676FE-48E9-41F8-BA89-82D44B62B21D}" vid="{2E1D27D4-D1DE-4CE0-B196-A61C21B665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1197</Words>
  <Application>Microsoft Office PowerPoint</Application>
  <PresentationFormat>Custom</PresentationFormat>
  <Paragraphs>279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Tema1</vt:lpstr>
      <vt:lpstr>ENE102-8</vt:lpstr>
      <vt:lpstr>PowerPoint Presentation</vt:lpstr>
      <vt:lpstr>Matlab Functions</vt:lpstr>
      <vt:lpstr>PowerPoint Presentation</vt:lpstr>
      <vt:lpstr>IF statement</vt:lpstr>
      <vt:lpstr>FOR statement</vt:lpstr>
      <vt:lpstr>WHILE statement</vt:lpstr>
      <vt:lpstr>SWITCH statement</vt:lpstr>
      <vt:lpstr>Interactive input/output</vt:lpstr>
      <vt:lpstr>Interactive input/output</vt:lpstr>
      <vt:lpstr>Interactive input/output</vt:lpstr>
      <vt:lpstr>Interactive input/output</vt:lpstr>
      <vt:lpstr>Interactive input/output</vt:lpstr>
      <vt:lpstr>Formatted output to screen</vt:lpstr>
      <vt:lpstr>Format specification</vt:lpstr>
      <vt:lpstr>Format control sequences</vt:lpstr>
      <vt:lpstr>Format conversion specifications</vt:lpstr>
      <vt:lpstr>Format conversion specifications</vt:lpstr>
      <vt:lpstr>Format conversion specifications</vt:lpstr>
      <vt:lpstr>Opening a file for I/O</vt:lpstr>
      <vt:lpstr>Closing a file</vt:lpstr>
      <vt:lpstr>Read formatted data from file</vt:lpstr>
      <vt:lpstr>Read text line from file</vt:lpstr>
      <vt:lpstr>Read text line from file</vt:lpstr>
      <vt:lpstr>Writing to and reading formatted text data</vt:lpstr>
      <vt:lpstr>Writing to and reading formatted text data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CHE138-5</dc:title>
  <dc:creator>Furkan Ar</dc:creator>
  <cp:lastModifiedBy>AR</cp:lastModifiedBy>
  <cp:revision>17</cp:revision>
  <dcterms:created xsi:type="dcterms:W3CDTF">2019-12-02T20:17:31Z</dcterms:created>
  <dcterms:modified xsi:type="dcterms:W3CDTF">2019-12-04T09:04:30Z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2008-04-21T00:00:00Z</vt:filetime>
  </property>
  <property fmtid="{D5CDD505-2E9C-101B-9397-08002B2CF9AE}" pid="3" name="LastSaved">
    <vt:filetime>2019-12-02T00:00:00Z</vt:filetime>
  </property>
</Properties>
</file>