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1" r:id="rId8"/>
    <p:sldId id="262"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A35DBB3-D731-4794-97DE-A3DFC2B3FAE0}"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1C0D41-36FC-496A-BBA6-CFD7BCB50912}" type="slidenum">
              <a:rPr lang="tr-TR" smtClean="0"/>
              <a:t>‹#›</a:t>
            </a:fld>
            <a:endParaRPr lang="tr-TR"/>
          </a:p>
        </p:txBody>
      </p:sp>
    </p:spTree>
    <p:extLst>
      <p:ext uri="{BB962C8B-B14F-4D97-AF65-F5344CB8AC3E}">
        <p14:creationId xmlns:p14="http://schemas.microsoft.com/office/powerpoint/2010/main" val="1006900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A35DBB3-D731-4794-97DE-A3DFC2B3FAE0}"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1C0D41-36FC-496A-BBA6-CFD7BCB50912}" type="slidenum">
              <a:rPr lang="tr-TR" smtClean="0"/>
              <a:t>‹#›</a:t>
            </a:fld>
            <a:endParaRPr lang="tr-TR"/>
          </a:p>
        </p:txBody>
      </p:sp>
    </p:spTree>
    <p:extLst>
      <p:ext uri="{BB962C8B-B14F-4D97-AF65-F5344CB8AC3E}">
        <p14:creationId xmlns:p14="http://schemas.microsoft.com/office/powerpoint/2010/main" val="3884544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A35DBB3-D731-4794-97DE-A3DFC2B3FAE0}"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1C0D41-36FC-496A-BBA6-CFD7BCB50912}" type="slidenum">
              <a:rPr lang="tr-TR" smtClean="0"/>
              <a:t>‹#›</a:t>
            </a:fld>
            <a:endParaRPr lang="tr-TR"/>
          </a:p>
        </p:txBody>
      </p:sp>
    </p:spTree>
    <p:extLst>
      <p:ext uri="{BB962C8B-B14F-4D97-AF65-F5344CB8AC3E}">
        <p14:creationId xmlns:p14="http://schemas.microsoft.com/office/powerpoint/2010/main" val="411573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A35DBB3-D731-4794-97DE-A3DFC2B3FAE0}"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1C0D41-36FC-496A-BBA6-CFD7BCB50912}" type="slidenum">
              <a:rPr lang="tr-TR" smtClean="0"/>
              <a:t>‹#›</a:t>
            </a:fld>
            <a:endParaRPr lang="tr-TR"/>
          </a:p>
        </p:txBody>
      </p:sp>
    </p:spTree>
    <p:extLst>
      <p:ext uri="{BB962C8B-B14F-4D97-AF65-F5344CB8AC3E}">
        <p14:creationId xmlns:p14="http://schemas.microsoft.com/office/powerpoint/2010/main" val="2519479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A35DBB3-D731-4794-97DE-A3DFC2B3FAE0}"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D1C0D41-36FC-496A-BBA6-CFD7BCB50912}" type="slidenum">
              <a:rPr lang="tr-TR" smtClean="0"/>
              <a:t>‹#›</a:t>
            </a:fld>
            <a:endParaRPr lang="tr-TR"/>
          </a:p>
        </p:txBody>
      </p:sp>
    </p:spTree>
    <p:extLst>
      <p:ext uri="{BB962C8B-B14F-4D97-AF65-F5344CB8AC3E}">
        <p14:creationId xmlns:p14="http://schemas.microsoft.com/office/powerpoint/2010/main" val="56906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A35DBB3-D731-4794-97DE-A3DFC2B3FAE0}"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D1C0D41-36FC-496A-BBA6-CFD7BCB50912}" type="slidenum">
              <a:rPr lang="tr-TR" smtClean="0"/>
              <a:t>‹#›</a:t>
            </a:fld>
            <a:endParaRPr lang="tr-TR"/>
          </a:p>
        </p:txBody>
      </p:sp>
    </p:spTree>
    <p:extLst>
      <p:ext uri="{BB962C8B-B14F-4D97-AF65-F5344CB8AC3E}">
        <p14:creationId xmlns:p14="http://schemas.microsoft.com/office/powerpoint/2010/main" val="1059899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A35DBB3-D731-4794-97DE-A3DFC2B3FAE0}" type="datetimeFigureOut">
              <a:rPr lang="tr-TR" smtClean="0"/>
              <a:t>18.02.2019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D1C0D41-36FC-496A-BBA6-CFD7BCB50912}" type="slidenum">
              <a:rPr lang="tr-TR" smtClean="0"/>
              <a:t>‹#›</a:t>
            </a:fld>
            <a:endParaRPr lang="tr-TR"/>
          </a:p>
        </p:txBody>
      </p:sp>
    </p:spTree>
    <p:extLst>
      <p:ext uri="{BB962C8B-B14F-4D97-AF65-F5344CB8AC3E}">
        <p14:creationId xmlns:p14="http://schemas.microsoft.com/office/powerpoint/2010/main" val="344845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A35DBB3-D731-4794-97DE-A3DFC2B3FAE0}" type="datetimeFigureOut">
              <a:rPr lang="tr-TR" smtClean="0"/>
              <a:t>18.02.2019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D1C0D41-36FC-496A-BBA6-CFD7BCB50912}" type="slidenum">
              <a:rPr lang="tr-TR" smtClean="0"/>
              <a:t>‹#›</a:t>
            </a:fld>
            <a:endParaRPr lang="tr-TR"/>
          </a:p>
        </p:txBody>
      </p:sp>
    </p:spTree>
    <p:extLst>
      <p:ext uri="{BB962C8B-B14F-4D97-AF65-F5344CB8AC3E}">
        <p14:creationId xmlns:p14="http://schemas.microsoft.com/office/powerpoint/2010/main" val="1224197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A35DBB3-D731-4794-97DE-A3DFC2B3FAE0}" type="datetimeFigureOut">
              <a:rPr lang="tr-TR" smtClean="0"/>
              <a:t>18.02.2019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D1C0D41-36FC-496A-BBA6-CFD7BCB50912}" type="slidenum">
              <a:rPr lang="tr-TR" smtClean="0"/>
              <a:t>‹#›</a:t>
            </a:fld>
            <a:endParaRPr lang="tr-TR"/>
          </a:p>
        </p:txBody>
      </p:sp>
    </p:spTree>
    <p:extLst>
      <p:ext uri="{BB962C8B-B14F-4D97-AF65-F5344CB8AC3E}">
        <p14:creationId xmlns:p14="http://schemas.microsoft.com/office/powerpoint/2010/main" val="117234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A35DBB3-D731-4794-97DE-A3DFC2B3FAE0}"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D1C0D41-36FC-496A-BBA6-CFD7BCB50912}" type="slidenum">
              <a:rPr lang="tr-TR" smtClean="0"/>
              <a:t>‹#›</a:t>
            </a:fld>
            <a:endParaRPr lang="tr-TR"/>
          </a:p>
        </p:txBody>
      </p:sp>
    </p:spTree>
    <p:extLst>
      <p:ext uri="{BB962C8B-B14F-4D97-AF65-F5344CB8AC3E}">
        <p14:creationId xmlns:p14="http://schemas.microsoft.com/office/powerpoint/2010/main" val="3241860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A35DBB3-D731-4794-97DE-A3DFC2B3FAE0}"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D1C0D41-36FC-496A-BBA6-CFD7BCB50912}" type="slidenum">
              <a:rPr lang="tr-TR" smtClean="0"/>
              <a:t>‹#›</a:t>
            </a:fld>
            <a:endParaRPr lang="tr-TR"/>
          </a:p>
        </p:txBody>
      </p:sp>
    </p:spTree>
    <p:extLst>
      <p:ext uri="{BB962C8B-B14F-4D97-AF65-F5344CB8AC3E}">
        <p14:creationId xmlns:p14="http://schemas.microsoft.com/office/powerpoint/2010/main" val="965383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35DBB3-D731-4794-97DE-A3DFC2B3FAE0}" type="datetimeFigureOut">
              <a:rPr lang="tr-TR" smtClean="0"/>
              <a:t>18.02.2019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1C0D41-36FC-496A-BBA6-CFD7BCB50912}" type="slidenum">
              <a:rPr lang="tr-TR" smtClean="0"/>
              <a:t>‹#›</a:t>
            </a:fld>
            <a:endParaRPr lang="tr-TR"/>
          </a:p>
        </p:txBody>
      </p:sp>
    </p:spTree>
    <p:extLst>
      <p:ext uri="{BB962C8B-B14F-4D97-AF65-F5344CB8AC3E}">
        <p14:creationId xmlns:p14="http://schemas.microsoft.com/office/powerpoint/2010/main" val="25754740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3324377"/>
          </a:xfrm>
        </p:spPr>
        <p:txBody>
          <a:bodyPr/>
          <a:lstStyle/>
          <a:p>
            <a:r>
              <a:rPr lang="tr-TR" b="1" dirty="0" smtClean="0"/>
              <a:t>Empresyonizm ve Ekspresyonizm</a:t>
            </a:r>
            <a:endParaRPr lang="tr-TR" b="1" dirty="0"/>
          </a:p>
        </p:txBody>
      </p:sp>
    </p:spTree>
    <p:extLst>
      <p:ext uri="{BB962C8B-B14F-4D97-AF65-F5344CB8AC3E}">
        <p14:creationId xmlns:p14="http://schemas.microsoft.com/office/powerpoint/2010/main" val="1294770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0" indent="0">
              <a:buNone/>
            </a:pPr>
            <a:r>
              <a:rPr lang="tr-TR" dirty="0" smtClean="0"/>
              <a:t>Ekspresyonizm Akımının Başlıca Temsilcileri:</a:t>
            </a:r>
          </a:p>
          <a:p>
            <a:r>
              <a:rPr lang="tr-TR" dirty="0" err="1" smtClean="0"/>
              <a:t>Heinrich</a:t>
            </a:r>
            <a:r>
              <a:rPr lang="tr-TR" dirty="0" smtClean="0"/>
              <a:t> Mann</a:t>
            </a:r>
          </a:p>
          <a:p>
            <a:r>
              <a:rPr lang="tr-TR" dirty="0" smtClean="0"/>
              <a:t>James Joyce</a:t>
            </a:r>
          </a:p>
          <a:p>
            <a:r>
              <a:rPr lang="tr-TR" dirty="0" err="1" smtClean="0"/>
              <a:t>Alfred</a:t>
            </a:r>
            <a:r>
              <a:rPr lang="tr-TR" dirty="0" smtClean="0"/>
              <a:t> </a:t>
            </a:r>
            <a:r>
              <a:rPr lang="tr-TR" dirty="0" err="1" smtClean="0"/>
              <a:t>Döblin</a:t>
            </a:r>
            <a:endParaRPr lang="tr-TR" dirty="0" smtClean="0"/>
          </a:p>
          <a:p>
            <a:r>
              <a:rPr lang="tr-TR" dirty="0" smtClean="0"/>
              <a:t>Franz Kafka</a:t>
            </a:r>
          </a:p>
          <a:p>
            <a:r>
              <a:rPr lang="tr-TR" dirty="0" err="1" smtClean="0"/>
              <a:t>Eugene</a:t>
            </a:r>
            <a:r>
              <a:rPr lang="tr-TR" dirty="0" smtClean="0"/>
              <a:t> </a:t>
            </a:r>
            <a:r>
              <a:rPr lang="tr-TR" dirty="0" err="1" smtClean="0"/>
              <a:t>O’Neil</a:t>
            </a:r>
            <a:endParaRPr lang="tr-TR" dirty="0" smtClean="0"/>
          </a:p>
          <a:p>
            <a:r>
              <a:rPr lang="tr-TR" dirty="0" err="1" smtClean="0"/>
              <a:t>Ernst</a:t>
            </a:r>
            <a:r>
              <a:rPr lang="tr-TR" dirty="0" smtClean="0"/>
              <a:t> </a:t>
            </a:r>
            <a:r>
              <a:rPr lang="tr-TR" dirty="0" err="1" smtClean="0"/>
              <a:t>Weiss</a:t>
            </a:r>
            <a:endParaRPr lang="tr-TR" dirty="0" smtClean="0"/>
          </a:p>
          <a:p>
            <a:r>
              <a:rPr lang="tr-TR" dirty="0" smtClean="0"/>
              <a:t>Hugo </a:t>
            </a:r>
            <a:r>
              <a:rPr lang="tr-TR" dirty="0" err="1" smtClean="0"/>
              <a:t>Ball</a:t>
            </a:r>
            <a:endParaRPr lang="tr-TR" dirty="0" smtClean="0"/>
          </a:p>
          <a:p>
            <a:r>
              <a:rPr lang="tr-TR" dirty="0" smtClean="0"/>
              <a:t>Arp </a:t>
            </a:r>
            <a:r>
              <a:rPr lang="tr-TR" dirty="0" err="1" smtClean="0"/>
              <a:t>Hans</a:t>
            </a:r>
            <a:endParaRPr lang="tr-TR" dirty="0" smtClean="0"/>
          </a:p>
          <a:p>
            <a:r>
              <a:rPr lang="tr-TR" dirty="0" smtClean="0"/>
              <a:t>T. S. Eliot</a:t>
            </a:r>
          </a:p>
          <a:p>
            <a:pPr marL="0" indent="0">
              <a:buNone/>
            </a:pPr>
            <a:endParaRPr lang="tr-TR" dirty="0"/>
          </a:p>
        </p:txBody>
      </p:sp>
    </p:spTree>
    <p:extLst>
      <p:ext uri="{BB962C8B-B14F-4D97-AF65-F5344CB8AC3E}">
        <p14:creationId xmlns:p14="http://schemas.microsoft.com/office/powerpoint/2010/main" val="3067501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166843"/>
            <a:ext cx="6096000" cy="4801314"/>
          </a:xfrm>
          <a:prstGeom prst="rect">
            <a:avLst/>
          </a:prstGeom>
        </p:spPr>
        <p:txBody>
          <a:bodyPr>
            <a:spAutoFit/>
          </a:bodyPr>
          <a:lstStyle/>
          <a:p>
            <a:r>
              <a:rPr lang="tr-TR" b="1" dirty="0" smtClean="0"/>
              <a:t>Örnek Metin:</a:t>
            </a:r>
          </a:p>
          <a:p>
            <a:r>
              <a:rPr lang="tr-TR" dirty="0" smtClean="0"/>
              <a:t/>
            </a:r>
            <a:br>
              <a:rPr lang="tr-TR" dirty="0" smtClean="0"/>
            </a:br>
            <a:r>
              <a:rPr lang="tr-TR" dirty="0" smtClean="0"/>
              <a:t>İŞSİZ / T. S. ELIOT</a:t>
            </a:r>
          </a:p>
          <a:p>
            <a:endParaRPr lang="tr-TR" dirty="0" smtClean="0"/>
          </a:p>
          <a:p>
            <a:r>
              <a:rPr lang="tr-TR" dirty="0" smtClean="0"/>
              <a:t>Kimse iş vermedi bize</a:t>
            </a:r>
          </a:p>
          <a:p>
            <a:r>
              <a:rPr lang="tr-TR" dirty="0" smtClean="0"/>
              <a:t>Elleri cebinde</a:t>
            </a:r>
          </a:p>
          <a:p>
            <a:r>
              <a:rPr lang="tr-TR" dirty="0" smtClean="0"/>
              <a:t>Asık bir suratla</a:t>
            </a:r>
          </a:p>
          <a:p>
            <a:r>
              <a:rPr lang="tr-TR" dirty="0" smtClean="0"/>
              <a:t>Açıkta yaşıyoruz</a:t>
            </a:r>
          </a:p>
          <a:p>
            <a:r>
              <a:rPr lang="tr-TR" dirty="0" smtClean="0"/>
              <a:t>Titriyoruz ısıtılmamış odalarda</a:t>
            </a:r>
          </a:p>
          <a:p>
            <a:r>
              <a:rPr lang="tr-TR" dirty="0" smtClean="0"/>
              <a:t>Yalnız kuru bir yel var şimdi</a:t>
            </a:r>
          </a:p>
          <a:p>
            <a:r>
              <a:rPr lang="tr-TR" dirty="0" smtClean="0"/>
              <a:t>Sapanların atılı durduğu</a:t>
            </a:r>
          </a:p>
          <a:p>
            <a:r>
              <a:rPr lang="tr-TR" dirty="0" smtClean="0"/>
              <a:t>Sürülmemiş boş tarlalarda</a:t>
            </a:r>
          </a:p>
          <a:p>
            <a:r>
              <a:rPr lang="tr-TR" dirty="0" smtClean="0"/>
              <a:t>Bu ülkede iki erkeğe bir </a:t>
            </a:r>
            <a:r>
              <a:rPr lang="tr-TR" dirty="0" err="1" smtClean="0"/>
              <a:t>cigara</a:t>
            </a:r>
            <a:r>
              <a:rPr lang="tr-TR" dirty="0" smtClean="0"/>
              <a:t>;</a:t>
            </a:r>
          </a:p>
          <a:p>
            <a:r>
              <a:rPr lang="tr-TR" dirty="0" smtClean="0"/>
              <a:t>İki kadına yarım bardak bira düşecek</a:t>
            </a:r>
          </a:p>
          <a:p>
            <a:r>
              <a:rPr lang="tr-TR" dirty="0" smtClean="0"/>
              <a:t>Kimse iş vermedi bu ülkede bize</a:t>
            </a:r>
          </a:p>
          <a:p>
            <a:r>
              <a:rPr lang="tr-TR" dirty="0" smtClean="0"/>
              <a:t>Yaşamamız hoş karşılanmıyor</a:t>
            </a:r>
          </a:p>
          <a:p>
            <a:r>
              <a:rPr lang="tr-TR" dirty="0" smtClean="0"/>
              <a:t>Ölümümüz anılmıyor Times gazetesinde. (Çev. Osman Türkay)</a:t>
            </a:r>
            <a:endParaRPr lang="tr-TR" dirty="0"/>
          </a:p>
        </p:txBody>
      </p:sp>
    </p:spTree>
    <p:extLst>
      <p:ext uri="{BB962C8B-B14F-4D97-AF65-F5344CB8AC3E}">
        <p14:creationId xmlns:p14="http://schemas.microsoft.com/office/powerpoint/2010/main" val="425470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19. yüzyılda gelişmiş bir sanat akımı olan Empresyonizm, daha çok edebiyatta ve resimde kendini göstermiştir.</a:t>
            </a:r>
          </a:p>
          <a:p>
            <a:r>
              <a:rPr lang="tr-TR" dirty="0" err="1" smtClean="0"/>
              <a:t>Türkeçe</a:t>
            </a:r>
            <a:r>
              <a:rPr lang="tr-TR" dirty="0" smtClean="0"/>
              <a:t> «İzlenimcilik» olarak da adlandırılmaktadır.</a:t>
            </a:r>
          </a:p>
          <a:p>
            <a:r>
              <a:rPr lang="tr-TR" dirty="0" err="1" smtClean="0"/>
              <a:t>Claude</a:t>
            </a:r>
            <a:r>
              <a:rPr lang="tr-TR" dirty="0" smtClean="0"/>
              <a:t> </a:t>
            </a:r>
            <a:r>
              <a:rPr lang="tr-TR" dirty="0" err="1" smtClean="0"/>
              <a:t>Monet</a:t>
            </a:r>
            <a:r>
              <a:rPr lang="tr-TR" dirty="0" smtClean="0"/>
              <a:t>, </a:t>
            </a:r>
            <a:r>
              <a:rPr lang="tr-TR" dirty="0" err="1" smtClean="0"/>
              <a:t>Camille</a:t>
            </a:r>
            <a:r>
              <a:rPr lang="tr-TR" dirty="0" smtClean="0"/>
              <a:t> </a:t>
            </a:r>
            <a:r>
              <a:rPr lang="tr-TR" dirty="0" err="1" smtClean="0"/>
              <a:t>Pissaro</a:t>
            </a:r>
            <a:r>
              <a:rPr lang="tr-TR" dirty="0" smtClean="0"/>
              <a:t>, </a:t>
            </a:r>
            <a:r>
              <a:rPr lang="tr-TR" dirty="0" err="1" smtClean="0"/>
              <a:t>Sisley</a:t>
            </a:r>
            <a:r>
              <a:rPr lang="tr-TR" dirty="0" smtClean="0"/>
              <a:t>, </a:t>
            </a:r>
            <a:r>
              <a:rPr lang="tr-TR" dirty="0" err="1" smtClean="0"/>
              <a:t>Guillaumin</a:t>
            </a:r>
            <a:r>
              <a:rPr lang="tr-TR" dirty="0" smtClean="0"/>
              <a:t>, </a:t>
            </a:r>
            <a:r>
              <a:rPr lang="tr-TR" dirty="0" err="1" smtClean="0"/>
              <a:t>Degas</a:t>
            </a:r>
            <a:r>
              <a:rPr lang="tr-TR" dirty="0" smtClean="0"/>
              <a:t>, </a:t>
            </a:r>
            <a:r>
              <a:rPr lang="tr-TR" dirty="0" err="1" smtClean="0"/>
              <a:t>Cezanne</a:t>
            </a:r>
            <a:r>
              <a:rPr lang="tr-TR" dirty="0" smtClean="0"/>
              <a:t>, </a:t>
            </a:r>
            <a:r>
              <a:rPr lang="tr-TR" dirty="0" err="1" smtClean="0"/>
              <a:t>Berthe</a:t>
            </a:r>
            <a:r>
              <a:rPr lang="tr-TR" dirty="0" smtClean="0"/>
              <a:t>, </a:t>
            </a:r>
            <a:r>
              <a:rPr lang="tr-TR" dirty="0" err="1" smtClean="0"/>
              <a:t>Morizot</a:t>
            </a:r>
            <a:r>
              <a:rPr lang="tr-TR" dirty="0" smtClean="0"/>
              <a:t> ve </a:t>
            </a:r>
            <a:r>
              <a:rPr lang="tr-TR" dirty="0" err="1" smtClean="0"/>
              <a:t>Bazille</a:t>
            </a:r>
            <a:r>
              <a:rPr lang="tr-TR" dirty="0" smtClean="0"/>
              <a:t> gibi ressamlar 1860’ta Paris’te buluşup bu akımın temellerini atmışlardır.</a:t>
            </a:r>
          </a:p>
          <a:p>
            <a:r>
              <a:rPr lang="tr-TR" dirty="0" smtClean="0"/>
              <a:t>Edebiyata geçişi, resimden sonradır.</a:t>
            </a:r>
          </a:p>
          <a:p>
            <a:r>
              <a:rPr lang="tr-TR" dirty="0" smtClean="0"/>
              <a:t>Edebiyatta Empresyonizmin Sembolizmle birtakım benzerlikleri vardır.</a:t>
            </a:r>
            <a:endParaRPr lang="tr-TR" dirty="0"/>
          </a:p>
        </p:txBody>
      </p:sp>
    </p:spTree>
    <p:extLst>
      <p:ext uri="{BB962C8B-B14F-4D97-AF65-F5344CB8AC3E}">
        <p14:creationId xmlns:p14="http://schemas.microsoft.com/office/powerpoint/2010/main" val="708182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r>
              <a:rPr lang="tr-TR" dirty="0" smtClean="0"/>
              <a:t>Empresyonistler, sanatçının özgürlüğüne hayal gücüne büyük önem verirler. Sanatçının psikolojik dünyası, duyguları ve hayalleri ön plandadır.</a:t>
            </a:r>
          </a:p>
          <a:p>
            <a:r>
              <a:rPr lang="tr-TR" dirty="0" smtClean="0"/>
              <a:t>Onlara göre dış dünyayı olduğu gibi yansıtmaya çalışmanın sanatsal bir değeri yoktur.</a:t>
            </a:r>
          </a:p>
          <a:p>
            <a:r>
              <a:rPr lang="tr-TR" dirty="0" smtClean="0"/>
              <a:t>Bireyin iç dünyası, sanatın içeriğini ve dilini oluşturmada başat rol oynar. O yüzden sanatçının iç dünyasına yönelmesi ve yapıtını buradan kurması gerekir.</a:t>
            </a:r>
          </a:p>
          <a:p>
            <a:r>
              <a:rPr lang="tr-TR" dirty="0" smtClean="0"/>
              <a:t>Renk ve ışık kaynaklı görsel izlenimlere fazlasıyla yoğunlaşırlar.</a:t>
            </a:r>
          </a:p>
          <a:p>
            <a:r>
              <a:rPr lang="tr-TR" dirty="0" smtClean="0"/>
              <a:t>Empresyonistler için dış dünyanın kendisi değil, sanatçı üzerinde bıraktığı izlenim önemlidir. Bu izlenimler, sanatçının duygu dünyasıyla kaynaşarak estetik anlatım zeminine taşınır. </a:t>
            </a:r>
            <a:endParaRPr lang="tr-TR" dirty="0"/>
          </a:p>
          <a:p>
            <a:r>
              <a:rPr lang="tr-TR" dirty="0" smtClean="0"/>
              <a:t>Doğadan ve dış gerçeklikten edinilen anlık izlenimler üzerinden yaşadıkları duygu yoğunluğunu kapalı bir dille ifade ederler.</a:t>
            </a:r>
            <a:endParaRPr lang="tr-TR" dirty="0"/>
          </a:p>
        </p:txBody>
      </p:sp>
    </p:spTree>
    <p:extLst>
      <p:ext uri="{BB962C8B-B14F-4D97-AF65-F5344CB8AC3E}">
        <p14:creationId xmlns:p14="http://schemas.microsoft.com/office/powerpoint/2010/main" val="4065102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Ekspresyonizmin başlıca özellik ve ilkelerini şöyle sıralayabiliriz:</a:t>
            </a:r>
          </a:p>
          <a:p>
            <a:r>
              <a:rPr lang="tr-TR" dirty="0" smtClean="0"/>
              <a:t>Görece ve bireysel gerçeklik</a:t>
            </a:r>
          </a:p>
          <a:p>
            <a:r>
              <a:rPr lang="tr-TR" dirty="0" smtClean="0"/>
              <a:t>İzlenimlere yoğunlaşma</a:t>
            </a:r>
          </a:p>
          <a:p>
            <a:r>
              <a:rPr lang="tr-TR" dirty="0" smtClean="0"/>
              <a:t>Yoruma açık olma</a:t>
            </a:r>
          </a:p>
          <a:p>
            <a:r>
              <a:rPr lang="tr-TR" dirty="0" smtClean="0"/>
              <a:t>Duyguları, izlenimlerle hissedildiği gibi anlatma</a:t>
            </a:r>
          </a:p>
          <a:p>
            <a:r>
              <a:rPr lang="tr-TR" dirty="0" smtClean="0"/>
              <a:t>Etki-duygu birlikteliği</a:t>
            </a:r>
          </a:p>
          <a:p>
            <a:r>
              <a:rPr lang="tr-TR" dirty="0" smtClean="0"/>
              <a:t>Soyut betimlemeler</a:t>
            </a:r>
          </a:p>
          <a:p>
            <a:pPr marL="0" indent="0">
              <a:buNone/>
            </a:pPr>
            <a:endParaRPr lang="tr-TR" dirty="0"/>
          </a:p>
        </p:txBody>
      </p:sp>
    </p:spTree>
    <p:extLst>
      <p:ext uri="{BB962C8B-B14F-4D97-AF65-F5344CB8AC3E}">
        <p14:creationId xmlns:p14="http://schemas.microsoft.com/office/powerpoint/2010/main" val="3442779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Empresyonizm Akımının Başlıca Temsilcileri:</a:t>
            </a:r>
          </a:p>
          <a:p>
            <a:r>
              <a:rPr lang="tr-TR" dirty="0" err="1" smtClean="0"/>
              <a:t>Rainer</a:t>
            </a:r>
            <a:r>
              <a:rPr lang="tr-TR" dirty="0" smtClean="0"/>
              <a:t> Maria </a:t>
            </a:r>
            <a:r>
              <a:rPr lang="tr-TR" dirty="0" err="1" smtClean="0"/>
              <a:t>Rilke</a:t>
            </a:r>
            <a:endParaRPr lang="tr-TR" dirty="0" smtClean="0"/>
          </a:p>
          <a:p>
            <a:r>
              <a:rPr lang="tr-TR" dirty="0" smtClean="0"/>
              <a:t>Paul </a:t>
            </a:r>
            <a:r>
              <a:rPr lang="tr-TR" dirty="0" err="1" smtClean="0"/>
              <a:t>Verlaine</a:t>
            </a:r>
            <a:endParaRPr lang="tr-TR" dirty="0" smtClean="0"/>
          </a:p>
          <a:p>
            <a:r>
              <a:rPr lang="tr-TR" dirty="0" smtClean="0"/>
              <a:t> Arthur </a:t>
            </a:r>
            <a:r>
              <a:rPr lang="tr-TR" dirty="0" err="1" smtClean="0"/>
              <a:t>Rimbaud</a:t>
            </a:r>
            <a:endParaRPr lang="tr-TR" dirty="0" smtClean="0"/>
          </a:p>
          <a:p>
            <a:r>
              <a:rPr lang="tr-TR" dirty="0" smtClean="0"/>
              <a:t> </a:t>
            </a:r>
            <a:r>
              <a:rPr lang="tr-TR" dirty="0" err="1" smtClean="0"/>
              <a:t>Concourd</a:t>
            </a:r>
            <a:r>
              <a:rPr lang="tr-TR" dirty="0" smtClean="0"/>
              <a:t> Kardeşler</a:t>
            </a:r>
          </a:p>
          <a:p>
            <a:r>
              <a:rPr lang="tr-TR" dirty="0" smtClean="0"/>
              <a:t>James Joyce</a:t>
            </a:r>
            <a:endParaRPr lang="tr-TR" dirty="0"/>
          </a:p>
        </p:txBody>
      </p:sp>
    </p:spTree>
    <p:extLst>
      <p:ext uri="{BB962C8B-B14F-4D97-AF65-F5344CB8AC3E}">
        <p14:creationId xmlns:p14="http://schemas.microsoft.com/office/powerpoint/2010/main" val="3344386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442576" y="789141"/>
            <a:ext cx="6275540" cy="5355312"/>
          </a:xfrm>
          <a:prstGeom prst="rect">
            <a:avLst/>
          </a:prstGeom>
        </p:spPr>
        <p:txBody>
          <a:bodyPr wrap="square">
            <a:spAutoFit/>
          </a:bodyPr>
          <a:lstStyle/>
          <a:p>
            <a:r>
              <a:rPr lang="tr-TR" b="1" dirty="0" smtClean="0"/>
              <a:t>Örnek Metin:</a:t>
            </a:r>
          </a:p>
          <a:p>
            <a:endParaRPr lang="tr-TR" dirty="0" smtClean="0"/>
          </a:p>
          <a:p>
            <a:r>
              <a:rPr lang="tr-TR" dirty="0" smtClean="0"/>
              <a:t>OFELYA / ARTHUR RIMBAUD</a:t>
            </a:r>
          </a:p>
          <a:p>
            <a:endParaRPr lang="tr-TR" dirty="0" smtClean="0"/>
          </a:p>
          <a:p>
            <a:r>
              <a:rPr lang="tr-TR" dirty="0" smtClean="0"/>
              <a:t>Yıldızların uyuduğu, sessiz, kara </a:t>
            </a:r>
          </a:p>
          <a:p>
            <a:r>
              <a:rPr lang="tr-TR" dirty="0" smtClean="0"/>
              <a:t>Dalgalarda </a:t>
            </a:r>
            <a:r>
              <a:rPr lang="tr-TR" dirty="0" err="1" smtClean="0"/>
              <a:t>Ofelya</a:t>
            </a:r>
            <a:r>
              <a:rPr lang="tr-TR" dirty="0" smtClean="0"/>
              <a:t> iri bir zambak, </a:t>
            </a:r>
          </a:p>
          <a:p>
            <a:r>
              <a:rPr lang="tr-TR" dirty="0" smtClean="0"/>
              <a:t>Yüzüyor tül gibi, uzanmış sulara… </a:t>
            </a:r>
          </a:p>
          <a:p>
            <a:r>
              <a:rPr lang="tr-TR" dirty="0" smtClean="0"/>
              <a:t>Avcı borularının ezgisinde bak.</a:t>
            </a:r>
          </a:p>
          <a:p>
            <a:endParaRPr lang="tr-TR" dirty="0" smtClean="0"/>
          </a:p>
          <a:p>
            <a:r>
              <a:rPr lang="tr-TR" dirty="0" smtClean="0"/>
              <a:t>Bin yıl geçti </a:t>
            </a:r>
            <a:r>
              <a:rPr lang="tr-TR" dirty="0" err="1" smtClean="0"/>
              <a:t>Ofelya</a:t>
            </a:r>
            <a:r>
              <a:rPr lang="tr-TR" dirty="0" smtClean="0"/>
              <a:t> yine üzgün </a:t>
            </a:r>
          </a:p>
          <a:p>
            <a:r>
              <a:rPr lang="tr-TR" dirty="0" smtClean="0"/>
              <a:t>Uzun sularda kefen gibi akıyor </a:t>
            </a:r>
          </a:p>
          <a:p>
            <a:r>
              <a:rPr lang="tr-TR" dirty="0" smtClean="0"/>
              <a:t>Bin yıldır, gündüz, gece deli gönlünün </a:t>
            </a:r>
          </a:p>
          <a:p>
            <a:r>
              <a:rPr lang="tr-TR" dirty="0" smtClean="0"/>
              <a:t>Hüznünü meltem yellerine döküyor</a:t>
            </a:r>
          </a:p>
          <a:p>
            <a:endParaRPr lang="tr-TR" dirty="0" smtClean="0"/>
          </a:p>
          <a:p>
            <a:r>
              <a:rPr lang="tr-TR" dirty="0" smtClean="0"/>
              <a:t>Yöresinde üzgün nilüferler bazen </a:t>
            </a:r>
          </a:p>
          <a:p>
            <a:r>
              <a:rPr lang="tr-TR" dirty="0" smtClean="0"/>
              <a:t>Dağıtıyor kızcağızın uykusunu </a:t>
            </a:r>
          </a:p>
          <a:p>
            <a:r>
              <a:rPr lang="tr-TR" dirty="0" smtClean="0"/>
              <a:t>Bir kanat vuruşuyla dallar yuvadan </a:t>
            </a:r>
          </a:p>
          <a:p>
            <a:r>
              <a:rPr lang="tr-TR" dirty="0" smtClean="0"/>
              <a:t>Salıyor yıldızların altın şarkısını</a:t>
            </a:r>
          </a:p>
          <a:p>
            <a:r>
              <a:rPr lang="tr-TR" dirty="0" smtClean="0"/>
              <a:t>(Çev. Erdoğan Alkan)</a:t>
            </a:r>
            <a:endParaRPr lang="tr-TR" dirty="0"/>
          </a:p>
        </p:txBody>
      </p:sp>
    </p:spTree>
    <p:extLst>
      <p:ext uri="{BB962C8B-B14F-4D97-AF65-F5344CB8AC3E}">
        <p14:creationId xmlns:p14="http://schemas.microsoft.com/office/powerpoint/2010/main" val="524337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3086382"/>
          </a:xfrm>
        </p:spPr>
        <p:txBody>
          <a:bodyPr/>
          <a:lstStyle/>
          <a:p>
            <a:r>
              <a:rPr lang="tr-TR" dirty="0" smtClean="0"/>
              <a:t>Ekspresyonizm</a:t>
            </a:r>
            <a:endParaRPr lang="tr-TR" dirty="0"/>
          </a:p>
        </p:txBody>
      </p:sp>
    </p:spTree>
    <p:extLst>
      <p:ext uri="{BB962C8B-B14F-4D97-AF65-F5344CB8AC3E}">
        <p14:creationId xmlns:p14="http://schemas.microsoft.com/office/powerpoint/2010/main" val="2091357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0000" lnSpcReduction="20000"/>
          </a:bodyPr>
          <a:lstStyle/>
          <a:p>
            <a:r>
              <a:rPr lang="tr-TR" dirty="0" smtClean="0"/>
              <a:t>20. yüzyılda ortaya çıkmış bir akımdır.</a:t>
            </a:r>
          </a:p>
          <a:p>
            <a:r>
              <a:rPr lang="tr-TR" dirty="0" smtClean="0"/>
              <a:t>Türkçede «Dışavurumculuk» olarak da adlandırılır.</a:t>
            </a:r>
          </a:p>
          <a:p>
            <a:r>
              <a:rPr lang="tr-TR" dirty="0" smtClean="0"/>
              <a:t>Sözcük olarak kullanımı 1800’lerin ortalarına kadar dayanır.</a:t>
            </a:r>
          </a:p>
          <a:p>
            <a:r>
              <a:rPr lang="tr-TR" dirty="0" smtClean="0"/>
              <a:t>Kavramın ilk olarak Paul </a:t>
            </a:r>
            <a:r>
              <a:rPr lang="tr-TR" dirty="0" err="1" smtClean="0"/>
              <a:t>Cassier</a:t>
            </a:r>
            <a:r>
              <a:rPr lang="tr-TR" dirty="0" smtClean="0"/>
              <a:t> tarafından 1910’da mı Wilhelm </a:t>
            </a:r>
            <a:r>
              <a:rPr lang="tr-TR" dirty="0" err="1" smtClean="0"/>
              <a:t>Worringer</a:t>
            </a:r>
            <a:r>
              <a:rPr lang="tr-TR" dirty="0" smtClean="0"/>
              <a:t> tarafından 1911’de mi kullanıldığı konusu tartışmalıdır.</a:t>
            </a:r>
          </a:p>
          <a:p>
            <a:r>
              <a:rPr lang="tr-TR" dirty="0" smtClean="0"/>
              <a:t>Akımın kendini duyurması ve etkisini sürdürmesi daha çok 1910-1925 yılları arasında olmuştur.</a:t>
            </a:r>
          </a:p>
          <a:p>
            <a:r>
              <a:rPr lang="tr-TR" dirty="0" smtClean="0"/>
              <a:t>I. Dünya Savaşı öncesinde doğan akım, savaş sürecinde gelişmiş ve çeşitli edebiyatlarda etkisini göstermiştir.</a:t>
            </a:r>
          </a:p>
          <a:p>
            <a:r>
              <a:rPr lang="tr-TR" dirty="0" smtClean="0"/>
              <a:t>Ekspresyonizmde ön planda olan, sanatçının iç dünyasının anlatılmasıdır. Dış dünyaya ruh ve anlam veren de budur. Sanatçı duygularının bilincine varmalı, bu duyguları sadece adlandırmakla yetinmeyip bizzat anlatışta var kılmalıdır. Duygunun kendi başına varlığı değil, bir anlatıma kavuşması, sanatçıda bir dile dönüşmesi önemlidir. Anlatılanların dış gerçekliğe uygun olup olmaması belirleyicilik taşımaz; önemli olan, sanatçının kendi gerçeği olarak onu yaşamış ve hissetmiş olmasıdır. </a:t>
            </a:r>
            <a:endParaRPr lang="tr-TR" dirty="0"/>
          </a:p>
        </p:txBody>
      </p:sp>
    </p:spTree>
    <p:extLst>
      <p:ext uri="{BB962C8B-B14F-4D97-AF65-F5344CB8AC3E}">
        <p14:creationId xmlns:p14="http://schemas.microsoft.com/office/powerpoint/2010/main" val="1344453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Ekspresyonizmin genel özellik ve ilkelerini şöyle sıralayabiliriz:</a:t>
            </a:r>
          </a:p>
          <a:p>
            <a:r>
              <a:rPr lang="tr-TR" dirty="0" smtClean="0"/>
              <a:t>İç gerçeklik</a:t>
            </a:r>
          </a:p>
          <a:p>
            <a:r>
              <a:rPr lang="tr-TR" dirty="0" smtClean="0"/>
              <a:t>İç gözlem</a:t>
            </a:r>
          </a:p>
          <a:p>
            <a:r>
              <a:rPr lang="tr-TR" dirty="0" smtClean="0"/>
              <a:t>Öznellik</a:t>
            </a:r>
          </a:p>
          <a:p>
            <a:r>
              <a:rPr lang="tr-TR" dirty="0" smtClean="0"/>
              <a:t>Yaratıcılık</a:t>
            </a:r>
          </a:p>
          <a:p>
            <a:r>
              <a:rPr lang="tr-TR" dirty="0" smtClean="0"/>
              <a:t>Soyutlama</a:t>
            </a:r>
          </a:p>
          <a:p>
            <a:r>
              <a:rPr lang="tr-TR" dirty="0" smtClean="0"/>
              <a:t>Anlatımda çeşitlilik, zenginlik</a:t>
            </a:r>
            <a:endParaRPr lang="tr-TR" dirty="0"/>
          </a:p>
        </p:txBody>
      </p:sp>
    </p:spTree>
    <p:extLst>
      <p:ext uri="{BB962C8B-B14F-4D97-AF65-F5344CB8AC3E}">
        <p14:creationId xmlns:p14="http://schemas.microsoft.com/office/powerpoint/2010/main" val="287395134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493</Words>
  <Application>Microsoft Office PowerPoint</Application>
  <PresentationFormat>Geniş ekran</PresentationFormat>
  <Paragraphs>85</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Empresyonizm ve Ekspresyonizm</vt:lpstr>
      <vt:lpstr>PowerPoint Sunusu</vt:lpstr>
      <vt:lpstr>PowerPoint Sunusu</vt:lpstr>
      <vt:lpstr>PowerPoint Sunusu</vt:lpstr>
      <vt:lpstr>PowerPoint Sunusu</vt:lpstr>
      <vt:lpstr>PowerPoint Sunusu</vt:lpstr>
      <vt:lpstr>Ekspresyonizm</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Empresyonizm ve Ekspresyonizm</dc:title>
  <dc:creator>w7</dc:creator>
  <cp:lastModifiedBy>w7</cp:lastModifiedBy>
  <cp:revision>11</cp:revision>
  <dcterms:created xsi:type="dcterms:W3CDTF">2019-02-17T00:30:02Z</dcterms:created>
  <dcterms:modified xsi:type="dcterms:W3CDTF">2019-02-18T19:58:37Z</dcterms:modified>
</cp:coreProperties>
</file>