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343" autoAdjust="0"/>
  </p:normalViewPr>
  <p:slideViewPr>
    <p:cSldViewPr snapToGrid="0" snapToObjects="1">
      <p:cViewPr varScale="1">
        <p:scale>
          <a:sx n="73" d="100"/>
          <a:sy n="73" d="100"/>
        </p:scale>
        <p:origin x="594"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51742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76344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78863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413548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866149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889466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36878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68498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61864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74511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78453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33194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4234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47702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43299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56876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346402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HUKUK BAŞLANGICI</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HAKLARIN KAZANILMASINDA VE KULLANILMASINDA İYİNİYET</a:t>
            </a:r>
            <a:endParaRPr lang="tr-TR" dirty="0"/>
          </a:p>
        </p:txBody>
      </p:sp>
    </p:spTree>
    <p:extLst>
      <p:ext uri="{BB962C8B-B14F-4D97-AF65-F5344CB8AC3E}">
        <p14:creationId xmlns:p14="http://schemas.microsoft.com/office/powerpoint/2010/main" val="23184768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Hakların Kazanılmasında ve Kullanılmasında İyiniyet</a:t>
            </a:r>
            <a:endParaRPr lang="en-US" dirty="0"/>
          </a:p>
        </p:txBody>
      </p:sp>
      <p:sp>
        <p:nvSpPr>
          <p:cNvPr id="3" name="İçerik Yer Tutucusu 2"/>
          <p:cNvSpPr>
            <a:spLocks noGrp="1"/>
          </p:cNvSpPr>
          <p:nvPr>
            <p:ph idx="1"/>
          </p:nvPr>
        </p:nvSpPr>
        <p:spPr/>
        <p:txBody>
          <a:bodyPr/>
          <a:lstStyle/>
          <a:p>
            <a:r>
              <a:rPr lang="tr-TR" dirty="0" err="1" smtClean="0"/>
              <a:t>TMK’da</a:t>
            </a:r>
            <a:r>
              <a:rPr lang="tr-TR" dirty="0" smtClean="0"/>
              <a:t>, dürüstlük kuralı (TMK m. 2) ve iyiniyet kuralı (TMK m. 3) olmak üzere iki önemli kural vardır.</a:t>
            </a:r>
          </a:p>
          <a:p>
            <a:r>
              <a:rPr lang="tr-TR" dirty="0" smtClean="0"/>
              <a:t>TMK m. 2’de düzenlenen dürüstlük kuralı, hakların kullanılmasında ve borçların yerine getirilmesinde iyiniyet olarak da ifade edilmektedir.</a:t>
            </a:r>
          </a:p>
          <a:p>
            <a:r>
              <a:rPr lang="tr-TR" dirty="0" smtClean="0"/>
              <a:t>TMK m. 3’te düzenlenen iyiniyet ise hakların kazanılmasında esastır.</a:t>
            </a:r>
          </a:p>
        </p:txBody>
      </p:sp>
    </p:spTree>
    <p:extLst>
      <p:ext uri="{BB962C8B-B14F-4D97-AF65-F5344CB8AC3E}">
        <p14:creationId xmlns:p14="http://schemas.microsoft.com/office/powerpoint/2010/main" val="3933530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İyiniyet</a:t>
            </a:r>
            <a:endParaRPr lang="en-US" dirty="0"/>
          </a:p>
        </p:txBody>
      </p:sp>
      <p:sp>
        <p:nvSpPr>
          <p:cNvPr id="3" name="İçerik Yer Tutucusu 2"/>
          <p:cNvSpPr>
            <a:spLocks noGrp="1"/>
          </p:cNvSpPr>
          <p:nvPr>
            <p:ph idx="1"/>
          </p:nvPr>
        </p:nvSpPr>
        <p:spPr>
          <a:xfrm>
            <a:off x="1451579" y="2015732"/>
            <a:ext cx="9603275" cy="3679674"/>
          </a:xfrm>
        </p:spPr>
        <p:txBody>
          <a:bodyPr/>
          <a:lstStyle/>
          <a:p>
            <a:r>
              <a:rPr lang="tr-TR" dirty="0" smtClean="0"/>
              <a:t>TMK m. 3’te iyiniyet düzenlenmiş olsa da iyiniyetin tanımı mevcut değildir. Ancak TMK m. 1024’te kötüniyetli kişi ifade edilmiştir.</a:t>
            </a:r>
          </a:p>
          <a:p>
            <a:r>
              <a:rPr lang="tr-TR" dirty="0" smtClean="0"/>
              <a:t>TMK m. 1024’e göre bir durumu bilen veya bilmesi gereken kişi </a:t>
            </a:r>
            <a:r>
              <a:rPr lang="tr-TR" dirty="0" err="1" smtClean="0"/>
              <a:t>kötüniyetlidir</a:t>
            </a:r>
            <a:r>
              <a:rPr lang="tr-TR" dirty="0" smtClean="0"/>
              <a:t>.</a:t>
            </a:r>
          </a:p>
          <a:p>
            <a:r>
              <a:rPr lang="tr-TR" dirty="0" smtClean="0"/>
              <a:t>Bu tanımın olumsuzundan yola çıkılarak iyiniyetin tanımına da ulaşılabilir. Hak kazanımına engel bir durumun varlığının bilinmemesi ve bilinmesinin de beklenmemesi iyiniyet olarak ifade edilebilir.</a:t>
            </a:r>
          </a:p>
        </p:txBody>
      </p:sp>
    </p:spTree>
    <p:extLst>
      <p:ext uri="{BB962C8B-B14F-4D97-AF65-F5344CB8AC3E}">
        <p14:creationId xmlns:p14="http://schemas.microsoft.com/office/powerpoint/2010/main" val="2047440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İyiniyet</a:t>
            </a:r>
            <a:endParaRPr lang="tr-TR" dirty="0"/>
          </a:p>
        </p:txBody>
      </p:sp>
      <p:sp>
        <p:nvSpPr>
          <p:cNvPr id="3" name="İçerik Yer Tutucusu 2"/>
          <p:cNvSpPr>
            <a:spLocks noGrp="1"/>
          </p:cNvSpPr>
          <p:nvPr>
            <p:ph idx="1"/>
          </p:nvPr>
        </p:nvSpPr>
        <p:spPr>
          <a:xfrm>
            <a:off x="1451579" y="2015731"/>
            <a:ext cx="9603275" cy="3940932"/>
          </a:xfrm>
        </p:spPr>
        <p:txBody>
          <a:bodyPr>
            <a:normAutofit/>
          </a:bodyPr>
          <a:lstStyle/>
          <a:p>
            <a:r>
              <a:rPr lang="tr-TR" dirty="0" smtClean="0"/>
              <a:t>İyiniyetin Unsurları</a:t>
            </a:r>
          </a:p>
          <a:p>
            <a:pPr lvl="1"/>
            <a:r>
              <a:rPr lang="tr-TR" dirty="0" smtClean="0"/>
              <a:t>Bilgisizlik veya yanlış bilgi</a:t>
            </a:r>
          </a:p>
          <a:p>
            <a:pPr lvl="2"/>
            <a:r>
              <a:rPr lang="tr-TR" dirty="0" smtClean="0"/>
              <a:t>Kişinin, hakkın doğumunda gerekli olan bir unsurun yokluğunu bilmemesi veya hakkın kazanımına engel bir durumun varlığından haberdar olmaması olarak ortaya çıkabilir.</a:t>
            </a:r>
          </a:p>
          <a:p>
            <a:pPr lvl="1"/>
            <a:r>
              <a:rPr lang="tr-TR" dirty="0" smtClean="0"/>
              <a:t>Bilgisizliğin mazur görülebilmesi</a:t>
            </a:r>
          </a:p>
          <a:p>
            <a:pPr lvl="2"/>
            <a:r>
              <a:rPr lang="tr-TR" dirty="0" smtClean="0"/>
              <a:t>İyiniyetten söz edebilmek için yalnızca bilgisizlik veya yanlış bilginin varlığı yetmez. Aynı zamanda bu bilgisizlik veya yanlış bilginin mazur görülebilir nitelikte olması gerekir.</a:t>
            </a:r>
          </a:p>
          <a:p>
            <a:pPr lvl="2"/>
            <a:r>
              <a:rPr lang="tr-TR" dirty="0" smtClean="0"/>
              <a:t>Dolayısıyla iyiniyetin varlığı için kişinin gerekli özeni göstermiş olmasına rağmen bilgisizliğinin mevcut olması ya da kişinin kanunen bilme yükümlülüğünün bulunmaması gerekir.</a:t>
            </a:r>
          </a:p>
        </p:txBody>
      </p:sp>
    </p:spTree>
    <p:extLst>
      <p:ext uri="{BB962C8B-B14F-4D97-AF65-F5344CB8AC3E}">
        <p14:creationId xmlns:p14="http://schemas.microsoft.com/office/powerpoint/2010/main" val="2358678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İyiniyet</a:t>
            </a:r>
            <a:endParaRPr lang="en-US" dirty="0"/>
          </a:p>
        </p:txBody>
      </p:sp>
      <p:sp>
        <p:nvSpPr>
          <p:cNvPr id="3" name="İçerik Yer Tutucusu 2"/>
          <p:cNvSpPr>
            <a:spLocks noGrp="1"/>
          </p:cNvSpPr>
          <p:nvPr>
            <p:ph idx="1"/>
          </p:nvPr>
        </p:nvSpPr>
        <p:spPr/>
        <p:txBody>
          <a:bodyPr/>
          <a:lstStyle/>
          <a:p>
            <a:r>
              <a:rPr lang="tr-TR" dirty="0" smtClean="0"/>
              <a:t>İyiniyetin İspatı</a:t>
            </a:r>
          </a:p>
          <a:p>
            <a:pPr lvl="1"/>
            <a:r>
              <a:rPr lang="tr-TR" dirty="0" smtClean="0"/>
              <a:t>TMK m. 3/1: «</a:t>
            </a:r>
            <a:r>
              <a:rPr lang="en-US" dirty="0" err="1"/>
              <a:t>Kanunun</a:t>
            </a:r>
            <a:r>
              <a:rPr lang="en-US" dirty="0"/>
              <a:t> </a:t>
            </a:r>
            <a:r>
              <a:rPr lang="en-US" dirty="0" err="1"/>
              <a:t>iyiniyete</a:t>
            </a:r>
            <a:r>
              <a:rPr lang="en-US" dirty="0"/>
              <a:t> </a:t>
            </a:r>
            <a:r>
              <a:rPr lang="en-US" dirty="0" err="1"/>
              <a:t>hukukî</a:t>
            </a:r>
            <a:r>
              <a:rPr lang="en-US" dirty="0"/>
              <a:t> </a:t>
            </a:r>
            <a:r>
              <a:rPr lang="en-US" dirty="0" err="1"/>
              <a:t>bir</a:t>
            </a:r>
            <a:r>
              <a:rPr lang="en-US" dirty="0"/>
              <a:t> </a:t>
            </a:r>
            <a:r>
              <a:rPr lang="en-US" dirty="0" err="1"/>
              <a:t>sonuç</a:t>
            </a:r>
            <a:r>
              <a:rPr lang="en-US" dirty="0"/>
              <a:t> </a:t>
            </a:r>
            <a:r>
              <a:rPr lang="en-US" dirty="0" err="1"/>
              <a:t>bağladığı</a:t>
            </a:r>
            <a:r>
              <a:rPr lang="en-US" dirty="0"/>
              <a:t> </a:t>
            </a:r>
            <a:r>
              <a:rPr lang="en-US" dirty="0" err="1"/>
              <a:t>durumlarda</a:t>
            </a:r>
            <a:r>
              <a:rPr lang="en-US" dirty="0"/>
              <a:t>, </a:t>
            </a:r>
            <a:r>
              <a:rPr lang="en-US" dirty="0" err="1"/>
              <a:t>asıl</a:t>
            </a:r>
            <a:r>
              <a:rPr lang="en-US" dirty="0"/>
              <a:t> </a:t>
            </a:r>
            <a:r>
              <a:rPr lang="en-US" dirty="0" err="1"/>
              <a:t>olan</a:t>
            </a:r>
            <a:r>
              <a:rPr lang="en-US" dirty="0"/>
              <a:t> iyiniyetin </a:t>
            </a:r>
            <a:r>
              <a:rPr lang="en-US" dirty="0" err="1"/>
              <a:t>varlığıdır</a:t>
            </a:r>
            <a:r>
              <a:rPr lang="en-US" dirty="0" smtClean="0"/>
              <a:t>.</a:t>
            </a:r>
            <a:r>
              <a:rPr lang="tr-TR" dirty="0" smtClean="0"/>
              <a:t>»</a:t>
            </a:r>
          </a:p>
          <a:p>
            <a:pPr lvl="1"/>
            <a:r>
              <a:rPr lang="tr-TR" dirty="0" smtClean="0"/>
              <a:t>TMK m. 3 ile iyiniyet karinesi getirilmiştir. Ancak iyiniyet iddiasında bulunan kişinin de gerekli özeni göstermiş olması gerekir.</a:t>
            </a:r>
          </a:p>
          <a:p>
            <a:pPr lvl="1"/>
            <a:r>
              <a:rPr lang="tr-TR" dirty="0" smtClean="0"/>
              <a:t>Taraflar iyiniyet iddiasında bulunmuş olmasalar bile hakkın kazanımında iyiniyetin varlığı etkili olduğu için hâkimin bunu re’sen araştırması gerekir.</a:t>
            </a:r>
            <a:endParaRPr lang="en-US" dirty="0"/>
          </a:p>
        </p:txBody>
      </p:sp>
    </p:spTree>
    <p:extLst>
      <p:ext uri="{BB962C8B-B14F-4D97-AF65-F5344CB8AC3E}">
        <p14:creationId xmlns:p14="http://schemas.microsoft.com/office/powerpoint/2010/main" val="1568749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İyiniyet</a:t>
            </a:r>
            <a:endParaRPr lang="en-US" dirty="0"/>
          </a:p>
        </p:txBody>
      </p:sp>
      <p:sp>
        <p:nvSpPr>
          <p:cNvPr id="3" name="İçerik Yer Tutucusu 2"/>
          <p:cNvSpPr>
            <a:spLocks noGrp="1"/>
          </p:cNvSpPr>
          <p:nvPr>
            <p:ph idx="1"/>
          </p:nvPr>
        </p:nvSpPr>
        <p:spPr>
          <a:xfrm>
            <a:off x="1451579" y="2015732"/>
            <a:ext cx="9603275" cy="3744988"/>
          </a:xfrm>
        </p:spPr>
        <p:txBody>
          <a:bodyPr/>
          <a:lstStyle/>
          <a:p>
            <a:r>
              <a:rPr lang="tr-TR" dirty="0" smtClean="0"/>
              <a:t>İyiniyetin sonuçları</a:t>
            </a:r>
          </a:p>
          <a:p>
            <a:pPr lvl="1"/>
            <a:r>
              <a:rPr lang="tr-TR" dirty="0" smtClean="0"/>
              <a:t>TMK ve </a:t>
            </a:r>
            <a:r>
              <a:rPr lang="tr-TR" dirty="0" err="1" smtClean="0"/>
              <a:t>TBK’da</a:t>
            </a:r>
            <a:r>
              <a:rPr lang="tr-TR" dirty="0" smtClean="0"/>
              <a:t> iyiniyetin korunduğu durumlar mevcuttur.</a:t>
            </a:r>
          </a:p>
          <a:p>
            <a:pPr lvl="1"/>
            <a:r>
              <a:rPr lang="tr-TR" dirty="0" smtClean="0"/>
              <a:t>TMK m. 988 uyarınca taşınırlarda emin sıfatıyla zilyetten iyiniyetle hak kazananın kazanımı korunur.</a:t>
            </a:r>
          </a:p>
          <a:p>
            <a:pPr lvl="1"/>
            <a:r>
              <a:rPr lang="tr-TR" dirty="0" smtClean="0"/>
              <a:t>TMK m. 1023 uyarınca tapu siciline iyiniyetle dayanarak taşınmaz üzerinde ayni hak kazananın kazanımı korunur.</a:t>
            </a:r>
          </a:p>
          <a:p>
            <a:pPr lvl="1"/>
            <a:r>
              <a:rPr lang="tr-TR" dirty="0" err="1" smtClean="0"/>
              <a:t>TBK’da</a:t>
            </a:r>
            <a:r>
              <a:rPr lang="tr-TR" dirty="0" smtClean="0"/>
              <a:t> sebepsiz zenginleşme hükümlerinde de zenginleşenin iyiniyetli olup olmamasına göre farklı sonuçlar bağlanmıştır.</a:t>
            </a:r>
          </a:p>
          <a:p>
            <a:pPr lvl="1"/>
            <a:r>
              <a:rPr lang="tr-TR" dirty="0" smtClean="0"/>
              <a:t>Bu gibi örnekler artırılabilir.</a:t>
            </a:r>
          </a:p>
          <a:p>
            <a:pPr lvl="1"/>
            <a:endParaRPr lang="en-US" dirty="0"/>
          </a:p>
        </p:txBody>
      </p:sp>
    </p:spTree>
    <p:extLst>
      <p:ext uri="{BB962C8B-B14F-4D97-AF65-F5344CB8AC3E}">
        <p14:creationId xmlns:p14="http://schemas.microsoft.com/office/powerpoint/2010/main" val="3989356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Dürüstlük kuralı</a:t>
            </a:r>
            <a:endParaRPr lang="en-US" dirty="0"/>
          </a:p>
        </p:txBody>
      </p:sp>
      <p:sp>
        <p:nvSpPr>
          <p:cNvPr id="3" name="İçerik Yer Tutucusu 2"/>
          <p:cNvSpPr>
            <a:spLocks noGrp="1"/>
          </p:cNvSpPr>
          <p:nvPr>
            <p:ph idx="1"/>
          </p:nvPr>
        </p:nvSpPr>
        <p:spPr/>
        <p:txBody>
          <a:bodyPr/>
          <a:lstStyle/>
          <a:p>
            <a:r>
              <a:rPr lang="tr-TR" dirty="0" smtClean="0"/>
              <a:t>TMK m. 2/1: «</a:t>
            </a:r>
            <a:r>
              <a:rPr lang="en-US" dirty="0" err="1"/>
              <a:t>Herkes</a:t>
            </a:r>
            <a:r>
              <a:rPr lang="en-US" dirty="0"/>
              <a:t>, </a:t>
            </a:r>
            <a:r>
              <a:rPr lang="en-US" dirty="0" err="1"/>
              <a:t>haklarını</a:t>
            </a:r>
            <a:r>
              <a:rPr lang="en-US" dirty="0"/>
              <a:t> </a:t>
            </a:r>
            <a:r>
              <a:rPr lang="en-US" dirty="0" err="1"/>
              <a:t>kullanırken</a:t>
            </a:r>
            <a:r>
              <a:rPr lang="en-US" dirty="0"/>
              <a:t> </a:t>
            </a:r>
            <a:r>
              <a:rPr lang="en-US" dirty="0" err="1"/>
              <a:t>ve</a:t>
            </a:r>
            <a:r>
              <a:rPr lang="en-US" dirty="0"/>
              <a:t> </a:t>
            </a:r>
            <a:r>
              <a:rPr lang="en-US" dirty="0" err="1"/>
              <a:t>borçlarını</a:t>
            </a:r>
            <a:r>
              <a:rPr lang="en-US" dirty="0"/>
              <a:t> </a:t>
            </a:r>
            <a:r>
              <a:rPr lang="en-US" dirty="0" err="1"/>
              <a:t>yerine</a:t>
            </a:r>
            <a:r>
              <a:rPr lang="en-US" dirty="0"/>
              <a:t> </a:t>
            </a:r>
            <a:r>
              <a:rPr lang="en-US" dirty="0" err="1"/>
              <a:t>getirirken</a:t>
            </a:r>
            <a:r>
              <a:rPr lang="en-US" dirty="0"/>
              <a:t> </a:t>
            </a:r>
            <a:r>
              <a:rPr lang="en-US" dirty="0" err="1"/>
              <a:t>dürüstlük</a:t>
            </a:r>
            <a:r>
              <a:rPr lang="en-US" dirty="0"/>
              <a:t> </a:t>
            </a:r>
            <a:r>
              <a:rPr lang="en-US" dirty="0" err="1"/>
              <a:t>kurallarına</a:t>
            </a:r>
            <a:r>
              <a:rPr lang="en-US" dirty="0"/>
              <a:t> </a:t>
            </a:r>
            <a:r>
              <a:rPr lang="en-US" dirty="0" err="1"/>
              <a:t>uymak</a:t>
            </a:r>
            <a:r>
              <a:rPr lang="en-US" dirty="0"/>
              <a:t> </a:t>
            </a:r>
            <a:r>
              <a:rPr lang="en-US" dirty="0" err="1"/>
              <a:t>zorundadır</a:t>
            </a:r>
            <a:r>
              <a:rPr lang="en-US" dirty="0" smtClean="0"/>
              <a:t>.</a:t>
            </a:r>
            <a:r>
              <a:rPr lang="tr-TR" dirty="0" smtClean="0"/>
              <a:t>»</a:t>
            </a:r>
          </a:p>
          <a:p>
            <a:r>
              <a:rPr lang="tr-TR" dirty="0" smtClean="0"/>
              <a:t>Dürüstlük kuralı ile kastedilen, makul ve orta zekâlı bir vatandaş gibi davranmaktır. En az makul ve orta zekâlı olmasına rağmen bu ölçütün altında davranan kişi dürüstlük kuralına aykırı hareket etmiş olur.</a:t>
            </a:r>
            <a:endParaRPr lang="en-US" dirty="0"/>
          </a:p>
        </p:txBody>
      </p:sp>
    </p:spTree>
    <p:extLst>
      <p:ext uri="{BB962C8B-B14F-4D97-AF65-F5344CB8AC3E}">
        <p14:creationId xmlns:p14="http://schemas.microsoft.com/office/powerpoint/2010/main" val="2819049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Dürüstlük kuralı</a:t>
            </a:r>
            <a:endParaRPr lang="en-US" dirty="0"/>
          </a:p>
        </p:txBody>
      </p:sp>
      <p:sp>
        <p:nvSpPr>
          <p:cNvPr id="3" name="İçerik Yer Tutucusu 2"/>
          <p:cNvSpPr>
            <a:spLocks noGrp="1"/>
          </p:cNvSpPr>
          <p:nvPr>
            <p:ph idx="1"/>
          </p:nvPr>
        </p:nvSpPr>
        <p:spPr>
          <a:xfrm>
            <a:off x="1451579" y="2015731"/>
            <a:ext cx="9603275" cy="4097686"/>
          </a:xfrm>
        </p:spPr>
        <p:txBody>
          <a:bodyPr>
            <a:normAutofit/>
          </a:bodyPr>
          <a:lstStyle/>
          <a:p>
            <a:r>
              <a:rPr lang="tr-TR" dirty="0" smtClean="0"/>
              <a:t>İlkenin Uygulama Alanı</a:t>
            </a:r>
          </a:p>
          <a:p>
            <a:pPr lvl="1"/>
            <a:r>
              <a:rPr lang="tr-TR" dirty="0" smtClean="0"/>
              <a:t>TMK m. 2 hükmünden anlaşıldığı üzere dürüstlük kuralı, haklar kullanılırken ve borçlar yerine getirilirken uygulama alanı bulur.</a:t>
            </a:r>
          </a:p>
          <a:p>
            <a:pPr lvl="1"/>
            <a:r>
              <a:rPr lang="tr-TR" dirty="0" smtClean="0"/>
              <a:t>Ancak dürüstlük kuralının kullanım alanı bununla da sınırlı değildir. Kanunların yorumunda, hukuki işlemlerin yapılışında veya hukuki işlemde değişiklikte ve hâkimin takdir yetkisini kullanmasında da uygulanır.</a:t>
            </a:r>
            <a:endParaRPr lang="en-US" dirty="0"/>
          </a:p>
        </p:txBody>
      </p:sp>
    </p:spTree>
    <p:extLst>
      <p:ext uri="{BB962C8B-B14F-4D97-AF65-F5344CB8AC3E}">
        <p14:creationId xmlns:p14="http://schemas.microsoft.com/office/powerpoint/2010/main" val="4278376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Dürüstlük kuralı</a:t>
            </a:r>
            <a:endParaRPr lang="en-US" dirty="0"/>
          </a:p>
        </p:txBody>
      </p:sp>
      <p:sp>
        <p:nvSpPr>
          <p:cNvPr id="3" name="İçerik Yer Tutucusu 2"/>
          <p:cNvSpPr>
            <a:spLocks noGrp="1"/>
          </p:cNvSpPr>
          <p:nvPr>
            <p:ph idx="1"/>
          </p:nvPr>
        </p:nvSpPr>
        <p:spPr/>
        <p:txBody>
          <a:bodyPr/>
          <a:lstStyle/>
          <a:p>
            <a:r>
              <a:rPr lang="tr-TR" dirty="0" smtClean="0"/>
              <a:t>Hakkın Kötüye Kullanılması</a:t>
            </a:r>
          </a:p>
          <a:p>
            <a:pPr lvl="1"/>
            <a:r>
              <a:rPr lang="tr-TR" dirty="0" smtClean="0"/>
              <a:t>TMK m. 2/2: «</a:t>
            </a:r>
            <a:r>
              <a:rPr lang="en-US" dirty="0" err="1"/>
              <a:t>Bir</a:t>
            </a:r>
            <a:r>
              <a:rPr lang="en-US" dirty="0"/>
              <a:t> </a:t>
            </a:r>
            <a:r>
              <a:rPr lang="en-US" dirty="0" err="1"/>
              <a:t>hakkın</a:t>
            </a:r>
            <a:r>
              <a:rPr lang="en-US" dirty="0"/>
              <a:t> </a:t>
            </a:r>
            <a:r>
              <a:rPr lang="en-US" dirty="0" err="1"/>
              <a:t>açıkça</a:t>
            </a:r>
            <a:r>
              <a:rPr lang="en-US" dirty="0"/>
              <a:t> </a:t>
            </a:r>
            <a:r>
              <a:rPr lang="en-US" dirty="0" err="1"/>
              <a:t>kötüye</a:t>
            </a:r>
            <a:r>
              <a:rPr lang="en-US" dirty="0"/>
              <a:t> </a:t>
            </a:r>
            <a:r>
              <a:rPr lang="en-US" dirty="0" err="1"/>
              <a:t>kullanılmasını</a:t>
            </a:r>
            <a:r>
              <a:rPr lang="en-US" dirty="0"/>
              <a:t> </a:t>
            </a:r>
            <a:r>
              <a:rPr lang="en-US" dirty="0" err="1"/>
              <a:t>hukuk</a:t>
            </a:r>
            <a:r>
              <a:rPr lang="en-US" dirty="0"/>
              <a:t> </a:t>
            </a:r>
            <a:r>
              <a:rPr lang="en-US" dirty="0" err="1"/>
              <a:t>düzeni</a:t>
            </a:r>
            <a:r>
              <a:rPr lang="en-US" dirty="0"/>
              <a:t> </a:t>
            </a:r>
            <a:r>
              <a:rPr lang="en-US" dirty="0" err="1"/>
              <a:t>korumaz</a:t>
            </a:r>
            <a:r>
              <a:rPr lang="en-US" dirty="0" smtClean="0"/>
              <a:t>.</a:t>
            </a:r>
            <a:r>
              <a:rPr lang="tr-TR" dirty="0" smtClean="0"/>
              <a:t>»</a:t>
            </a:r>
          </a:p>
          <a:p>
            <a:pPr lvl="1"/>
            <a:r>
              <a:rPr lang="tr-TR" dirty="0" smtClean="0"/>
              <a:t>Hakkın kötüye kullanılmasından söz edebilmek için;</a:t>
            </a:r>
          </a:p>
          <a:p>
            <a:pPr lvl="2"/>
            <a:r>
              <a:rPr lang="tr-TR" dirty="0" smtClean="0"/>
              <a:t>Bir hak mevcut olmalı,</a:t>
            </a:r>
          </a:p>
          <a:p>
            <a:pPr lvl="2"/>
            <a:r>
              <a:rPr lang="tr-TR" dirty="0" smtClean="0"/>
              <a:t>Bu hak dürüstlük kuralına açıkça aykırı olarak kullanılmalı (bunun tespitinde hak kullanılırken elde edilen menfaat ile başkasına verilen zarar arasında açıkça görülen bir dengesizliğin varlığına bakılmalı),</a:t>
            </a:r>
          </a:p>
          <a:p>
            <a:pPr lvl="2"/>
            <a:r>
              <a:rPr lang="tr-TR" dirty="0" smtClean="0"/>
              <a:t>Son olarak, bu hakkın kullanılması başkasına zarar vermeli veya o kişi için bir zarar tehlikesi meydana getirmeli (burada hakkı kullanan kişinin bir zarar verme kastının bulunup bulunmadığı önemli değildir).</a:t>
            </a:r>
            <a:endParaRPr lang="en-US" dirty="0"/>
          </a:p>
        </p:txBody>
      </p:sp>
    </p:spTree>
    <p:extLst>
      <p:ext uri="{BB962C8B-B14F-4D97-AF65-F5344CB8AC3E}">
        <p14:creationId xmlns:p14="http://schemas.microsoft.com/office/powerpoint/2010/main" val="176048106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19110</TotalTime>
  <Words>540</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HUKUK BAŞLANGICI</vt:lpstr>
      <vt:lpstr>Hakların Kazanılmasında ve Kullanılmasında İyiniyet</vt:lpstr>
      <vt:lpstr>İyiniyet</vt:lpstr>
      <vt:lpstr>İyiniyet</vt:lpstr>
      <vt:lpstr>İyiniyet</vt:lpstr>
      <vt:lpstr>İyiniyet</vt:lpstr>
      <vt:lpstr>Dürüstlük kuralı</vt:lpstr>
      <vt:lpstr>Dürüstlük kuralı</vt:lpstr>
      <vt:lpstr>Dürüstlük kuralı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61</cp:revision>
  <dcterms:created xsi:type="dcterms:W3CDTF">2020-07-01T13:53:34Z</dcterms:created>
  <dcterms:modified xsi:type="dcterms:W3CDTF">2021-03-24T20:20:57Z</dcterms:modified>
</cp:coreProperties>
</file>