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85719" y="2786053"/>
            <a:ext cx="8858280" cy="3071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26018" y="51739"/>
            <a:ext cx="4891963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55586" y="1196759"/>
            <a:ext cx="7754533" cy="518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6594" y="51739"/>
            <a:ext cx="167081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0457" y="1864500"/>
            <a:ext cx="7051675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26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27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29.jp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30.jpg"/><Relationship Id="rId5" Type="http://schemas.openxmlformats.org/officeDocument/2006/relationships/image" Target="../media/image11.png"/><Relationship Id="rId6" Type="http://schemas.openxmlformats.org/officeDocument/2006/relationships/image" Target="../media/image31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32.png"/><Relationship Id="rId5" Type="http://schemas.openxmlformats.org/officeDocument/2006/relationships/image" Target="../media/image11.png"/><Relationship Id="rId6" Type="http://schemas.openxmlformats.org/officeDocument/2006/relationships/image" Target="../media/image3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33.jpg"/><Relationship Id="rId5" Type="http://schemas.openxmlformats.org/officeDocument/2006/relationships/image" Target="../media/image11.png"/><Relationship Id="rId6" Type="http://schemas.openxmlformats.org/officeDocument/2006/relationships/image" Target="../media/image31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31.jpg"/><Relationship Id="rId5" Type="http://schemas.openxmlformats.org/officeDocument/2006/relationships/image" Target="../media/image34.jpg"/><Relationship Id="rId6" Type="http://schemas.openxmlformats.org/officeDocument/2006/relationships/image" Target="../media/image1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35.png"/><Relationship Id="rId6" Type="http://schemas.openxmlformats.org/officeDocument/2006/relationships/image" Target="../media/image31.jpg"/><Relationship Id="rId7" Type="http://schemas.openxmlformats.org/officeDocument/2006/relationships/image" Target="../media/image27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31.jpg"/><Relationship Id="rId6" Type="http://schemas.openxmlformats.org/officeDocument/2006/relationships/image" Target="../media/image36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37.png"/><Relationship Id="rId5" Type="http://schemas.openxmlformats.org/officeDocument/2006/relationships/image" Target="../media/image11.png"/><Relationship Id="rId6" Type="http://schemas.openxmlformats.org/officeDocument/2006/relationships/image" Target="../media/image31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38.jpg"/><Relationship Id="rId5" Type="http://schemas.openxmlformats.org/officeDocument/2006/relationships/image" Target="../media/image11.png"/><Relationship Id="rId6" Type="http://schemas.openxmlformats.org/officeDocument/2006/relationships/image" Target="../media/image31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39.jpg"/><Relationship Id="rId5" Type="http://schemas.openxmlformats.org/officeDocument/2006/relationships/image" Target="../media/image11.png"/><Relationship Id="rId6" Type="http://schemas.openxmlformats.org/officeDocument/2006/relationships/image" Target="../media/image31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40.jp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31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31.jpg"/><Relationship Id="rId6" Type="http://schemas.openxmlformats.org/officeDocument/2006/relationships/image" Target="../media/image41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42.png"/><Relationship Id="rId5" Type="http://schemas.openxmlformats.org/officeDocument/2006/relationships/image" Target="../media/image11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43.png"/><Relationship Id="rId5" Type="http://schemas.openxmlformats.org/officeDocument/2006/relationships/image" Target="../media/image11.png"/><Relationship Id="rId6" Type="http://schemas.openxmlformats.org/officeDocument/2006/relationships/image" Target="../media/image4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45.jpg"/><Relationship Id="rId5" Type="http://schemas.openxmlformats.org/officeDocument/2006/relationships/image" Target="../media/image11.png"/><Relationship Id="rId6" Type="http://schemas.openxmlformats.org/officeDocument/2006/relationships/image" Target="../media/image4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46.jp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44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47.jpg"/><Relationship Id="rId5" Type="http://schemas.openxmlformats.org/officeDocument/2006/relationships/image" Target="../media/image11.png"/><Relationship Id="rId6" Type="http://schemas.openxmlformats.org/officeDocument/2006/relationships/image" Target="../media/image44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48.jpg"/><Relationship Id="rId5" Type="http://schemas.openxmlformats.org/officeDocument/2006/relationships/image" Target="../media/image11.png"/><Relationship Id="rId6" Type="http://schemas.openxmlformats.org/officeDocument/2006/relationships/image" Target="../media/image44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44.png"/><Relationship Id="rId5" Type="http://schemas.openxmlformats.org/officeDocument/2006/relationships/image" Target="../media/image49.png"/><Relationship Id="rId6" Type="http://schemas.openxmlformats.org/officeDocument/2006/relationships/image" Target="../media/image11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0.jpg"/><Relationship Id="rId5" Type="http://schemas.openxmlformats.org/officeDocument/2006/relationships/image" Target="../media/image11.png"/><Relationship Id="rId6" Type="http://schemas.openxmlformats.org/officeDocument/2006/relationships/image" Target="../media/image44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1.png"/><Relationship Id="rId5" Type="http://schemas.openxmlformats.org/officeDocument/2006/relationships/image" Target="../media/image11.png"/><Relationship Id="rId6" Type="http://schemas.openxmlformats.org/officeDocument/2006/relationships/image" Target="../media/image44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44.png"/><Relationship Id="rId5" Type="http://schemas.openxmlformats.org/officeDocument/2006/relationships/image" Target="../media/image52.jpg"/><Relationship Id="rId6" Type="http://schemas.openxmlformats.org/officeDocument/2006/relationships/image" Target="../media/image11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3.jpg"/><Relationship Id="rId5" Type="http://schemas.openxmlformats.org/officeDocument/2006/relationships/image" Target="../media/image54.png"/><Relationship Id="rId6" Type="http://schemas.openxmlformats.org/officeDocument/2006/relationships/image" Target="../media/image11.png"/><Relationship Id="rId7" Type="http://schemas.openxmlformats.org/officeDocument/2006/relationships/image" Target="../media/image44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5.png"/><Relationship Id="rId5" Type="http://schemas.openxmlformats.org/officeDocument/2006/relationships/image" Target="../media/image11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6.jpg"/><Relationship Id="rId5" Type="http://schemas.openxmlformats.org/officeDocument/2006/relationships/image" Target="../media/image11.png"/><Relationship Id="rId6" Type="http://schemas.openxmlformats.org/officeDocument/2006/relationships/image" Target="../media/image5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8.jpg"/><Relationship Id="rId5" Type="http://schemas.openxmlformats.org/officeDocument/2006/relationships/image" Target="../media/image11.png"/><Relationship Id="rId6" Type="http://schemas.openxmlformats.org/officeDocument/2006/relationships/image" Target="../media/image57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9.jpg"/><Relationship Id="rId5" Type="http://schemas.openxmlformats.org/officeDocument/2006/relationships/image" Target="../media/image11.png"/><Relationship Id="rId6" Type="http://schemas.openxmlformats.org/officeDocument/2006/relationships/image" Target="../media/image57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60.png"/><Relationship Id="rId5" Type="http://schemas.openxmlformats.org/officeDocument/2006/relationships/image" Target="../media/image11.png"/><Relationship Id="rId6" Type="http://schemas.openxmlformats.org/officeDocument/2006/relationships/image" Target="../media/image57.png"/><Relationship Id="rId7" Type="http://schemas.openxmlformats.org/officeDocument/2006/relationships/image" Target="../media/image61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62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57.png"/><Relationship Id="rId7" Type="http://schemas.openxmlformats.org/officeDocument/2006/relationships/image" Target="../media/image61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7.png"/><Relationship Id="rId5" Type="http://schemas.openxmlformats.org/officeDocument/2006/relationships/image" Target="../media/image63.png"/><Relationship Id="rId6" Type="http://schemas.openxmlformats.org/officeDocument/2006/relationships/image" Target="../media/image11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64.png"/><Relationship Id="rId5" Type="http://schemas.openxmlformats.org/officeDocument/2006/relationships/image" Target="../media/image11.png"/><Relationship Id="rId6" Type="http://schemas.openxmlformats.org/officeDocument/2006/relationships/image" Target="../media/image57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65.png"/><Relationship Id="rId5" Type="http://schemas.openxmlformats.org/officeDocument/2006/relationships/image" Target="../media/image11.png"/><Relationship Id="rId6" Type="http://schemas.openxmlformats.org/officeDocument/2006/relationships/image" Target="../media/image57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66.png"/><Relationship Id="rId5" Type="http://schemas.openxmlformats.org/officeDocument/2006/relationships/image" Target="../media/image11.png"/><Relationship Id="rId6" Type="http://schemas.openxmlformats.org/officeDocument/2006/relationships/image" Target="../media/image57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67.png"/><Relationship Id="rId5" Type="http://schemas.openxmlformats.org/officeDocument/2006/relationships/image" Target="../media/image11.png"/><Relationship Id="rId6" Type="http://schemas.openxmlformats.org/officeDocument/2006/relationships/image" Target="../media/image57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68.png"/><Relationship Id="rId5" Type="http://schemas.openxmlformats.org/officeDocument/2006/relationships/image" Target="../media/image11.png"/><Relationship Id="rId6" Type="http://schemas.openxmlformats.org/officeDocument/2006/relationships/image" Target="../media/image5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69.png"/><Relationship Id="rId5" Type="http://schemas.openxmlformats.org/officeDocument/2006/relationships/image" Target="../media/image11.png"/><Relationship Id="rId6" Type="http://schemas.openxmlformats.org/officeDocument/2006/relationships/image" Target="../media/image57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0.jp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71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71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2.jp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71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73.jpg"/><Relationship Id="rId5" Type="http://schemas.openxmlformats.org/officeDocument/2006/relationships/image" Target="../media/image11.png"/><Relationship Id="rId6" Type="http://schemas.openxmlformats.org/officeDocument/2006/relationships/image" Target="../media/image71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74.jpg"/><Relationship Id="rId5" Type="http://schemas.openxmlformats.org/officeDocument/2006/relationships/image" Target="../media/image11.png"/><Relationship Id="rId6" Type="http://schemas.openxmlformats.org/officeDocument/2006/relationships/image" Target="../media/image71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71.jpg"/><Relationship Id="rId6" Type="http://schemas.openxmlformats.org/officeDocument/2006/relationships/image" Target="../media/image75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71.jpg"/><Relationship Id="rId6" Type="http://schemas.openxmlformats.org/officeDocument/2006/relationships/image" Target="../media/image75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6.jp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71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7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4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1552" y="6046302"/>
            <a:ext cx="202692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55">
                <a:latin typeface="Arial"/>
                <a:cs typeface="Arial"/>
              </a:rPr>
              <a:t>Dr. </a:t>
            </a:r>
            <a:r>
              <a:rPr dirty="0" sz="2000" spc="-90">
                <a:latin typeface="Arial"/>
                <a:cs typeface="Arial"/>
              </a:rPr>
              <a:t>Mustafa </a:t>
            </a:r>
            <a:r>
              <a:rPr dirty="0" sz="2000" spc="-190">
                <a:latin typeface="Arial"/>
                <a:cs typeface="Arial"/>
              </a:rPr>
              <a:t>YILMAZ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4830" y="556259"/>
            <a:ext cx="7670800" cy="5426075"/>
            <a:chOff x="544830" y="556259"/>
            <a:chExt cx="7670800" cy="5426075"/>
          </a:xfrm>
        </p:grpSpPr>
        <p:sp>
          <p:nvSpPr>
            <p:cNvPr id="4" name="object 4"/>
            <p:cNvSpPr/>
            <p:nvPr/>
          </p:nvSpPr>
          <p:spPr>
            <a:xfrm>
              <a:off x="4857750" y="2714616"/>
              <a:ext cx="3357587" cy="32671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7456" y="1000112"/>
              <a:ext cx="4987544" cy="1928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4830" y="556259"/>
              <a:ext cx="3112770" cy="5006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1649" y="623087"/>
            <a:ext cx="27298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90"/>
              <a:t>İNŞAAT</a:t>
            </a:r>
            <a:r>
              <a:rPr dirty="0" sz="2400" spc="-204"/>
              <a:t> </a:t>
            </a:r>
            <a:r>
              <a:rPr dirty="0" sz="2400" spc="-330"/>
              <a:t>SEKTÖRÜNDE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929588" y="5643577"/>
            <a:ext cx="1214412" cy="45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5713" y="1440150"/>
            <a:ext cx="5909936" cy="410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1458" y="2112322"/>
            <a:ext cx="7818120" cy="3085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5724" y="1428737"/>
            <a:ext cx="8858885" cy="4786630"/>
            <a:chOff x="285724" y="1428737"/>
            <a:chExt cx="8858885" cy="4786630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85724" y="2285993"/>
              <a:ext cx="7715295" cy="39290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357988" y="1428737"/>
              <a:ext cx="2643174" cy="1109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5713" y="1440150"/>
            <a:ext cx="5909936" cy="410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3500437"/>
            <a:ext cx="8930005" cy="3357879"/>
            <a:chOff x="214282" y="3500437"/>
            <a:chExt cx="8930005" cy="3357879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28662" y="3500437"/>
              <a:ext cx="7500988" cy="31432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5713" y="1440150"/>
            <a:ext cx="5909936" cy="410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1007" y="1935658"/>
            <a:ext cx="8832215" cy="1549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spc="-155" b="1">
                <a:solidFill>
                  <a:srgbClr val="C00000"/>
                </a:solidFill>
                <a:latin typeface="Arial"/>
                <a:cs typeface="Arial"/>
              </a:rPr>
              <a:t>Bolluk</a:t>
            </a:r>
            <a:r>
              <a:rPr dirty="0" sz="2000" spc="-1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70" b="1">
                <a:solidFill>
                  <a:srgbClr val="C00000"/>
                </a:solidFill>
                <a:latin typeface="Arial"/>
                <a:cs typeface="Arial"/>
              </a:rPr>
              <a:t>Kavramı</a:t>
            </a:r>
            <a:endParaRPr sz="2000">
              <a:latin typeface="Arial"/>
              <a:cs typeface="Arial"/>
            </a:endParaRPr>
          </a:p>
          <a:p>
            <a:pPr algn="just" lvl="1" marL="812800" indent="-343535">
              <a:lnSpc>
                <a:spcPct val="100000"/>
              </a:lnSpc>
              <a:buAutoNum type="alphaLcPeriod"/>
              <a:tabLst>
                <a:tab pos="812800" algn="l"/>
              </a:tabLst>
            </a:pPr>
            <a:r>
              <a:rPr dirty="0" sz="2000" spc="-180" b="1">
                <a:solidFill>
                  <a:srgbClr val="C00000"/>
                </a:solidFill>
                <a:latin typeface="Arial"/>
                <a:cs typeface="Arial"/>
              </a:rPr>
              <a:t>Toplam</a:t>
            </a:r>
            <a:r>
              <a:rPr dirty="0" sz="2000" spc="-1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55" b="1">
                <a:solidFill>
                  <a:srgbClr val="C00000"/>
                </a:solidFill>
                <a:latin typeface="Arial"/>
                <a:cs typeface="Arial"/>
              </a:rPr>
              <a:t>Bolluk</a:t>
            </a:r>
            <a:endParaRPr sz="2000">
              <a:latin typeface="Arial"/>
              <a:cs typeface="Arial"/>
            </a:endParaRPr>
          </a:p>
          <a:p>
            <a:pPr algn="just" marL="812165" marR="5080" indent="5715">
              <a:lnSpc>
                <a:spcPct val="100000"/>
              </a:lnSpc>
            </a:pPr>
            <a:r>
              <a:rPr dirty="0" sz="2000" spc="-85">
                <a:latin typeface="Arial"/>
                <a:cs typeface="Arial"/>
              </a:rPr>
              <a:t>Bir </a:t>
            </a:r>
            <a:r>
              <a:rPr dirty="0" sz="2000" spc="-60">
                <a:latin typeface="Arial"/>
                <a:cs typeface="Arial"/>
              </a:rPr>
              <a:t>faaliyetin </a:t>
            </a:r>
            <a:r>
              <a:rPr dirty="0" sz="2000" spc="-50">
                <a:latin typeface="Arial"/>
                <a:cs typeface="Arial"/>
              </a:rPr>
              <a:t>toplam </a:t>
            </a:r>
            <a:r>
              <a:rPr dirty="0" sz="2000" spc="-55">
                <a:latin typeface="Arial"/>
                <a:cs typeface="Arial"/>
              </a:rPr>
              <a:t>bolluğu; </a:t>
            </a:r>
            <a:r>
              <a:rPr dirty="0" sz="2000" spc="-95">
                <a:latin typeface="Arial"/>
                <a:cs typeface="Arial"/>
              </a:rPr>
              <a:t>en </a:t>
            </a:r>
            <a:r>
              <a:rPr dirty="0" sz="2000" spc="-155">
                <a:latin typeface="Arial"/>
                <a:cs typeface="Arial"/>
              </a:rPr>
              <a:t>geç </a:t>
            </a:r>
            <a:r>
              <a:rPr dirty="0" sz="2000" spc="-90">
                <a:latin typeface="Arial"/>
                <a:cs typeface="Arial"/>
              </a:rPr>
              <a:t>tamamlanma </a:t>
            </a:r>
            <a:r>
              <a:rPr dirty="0" sz="2000" spc="-110">
                <a:latin typeface="Arial"/>
                <a:cs typeface="Arial"/>
              </a:rPr>
              <a:t>zamanından, </a:t>
            </a:r>
            <a:r>
              <a:rPr dirty="0" sz="2000" spc="-90">
                <a:latin typeface="Arial"/>
                <a:cs typeface="Arial"/>
              </a:rPr>
              <a:t>en erken  </a:t>
            </a:r>
            <a:r>
              <a:rPr dirty="0" sz="2000" spc="-114">
                <a:latin typeface="Arial"/>
                <a:cs typeface="Arial"/>
              </a:rPr>
              <a:t>başlama </a:t>
            </a:r>
            <a:r>
              <a:rPr dirty="0" sz="2000" spc="-130">
                <a:latin typeface="Arial"/>
                <a:cs typeface="Arial"/>
              </a:rPr>
              <a:t>zamanı </a:t>
            </a:r>
            <a:r>
              <a:rPr dirty="0" sz="2000" spc="-35">
                <a:latin typeface="Arial"/>
                <a:cs typeface="Arial"/>
              </a:rPr>
              <a:t>ile </a:t>
            </a:r>
            <a:r>
              <a:rPr dirty="0" sz="2000" spc="-60">
                <a:latin typeface="Arial"/>
                <a:cs typeface="Arial"/>
              </a:rPr>
              <a:t>faaliyetin </a:t>
            </a:r>
            <a:r>
              <a:rPr dirty="0" sz="2000" spc="-85">
                <a:latin typeface="Arial"/>
                <a:cs typeface="Arial"/>
              </a:rPr>
              <a:t>süresinin </a:t>
            </a:r>
            <a:r>
              <a:rPr dirty="0" sz="2000" spc="-60">
                <a:latin typeface="Arial"/>
                <a:cs typeface="Arial"/>
              </a:rPr>
              <a:t>toplamının </a:t>
            </a:r>
            <a:r>
              <a:rPr dirty="0" sz="2000" spc="-105">
                <a:latin typeface="Arial"/>
                <a:cs typeface="Arial"/>
              </a:rPr>
              <a:t>çıkarılması </a:t>
            </a:r>
            <a:r>
              <a:rPr dirty="0" sz="2000" spc="-35">
                <a:latin typeface="Arial"/>
                <a:cs typeface="Arial"/>
              </a:rPr>
              <a:t>ile </a:t>
            </a:r>
            <a:r>
              <a:rPr dirty="0" sz="2000" spc="-65">
                <a:latin typeface="Arial"/>
                <a:cs typeface="Arial"/>
              </a:rPr>
              <a:t>bulunur.  </a:t>
            </a:r>
            <a:r>
              <a:rPr dirty="0" sz="2000" spc="-105">
                <a:latin typeface="Arial"/>
                <a:cs typeface="Arial"/>
              </a:rPr>
              <a:t>Faaliyet </a:t>
            </a:r>
            <a:r>
              <a:rPr dirty="0" sz="2000" spc="-50">
                <a:latin typeface="Arial"/>
                <a:cs typeface="Arial"/>
              </a:rPr>
              <a:t>toplam </a:t>
            </a:r>
            <a:r>
              <a:rPr dirty="0" sz="2000" spc="-45">
                <a:latin typeface="Arial"/>
                <a:cs typeface="Arial"/>
              </a:rPr>
              <a:t>bolluk </a:t>
            </a:r>
            <a:r>
              <a:rPr dirty="0" sz="2000" spc="-100">
                <a:latin typeface="Arial"/>
                <a:cs typeface="Arial"/>
              </a:rPr>
              <a:t>kadar </a:t>
            </a:r>
            <a:r>
              <a:rPr dirty="0" sz="2000" spc="-145">
                <a:latin typeface="Arial"/>
                <a:cs typeface="Arial"/>
              </a:rPr>
              <a:t>ya </a:t>
            </a:r>
            <a:r>
              <a:rPr dirty="0" sz="2000" spc="-155">
                <a:latin typeface="Arial"/>
                <a:cs typeface="Arial"/>
              </a:rPr>
              <a:t>geç </a:t>
            </a:r>
            <a:r>
              <a:rPr dirty="0" sz="2000" spc="-65">
                <a:latin typeface="Arial"/>
                <a:cs typeface="Arial"/>
              </a:rPr>
              <a:t>başlatılabilir, </a:t>
            </a:r>
            <a:r>
              <a:rPr dirty="0" sz="2000" spc="-145">
                <a:latin typeface="Arial"/>
                <a:cs typeface="Arial"/>
              </a:rPr>
              <a:t>ya </a:t>
            </a:r>
            <a:r>
              <a:rPr dirty="0" sz="2000" spc="-110">
                <a:latin typeface="Arial"/>
                <a:cs typeface="Arial"/>
              </a:rPr>
              <a:t>da </a:t>
            </a:r>
            <a:r>
              <a:rPr dirty="0" sz="2000" spc="-105">
                <a:latin typeface="Arial"/>
                <a:cs typeface="Arial"/>
              </a:rPr>
              <a:t>süresi</a:t>
            </a:r>
            <a:r>
              <a:rPr dirty="0" sz="2000" spc="325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uzatılabilir.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4429135"/>
            <a:ext cx="8930005" cy="2428875"/>
            <a:chOff x="214282" y="4429135"/>
            <a:chExt cx="8930005" cy="242887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00162" y="4429135"/>
              <a:ext cx="6643738" cy="22145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5713" y="1440150"/>
            <a:ext cx="5909936" cy="410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1007" y="1935658"/>
            <a:ext cx="8832850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55" b="1">
                <a:solidFill>
                  <a:srgbClr val="C00000"/>
                </a:solidFill>
                <a:latin typeface="Arial"/>
                <a:cs typeface="Arial"/>
              </a:rPr>
              <a:t>Bolluk</a:t>
            </a:r>
            <a:r>
              <a:rPr dirty="0" sz="2000" spc="-1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70" b="1">
                <a:solidFill>
                  <a:srgbClr val="C00000"/>
                </a:solidFill>
                <a:latin typeface="Arial"/>
                <a:cs typeface="Arial"/>
              </a:rPr>
              <a:t>Kavramı</a:t>
            </a:r>
            <a:endParaRPr sz="2000">
              <a:latin typeface="Arial"/>
              <a:cs typeface="Arial"/>
            </a:endParaRPr>
          </a:p>
          <a:p>
            <a:pPr lvl="1" marL="812800" indent="-343535">
              <a:lnSpc>
                <a:spcPct val="100000"/>
              </a:lnSpc>
              <a:buAutoNum type="alphaLcPeriod"/>
              <a:tabLst>
                <a:tab pos="812165" algn="l"/>
                <a:tab pos="812800" algn="l"/>
              </a:tabLst>
            </a:pPr>
            <a:r>
              <a:rPr dirty="0" sz="2000" spc="-180" b="1">
                <a:solidFill>
                  <a:srgbClr val="C00000"/>
                </a:solidFill>
                <a:latin typeface="Arial"/>
                <a:cs typeface="Arial"/>
              </a:rPr>
              <a:t>Toplam</a:t>
            </a:r>
            <a:r>
              <a:rPr dirty="0" sz="2000" spc="-1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55" b="1">
                <a:solidFill>
                  <a:srgbClr val="C00000"/>
                </a:solidFill>
                <a:latin typeface="Arial"/>
                <a:cs typeface="Arial"/>
              </a:rPr>
              <a:t>Bolluk</a:t>
            </a:r>
            <a:endParaRPr sz="2000">
              <a:latin typeface="Arial"/>
              <a:cs typeface="Arial"/>
            </a:endParaRPr>
          </a:p>
          <a:p>
            <a:pPr lvl="2" marL="1089660" marR="5080" indent="-163195">
              <a:lnSpc>
                <a:spcPct val="100000"/>
              </a:lnSpc>
              <a:buChar char="•"/>
              <a:tabLst>
                <a:tab pos="1082675" algn="l"/>
              </a:tabLst>
            </a:pPr>
            <a:r>
              <a:rPr dirty="0" sz="2000" spc="-90">
                <a:latin typeface="Arial"/>
                <a:cs typeface="Arial"/>
              </a:rPr>
              <a:t>Faaliyetin </a:t>
            </a:r>
            <a:r>
              <a:rPr dirty="0" sz="2000" spc="-254">
                <a:solidFill>
                  <a:srgbClr val="C00000"/>
                </a:solidFill>
                <a:latin typeface="Arial"/>
                <a:cs typeface="Arial"/>
              </a:rPr>
              <a:t>TB </a:t>
            </a:r>
            <a:r>
              <a:rPr dirty="0" sz="2000" spc="-75">
                <a:solidFill>
                  <a:srgbClr val="C00000"/>
                </a:solidFill>
                <a:latin typeface="Arial"/>
                <a:cs typeface="Arial"/>
              </a:rPr>
              <a:t>değeri </a:t>
            </a:r>
            <a:r>
              <a:rPr dirty="0" sz="2000" spc="-110">
                <a:solidFill>
                  <a:srgbClr val="C00000"/>
                </a:solidFill>
                <a:latin typeface="Arial"/>
                <a:cs typeface="Arial"/>
              </a:rPr>
              <a:t>küçükse</a:t>
            </a:r>
            <a:r>
              <a:rPr dirty="0" sz="2000" spc="-110">
                <a:latin typeface="Arial"/>
                <a:cs typeface="Arial"/>
              </a:rPr>
              <a:t>, </a:t>
            </a:r>
            <a:r>
              <a:rPr dirty="0" sz="2000" spc="-65">
                <a:latin typeface="Arial"/>
                <a:cs typeface="Arial"/>
              </a:rPr>
              <a:t>bu </a:t>
            </a:r>
            <a:r>
              <a:rPr dirty="0" sz="2000" spc="-60">
                <a:latin typeface="Arial"/>
                <a:cs typeface="Arial"/>
              </a:rPr>
              <a:t>faaliyetin </a:t>
            </a:r>
            <a:r>
              <a:rPr dirty="0" sz="2000" spc="-30">
                <a:solidFill>
                  <a:srgbClr val="C00000"/>
                </a:solidFill>
                <a:latin typeface="Arial"/>
                <a:cs typeface="Arial"/>
              </a:rPr>
              <a:t>kritikliğe </a:t>
            </a:r>
            <a:r>
              <a:rPr dirty="0" sz="2000" spc="-80">
                <a:solidFill>
                  <a:srgbClr val="C00000"/>
                </a:solidFill>
                <a:latin typeface="Arial"/>
                <a:cs typeface="Arial"/>
              </a:rPr>
              <a:t>yatkınlığını gösterir</a:t>
            </a:r>
            <a:r>
              <a:rPr dirty="0" sz="2000" spc="-80">
                <a:latin typeface="Arial"/>
                <a:cs typeface="Arial"/>
              </a:rPr>
              <a:t>. </a:t>
            </a:r>
            <a:r>
              <a:rPr dirty="0" sz="2000" spc="-160">
                <a:latin typeface="Arial"/>
                <a:cs typeface="Arial"/>
              </a:rPr>
              <a:t>Bu  </a:t>
            </a:r>
            <a:r>
              <a:rPr dirty="0" sz="2000" spc="-25">
                <a:latin typeface="Arial"/>
                <a:cs typeface="Arial"/>
              </a:rPr>
              <a:t>tür </a:t>
            </a:r>
            <a:r>
              <a:rPr dirty="0" sz="2000" spc="-55">
                <a:latin typeface="Arial"/>
                <a:cs typeface="Arial"/>
              </a:rPr>
              <a:t>faaliyetlerin </a:t>
            </a:r>
            <a:r>
              <a:rPr dirty="0" sz="2000" spc="-60">
                <a:latin typeface="Arial"/>
                <a:cs typeface="Arial"/>
              </a:rPr>
              <a:t>kontrolünde </a:t>
            </a:r>
            <a:r>
              <a:rPr dirty="0" sz="2000" spc="-15">
                <a:latin typeface="Arial"/>
                <a:cs typeface="Arial"/>
              </a:rPr>
              <a:t>titizlik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gösterilir.</a:t>
            </a:r>
            <a:endParaRPr sz="2000">
              <a:latin typeface="Arial"/>
              <a:cs typeface="Arial"/>
            </a:endParaRPr>
          </a:p>
          <a:p>
            <a:pPr lvl="2" marL="1082675" marR="20955" indent="-156210">
              <a:lnSpc>
                <a:spcPct val="100000"/>
              </a:lnSpc>
              <a:buChar char="•"/>
              <a:tabLst>
                <a:tab pos="1082675" algn="l"/>
              </a:tabLst>
            </a:pPr>
            <a:r>
              <a:rPr dirty="0" sz="2000" spc="-85">
                <a:latin typeface="Arial"/>
                <a:cs typeface="Arial"/>
              </a:rPr>
              <a:t>Bir </a:t>
            </a:r>
            <a:r>
              <a:rPr dirty="0" sz="2000" spc="-55">
                <a:latin typeface="Arial"/>
                <a:cs typeface="Arial"/>
              </a:rPr>
              <a:t>faaliyetteki </a:t>
            </a:r>
            <a:r>
              <a:rPr dirty="0" sz="2000" spc="-55">
                <a:solidFill>
                  <a:srgbClr val="C00000"/>
                </a:solidFill>
                <a:latin typeface="Arial"/>
                <a:cs typeface="Arial"/>
              </a:rPr>
              <a:t>toplam </a:t>
            </a:r>
            <a:r>
              <a:rPr dirty="0" sz="2000" spc="-60">
                <a:solidFill>
                  <a:srgbClr val="C00000"/>
                </a:solidFill>
                <a:latin typeface="Arial"/>
                <a:cs typeface="Arial"/>
              </a:rPr>
              <a:t>bolluğun </a:t>
            </a:r>
            <a:r>
              <a:rPr dirty="0" sz="2000" spc="-100">
                <a:solidFill>
                  <a:srgbClr val="C00000"/>
                </a:solidFill>
                <a:latin typeface="Arial"/>
                <a:cs typeface="Arial"/>
              </a:rPr>
              <a:t>hepsi </a:t>
            </a:r>
            <a:r>
              <a:rPr dirty="0" sz="2000" spc="-80">
                <a:solidFill>
                  <a:srgbClr val="C00000"/>
                </a:solidFill>
                <a:latin typeface="Arial"/>
                <a:cs typeface="Arial"/>
              </a:rPr>
              <a:t>kullanılırsa </a:t>
            </a:r>
            <a:r>
              <a:rPr dirty="0" sz="2000" spc="-110">
                <a:solidFill>
                  <a:srgbClr val="C00000"/>
                </a:solidFill>
                <a:latin typeface="Arial"/>
                <a:cs typeface="Arial"/>
              </a:rPr>
              <a:t>sonra </a:t>
            </a:r>
            <a:r>
              <a:rPr dirty="0" sz="2000" spc="-95">
                <a:solidFill>
                  <a:srgbClr val="C00000"/>
                </a:solidFill>
                <a:latin typeface="Arial"/>
                <a:cs typeface="Arial"/>
              </a:rPr>
              <a:t>gelen </a:t>
            </a:r>
            <a:r>
              <a:rPr dirty="0" sz="2000" spc="-50">
                <a:solidFill>
                  <a:srgbClr val="C00000"/>
                </a:solidFill>
                <a:latin typeface="Arial"/>
                <a:cs typeface="Arial"/>
              </a:rPr>
              <a:t>faaliyetleri  </a:t>
            </a:r>
            <a:r>
              <a:rPr dirty="0" sz="2000" spc="-20">
                <a:solidFill>
                  <a:srgbClr val="C00000"/>
                </a:solidFill>
                <a:latin typeface="Arial"/>
                <a:cs typeface="Arial"/>
              </a:rPr>
              <a:t>kritik </a:t>
            </a:r>
            <a:r>
              <a:rPr dirty="0" sz="2000" spc="-70">
                <a:solidFill>
                  <a:srgbClr val="C00000"/>
                </a:solidFill>
                <a:latin typeface="Arial"/>
                <a:cs typeface="Arial"/>
              </a:rPr>
              <a:t>faaliyet</a:t>
            </a:r>
            <a:r>
              <a:rPr dirty="0" sz="2000" spc="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C00000"/>
                </a:solidFill>
                <a:latin typeface="Arial"/>
                <a:cs typeface="Arial"/>
              </a:rPr>
              <a:t>olurlar</a:t>
            </a:r>
            <a:r>
              <a:rPr dirty="0" sz="2000" spc="-6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lvl="2" marL="1082040" indent="-155575">
              <a:lnSpc>
                <a:spcPct val="100000"/>
              </a:lnSpc>
              <a:buChar char="•"/>
              <a:tabLst>
                <a:tab pos="1082675" algn="l"/>
              </a:tabLst>
            </a:pPr>
            <a:r>
              <a:rPr dirty="0" sz="2000" spc="-145">
                <a:latin typeface="Arial"/>
                <a:cs typeface="Arial"/>
              </a:rPr>
              <a:t>Süresi </a:t>
            </a:r>
            <a:r>
              <a:rPr dirty="0" sz="2000" spc="-95">
                <a:solidFill>
                  <a:srgbClr val="C00000"/>
                </a:solidFill>
                <a:latin typeface="Arial"/>
                <a:cs typeface="Arial"/>
              </a:rPr>
              <a:t>en </a:t>
            </a:r>
            <a:r>
              <a:rPr dirty="0" sz="2000" spc="-105">
                <a:solidFill>
                  <a:srgbClr val="C00000"/>
                </a:solidFill>
                <a:latin typeface="Arial"/>
                <a:cs typeface="Arial"/>
              </a:rPr>
              <a:t>uzun </a:t>
            </a:r>
            <a:r>
              <a:rPr dirty="0" sz="2000" spc="-70">
                <a:solidFill>
                  <a:srgbClr val="C00000"/>
                </a:solidFill>
                <a:latin typeface="Arial"/>
                <a:cs typeface="Arial"/>
              </a:rPr>
              <a:t>olan </a:t>
            </a:r>
            <a:r>
              <a:rPr dirty="0" sz="2000" spc="-50">
                <a:solidFill>
                  <a:srgbClr val="C00000"/>
                </a:solidFill>
                <a:latin typeface="Arial"/>
                <a:cs typeface="Arial"/>
              </a:rPr>
              <a:t>bolluk</a:t>
            </a:r>
            <a:r>
              <a:rPr dirty="0" sz="20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çeşididir.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85787" y="3357562"/>
            <a:ext cx="8358505" cy="2715260"/>
            <a:chOff x="785787" y="3357562"/>
            <a:chExt cx="8358505" cy="2715260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85787" y="3357562"/>
              <a:ext cx="7643862" cy="2714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5713" y="1440150"/>
            <a:ext cx="5909936" cy="410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1007" y="1935658"/>
            <a:ext cx="883412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55" b="1">
                <a:solidFill>
                  <a:srgbClr val="C00000"/>
                </a:solidFill>
                <a:latin typeface="Arial"/>
                <a:cs typeface="Arial"/>
              </a:rPr>
              <a:t>Bolluk</a:t>
            </a:r>
            <a:r>
              <a:rPr dirty="0" sz="2000" spc="-1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70" b="1">
                <a:solidFill>
                  <a:srgbClr val="C00000"/>
                </a:solidFill>
                <a:latin typeface="Arial"/>
                <a:cs typeface="Arial"/>
              </a:rPr>
              <a:t>Kavramı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tabLst>
                <a:tab pos="812165" algn="l"/>
              </a:tabLst>
            </a:pPr>
            <a:r>
              <a:rPr dirty="0" sz="2000" spc="-90" b="1">
                <a:solidFill>
                  <a:srgbClr val="C00000"/>
                </a:solidFill>
                <a:latin typeface="Arial"/>
                <a:cs typeface="Arial"/>
              </a:rPr>
              <a:t>b.	</a:t>
            </a:r>
            <a:r>
              <a:rPr dirty="0" sz="2000" spc="-170" b="1">
                <a:solidFill>
                  <a:srgbClr val="C00000"/>
                </a:solidFill>
                <a:latin typeface="Arial"/>
                <a:cs typeface="Arial"/>
              </a:rPr>
              <a:t>Serbest</a:t>
            </a:r>
            <a:r>
              <a:rPr dirty="0" sz="2000" spc="-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55" b="1">
                <a:solidFill>
                  <a:srgbClr val="C00000"/>
                </a:solidFill>
                <a:latin typeface="Arial"/>
                <a:cs typeface="Arial"/>
              </a:rPr>
              <a:t>Bolluk</a:t>
            </a:r>
            <a:endParaRPr sz="2000">
              <a:latin typeface="Arial"/>
              <a:cs typeface="Arial"/>
            </a:endParaRPr>
          </a:p>
          <a:p>
            <a:pPr marL="812165" marR="5080" indent="5715">
              <a:lnSpc>
                <a:spcPct val="100000"/>
              </a:lnSpc>
            </a:pPr>
            <a:r>
              <a:rPr dirty="0" sz="2000" spc="-85">
                <a:latin typeface="Arial"/>
                <a:cs typeface="Arial"/>
              </a:rPr>
              <a:t>Bir </a:t>
            </a:r>
            <a:r>
              <a:rPr dirty="0" sz="2000" spc="-60">
                <a:latin typeface="Arial"/>
                <a:cs typeface="Arial"/>
              </a:rPr>
              <a:t>faaliyetin </a:t>
            </a:r>
            <a:r>
              <a:rPr dirty="0" sz="2000" spc="-95">
                <a:latin typeface="Arial"/>
                <a:cs typeface="Arial"/>
              </a:rPr>
              <a:t>en </a:t>
            </a:r>
            <a:r>
              <a:rPr dirty="0" sz="2000" spc="-90">
                <a:latin typeface="Arial"/>
                <a:cs typeface="Arial"/>
              </a:rPr>
              <a:t>erken tamamlanma </a:t>
            </a:r>
            <a:r>
              <a:rPr dirty="0" sz="2000" spc="-110">
                <a:latin typeface="Arial"/>
                <a:cs typeface="Arial"/>
              </a:rPr>
              <a:t>zamanından, </a:t>
            </a:r>
            <a:r>
              <a:rPr dirty="0" sz="2000" spc="-90">
                <a:latin typeface="Arial"/>
                <a:cs typeface="Arial"/>
              </a:rPr>
              <a:t>en erken </a:t>
            </a:r>
            <a:r>
              <a:rPr dirty="0" sz="2000" spc="-114">
                <a:latin typeface="Arial"/>
                <a:cs typeface="Arial"/>
              </a:rPr>
              <a:t>başlama </a:t>
            </a:r>
            <a:r>
              <a:rPr dirty="0" sz="2000" spc="-135">
                <a:latin typeface="Arial"/>
                <a:cs typeface="Arial"/>
              </a:rPr>
              <a:t>zamanı  </a:t>
            </a:r>
            <a:r>
              <a:rPr dirty="0" sz="2000" spc="-40">
                <a:latin typeface="Arial"/>
                <a:cs typeface="Arial"/>
              </a:rPr>
              <a:t>ile </a:t>
            </a:r>
            <a:r>
              <a:rPr dirty="0" sz="2000" spc="-60">
                <a:latin typeface="Arial"/>
                <a:cs typeface="Arial"/>
              </a:rPr>
              <a:t>faaliyetin </a:t>
            </a:r>
            <a:r>
              <a:rPr dirty="0" sz="2000" spc="-90">
                <a:latin typeface="Arial"/>
                <a:cs typeface="Arial"/>
              </a:rPr>
              <a:t>süresinin </a:t>
            </a:r>
            <a:r>
              <a:rPr dirty="0" sz="2000" spc="-60">
                <a:latin typeface="Arial"/>
                <a:cs typeface="Arial"/>
              </a:rPr>
              <a:t>toplamının </a:t>
            </a:r>
            <a:r>
              <a:rPr dirty="0" sz="2000" spc="-105">
                <a:latin typeface="Arial"/>
                <a:cs typeface="Arial"/>
              </a:rPr>
              <a:t>çıkarılması </a:t>
            </a:r>
            <a:r>
              <a:rPr dirty="0" sz="2000" spc="-40">
                <a:latin typeface="Arial"/>
                <a:cs typeface="Arial"/>
              </a:rPr>
              <a:t>ile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bulunur.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57287" y="4000505"/>
            <a:ext cx="7787005" cy="2000885"/>
            <a:chOff x="1357287" y="4000505"/>
            <a:chExt cx="7787005" cy="2000885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57287" y="4000505"/>
              <a:ext cx="6929488" cy="20002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5713" y="1440150"/>
            <a:ext cx="5909936" cy="410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1007" y="1935658"/>
            <a:ext cx="8690610" cy="1854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55" b="1">
                <a:solidFill>
                  <a:srgbClr val="C00000"/>
                </a:solidFill>
                <a:latin typeface="Arial"/>
                <a:cs typeface="Arial"/>
              </a:rPr>
              <a:t>Bolluk</a:t>
            </a:r>
            <a:r>
              <a:rPr dirty="0" sz="2000" spc="-1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70" b="1">
                <a:solidFill>
                  <a:srgbClr val="C00000"/>
                </a:solidFill>
                <a:latin typeface="Arial"/>
                <a:cs typeface="Arial"/>
              </a:rPr>
              <a:t>Kavramı</a:t>
            </a:r>
            <a:endParaRPr sz="2000">
              <a:latin typeface="Arial"/>
              <a:cs typeface="Arial"/>
            </a:endParaRPr>
          </a:p>
          <a:p>
            <a:pPr lvl="1" marL="927100" indent="-457834">
              <a:lnSpc>
                <a:spcPct val="100000"/>
              </a:lnSpc>
              <a:buAutoNum type="alphaLcPeriod" startAt="2"/>
              <a:tabLst>
                <a:tab pos="926465" algn="l"/>
                <a:tab pos="927100" algn="l"/>
              </a:tabLst>
            </a:pPr>
            <a:r>
              <a:rPr dirty="0" sz="2000" spc="-170" b="1">
                <a:solidFill>
                  <a:srgbClr val="C00000"/>
                </a:solidFill>
                <a:latin typeface="Arial"/>
                <a:cs typeface="Arial"/>
              </a:rPr>
              <a:t>Serbest</a:t>
            </a:r>
            <a:r>
              <a:rPr dirty="0" sz="2000" spc="-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55" b="1">
                <a:solidFill>
                  <a:srgbClr val="C00000"/>
                </a:solidFill>
                <a:latin typeface="Arial"/>
                <a:cs typeface="Arial"/>
              </a:rPr>
              <a:t>Bolluk</a:t>
            </a:r>
            <a:endParaRPr sz="2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dirty="0" sz="2000" spc="-80">
                <a:latin typeface="Arial"/>
                <a:cs typeface="Arial"/>
              </a:rPr>
              <a:t>Faaliyetlerin </a:t>
            </a:r>
            <a:r>
              <a:rPr dirty="0" u="heavy" sz="2000" spc="-16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serbest</a:t>
            </a:r>
            <a:r>
              <a:rPr dirty="0" u="heavy" sz="2000" spc="1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bollukları</a:t>
            </a:r>
            <a:r>
              <a:rPr dirty="0" sz="2000" spc="-10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lvl="2" marL="1183005" indent="-256540">
              <a:lnSpc>
                <a:spcPct val="100000"/>
              </a:lnSpc>
              <a:buChar char="•"/>
              <a:tabLst>
                <a:tab pos="1183005" algn="l"/>
                <a:tab pos="1183640" algn="l"/>
              </a:tabLst>
            </a:pPr>
            <a:r>
              <a:rPr dirty="0" sz="2000" spc="-170">
                <a:latin typeface="Arial"/>
                <a:cs typeface="Arial"/>
              </a:rPr>
              <a:t>Şebeke </a:t>
            </a:r>
            <a:r>
              <a:rPr dirty="0" sz="2000" spc="-105">
                <a:solidFill>
                  <a:srgbClr val="C00000"/>
                </a:solidFill>
                <a:latin typeface="Arial"/>
                <a:cs typeface="Arial"/>
              </a:rPr>
              <a:t>kapasite </a:t>
            </a:r>
            <a:r>
              <a:rPr dirty="0" sz="2000" spc="-100">
                <a:solidFill>
                  <a:srgbClr val="C00000"/>
                </a:solidFill>
                <a:latin typeface="Arial"/>
                <a:cs typeface="Arial"/>
              </a:rPr>
              <a:t>dengelemesi</a:t>
            </a:r>
            <a:r>
              <a:rPr dirty="0" sz="2000" spc="1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ve</a:t>
            </a:r>
            <a:endParaRPr sz="2000">
              <a:latin typeface="Arial"/>
              <a:cs typeface="Arial"/>
            </a:endParaRPr>
          </a:p>
          <a:p>
            <a:pPr lvl="2" marL="1183005" marR="5080" indent="-256540">
              <a:lnSpc>
                <a:spcPct val="100000"/>
              </a:lnSpc>
              <a:buChar char="•"/>
              <a:tabLst>
                <a:tab pos="1183005" algn="l"/>
                <a:tab pos="1183640" algn="l"/>
                <a:tab pos="2588895" algn="l"/>
                <a:tab pos="4194810" algn="l"/>
                <a:tab pos="5006340" algn="l"/>
                <a:tab pos="6069330" algn="l"/>
                <a:tab pos="7471409" algn="l"/>
              </a:tabLst>
            </a:pPr>
            <a:r>
              <a:rPr dirty="0" sz="2000" spc="-290">
                <a:latin typeface="Arial"/>
                <a:cs typeface="Arial"/>
              </a:rPr>
              <a:t>Ş</a:t>
            </a:r>
            <a:r>
              <a:rPr dirty="0" sz="2000" spc="-245">
                <a:latin typeface="Arial"/>
                <a:cs typeface="Arial"/>
              </a:rPr>
              <a:t>e</a:t>
            </a:r>
            <a:r>
              <a:rPr dirty="0" sz="2000" spc="-90">
                <a:latin typeface="Arial"/>
                <a:cs typeface="Arial"/>
              </a:rPr>
              <a:t>be</a:t>
            </a:r>
            <a:r>
              <a:rPr dirty="0" sz="2000" spc="-150">
                <a:latin typeface="Arial"/>
                <a:cs typeface="Arial"/>
              </a:rPr>
              <a:t>k</a:t>
            </a:r>
            <a:r>
              <a:rPr dirty="0" sz="2000" spc="-90">
                <a:latin typeface="Arial"/>
                <a:cs typeface="Arial"/>
              </a:rPr>
              <a:t>e</a:t>
            </a:r>
            <a:r>
              <a:rPr dirty="0" sz="2000" spc="-95">
                <a:latin typeface="Arial"/>
                <a:cs typeface="Arial"/>
              </a:rPr>
              <a:t>n</a:t>
            </a:r>
            <a:r>
              <a:rPr dirty="0" sz="2000" spc="5">
                <a:latin typeface="Arial"/>
                <a:cs typeface="Arial"/>
              </a:rPr>
              <a:t>i</a:t>
            </a:r>
            <a:r>
              <a:rPr dirty="0" sz="2000" spc="-6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1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2000" spc="-95">
                <a:solidFill>
                  <a:srgbClr val="C00000"/>
                </a:solidFill>
                <a:latin typeface="Arial"/>
                <a:cs typeface="Arial"/>
              </a:rPr>
              <a:t>ık</a:t>
            </a:r>
            <a:r>
              <a:rPr dirty="0" sz="2000" spc="-114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dirty="0" sz="2000" spc="-229">
                <a:solidFill>
                  <a:srgbClr val="C00000"/>
                </a:solidFill>
                <a:latin typeface="Arial"/>
                <a:cs typeface="Arial"/>
              </a:rPr>
              <a:t>ş</a:t>
            </a:r>
            <a:r>
              <a:rPr dirty="0" sz="2000" spc="114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2000" spc="-35">
                <a:solidFill>
                  <a:srgbClr val="C00000"/>
                </a:solidFill>
                <a:latin typeface="Arial"/>
                <a:cs typeface="Arial"/>
              </a:rPr>
              <a:t>ırıl</a:t>
            </a:r>
            <a:r>
              <a:rPr dirty="0" sz="2000" spc="-10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z="2000" spc="-155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2000" spc="-160">
                <a:solidFill>
                  <a:srgbClr val="C00000"/>
                </a:solidFill>
                <a:latin typeface="Arial"/>
                <a:cs typeface="Arial"/>
              </a:rPr>
              <a:t>sı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2000" spc="-125">
                <a:latin typeface="Arial"/>
                <a:cs typeface="Arial"/>
              </a:rPr>
              <a:t>v</a:t>
            </a:r>
            <a:r>
              <a:rPr dirty="0" sz="2000" spc="-135">
                <a:latin typeface="Arial"/>
                <a:cs typeface="Arial"/>
              </a:rPr>
              <a:t>e</a:t>
            </a:r>
            <a:r>
              <a:rPr dirty="0" sz="2000" spc="-125">
                <a:latin typeface="Arial"/>
                <a:cs typeface="Arial"/>
              </a:rPr>
              <a:t>y</a:t>
            </a:r>
            <a:r>
              <a:rPr dirty="0" sz="2000" spc="-16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20">
                <a:latin typeface="Arial"/>
                <a:cs typeface="Arial"/>
              </a:rPr>
              <a:t>ş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-65">
                <a:latin typeface="Arial"/>
                <a:cs typeface="Arial"/>
              </a:rPr>
              <a:t>b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-160">
                <a:latin typeface="Arial"/>
                <a:cs typeface="Arial"/>
              </a:rPr>
              <a:t>k</a:t>
            </a:r>
            <a:r>
              <a:rPr dirty="0" sz="2000" spc="-12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0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dirty="0" sz="2000" spc="-16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2000" spc="-13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z="2000" spc="-95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2000" spc="-105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2000" spc="-60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dirty="0" sz="2000" spc="-105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2000" spc="-60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dirty="0" sz="2000" spc="-65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2000" spc="-95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dirty="0" sz="2000" spc="-140">
                <a:solidFill>
                  <a:srgbClr val="C00000"/>
                </a:solidFill>
                <a:latin typeface="Arial"/>
                <a:cs typeface="Arial"/>
              </a:rPr>
              <a:t>ıs</a:t>
            </a:r>
            <a:r>
              <a:rPr dirty="0" sz="2000" spc="-195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2000" spc="55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z="2000" spc="75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2000" spc="-50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dirty="0" sz="2000" spc="-45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z="2000" spc="-65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z="2000" spc="-155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2000" spc="-160">
                <a:solidFill>
                  <a:srgbClr val="C00000"/>
                </a:solidFill>
                <a:latin typeface="Arial"/>
                <a:cs typeface="Arial"/>
              </a:rPr>
              <a:t>sı</a:t>
            </a:r>
            <a:r>
              <a:rPr dirty="0" sz="2000" spc="-60">
                <a:latin typeface="Arial"/>
                <a:cs typeface="Arial"/>
              </a:rPr>
              <a:t>,  </a:t>
            </a:r>
            <a:r>
              <a:rPr dirty="0" sz="2000" spc="-95">
                <a:latin typeface="Arial"/>
                <a:cs typeface="Arial"/>
              </a:rPr>
              <a:t>hesaplamalarında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kullanılır.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3429000"/>
            <a:ext cx="8930005" cy="3429000"/>
            <a:chOff x="214282" y="3429000"/>
            <a:chExt cx="8930005" cy="3429000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28662" y="3429000"/>
              <a:ext cx="7786738" cy="29289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5713" y="1440150"/>
            <a:ext cx="5909936" cy="410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1007" y="1935658"/>
            <a:ext cx="883221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55" b="1">
                <a:solidFill>
                  <a:srgbClr val="C00000"/>
                </a:solidFill>
                <a:latin typeface="Arial"/>
                <a:cs typeface="Arial"/>
              </a:rPr>
              <a:t>Bolluk</a:t>
            </a:r>
            <a:r>
              <a:rPr dirty="0" sz="2000" spc="-1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70" b="1">
                <a:solidFill>
                  <a:srgbClr val="C00000"/>
                </a:solidFill>
                <a:latin typeface="Arial"/>
                <a:cs typeface="Arial"/>
              </a:rPr>
              <a:t>Kavramı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tabLst>
                <a:tab pos="812165" algn="l"/>
              </a:tabLst>
            </a:pPr>
            <a:r>
              <a:rPr dirty="0" sz="2000" spc="-155" b="1">
                <a:solidFill>
                  <a:srgbClr val="C00000"/>
                </a:solidFill>
                <a:latin typeface="Arial"/>
                <a:cs typeface="Arial"/>
              </a:rPr>
              <a:t>c.	</a:t>
            </a:r>
            <a:r>
              <a:rPr dirty="0" sz="2000" spc="-195" b="1">
                <a:solidFill>
                  <a:srgbClr val="C00000"/>
                </a:solidFill>
                <a:latin typeface="Arial"/>
                <a:cs typeface="Arial"/>
              </a:rPr>
              <a:t>Bağımsız</a:t>
            </a:r>
            <a:r>
              <a:rPr dirty="0" sz="2000" spc="-114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55" b="1">
                <a:solidFill>
                  <a:srgbClr val="C00000"/>
                </a:solidFill>
                <a:latin typeface="Arial"/>
                <a:cs typeface="Arial"/>
              </a:rPr>
              <a:t>Bolluk</a:t>
            </a:r>
            <a:endParaRPr sz="2000">
              <a:latin typeface="Arial"/>
              <a:cs typeface="Arial"/>
            </a:endParaRPr>
          </a:p>
          <a:p>
            <a:pPr marL="812800" marR="5080" indent="5080">
              <a:lnSpc>
                <a:spcPct val="100000"/>
              </a:lnSpc>
              <a:tabLst>
                <a:tab pos="1252855" algn="l"/>
                <a:tab pos="2343785" algn="l"/>
                <a:tab pos="3043555" algn="l"/>
                <a:tab pos="3942079" algn="l"/>
                <a:tab pos="4347845" algn="l"/>
                <a:tab pos="5084445" algn="l"/>
                <a:tab pos="6594475" algn="l"/>
                <a:tab pos="8061959" algn="l"/>
                <a:tab pos="8467090" algn="l"/>
              </a:tabLst>
            </a:pPr>
            <a:r>
              <a:rPr dirty="0" sz="2000" spc="-254">
                <a:latin typeface="Arial"/>
                <a:cs typeface="Arial"/>
              </a:rPr>
              <a:t>B</a:t>
            </a:r>
            <a:r>
              <a:rPr dirty="0" sz="2000" spc="5">
                <a:latin typeface="Arial"/>
                <a:cs typeface="Arial"/>
              </a:rPr>
              <a:t>i</a:t>
            </a:r>
            <a:r>
              <a:rPr dirty="0" sz="2000" spc="-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40">
                <a:latin typeface="Arial"/>
                <a:cs typeface="Arial"/>
              </a:rPr>
              <a:t>f</a:t>
            </a:r>
            <a:r>
              <a:rPr dirty="0" sz="2000" spc="-160">
                <a:latin typeface="Arial"/>
                <a:cs typeface="Arial"/>
              </a:rPr>
              <a:t>a</a:t>
            </a:r>
            <a:r>
              <a:rPr dirty="0" sz="2000" spc="-155">
                <a:latin typeface="Arial"/>
                <a:cs typeface="Arial"/>
              </a:rPr>
              <a:t>a</a:t>
            </a:r>
            <a:r>
              <a:rPr dirty="0" sz="2000" spc="5">
                <a:latin typeface="Arial"/>
                <a:cs typeface="Arial"/>
              </a:rPr>
              <a:t>l</a:t>
            </a:r>
            <a:r>
              <a:rPr dirty="0" sz="2000" spc="-30">
                <a:latin typeface="Arial"/>
                <a:cs typeface="Arial"/>
              </a:rPr>
              <a:t>i</a:t>
            </a:r>
            <a:r>
              <a:rPr dirty="0" sz="2000" spc="-90">
                <a:latin typeface="Arial"/>
                <a:cs typeface="Arial"/>
              </a:rPr>
              <a:t>y</a:t>
            </a:r>
            <a:r>
              <a:rPr dirty="0" sz="2000" spc="-7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-35">
                <a:latin typeface="Arial"/>
                <a:cs typeface="Arial"/>
              </a:rPr>
              <a:t>in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4">
                <a:latin typeface="Arial"/>
                <a:cs typeface="Arial"/>
              </a:rPr>
              <a:t>B</a:t>
            </a:r>
            <a:r>
              <a:rPr dirty="0" sz="2000" spc="-225">
                <a:latin typeface="Arial"/>
                <a:cs typeface="Arial"/>
              </a:rPr>
              <a:t>B</a:t>
            </a:r>
            <a:r>
              <a:rPr dirty="0" sz="2000" spc="-125">
                <a:latin typeface="Arial"/>
                <a:cs typeface="Arial"/>
              </a:rPr>
              <a:t>’</a:t>
            </a:r>
            <a:r>
              <a:rPr dirty="0" sz="2000" spc="-220">
                <a:latin typeface="Arial"/>
                <a:cs typeface="Arial"/>
              </a:rPr>
              <a:t>s</a:t>
            </a:r>
            <a:r>
              <a:rPr dirty="0" sz="2000" spc="30">
                <a:latin typeface="Arial"/>
                <a:cs typeface="Arial"/>
              </a:rPr>
              <a:t>i</a:t>
            </a:r>
            <a:r>
              <a:rPr dirty="0" sz="2000" spc="-25">
                <a:latin typeface="Arial"/>
                <a:cs typeface="Arial"/>
              </a:rPr>
              <a:t>;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40">
                <a:latin typeface="Arial"/>
                <a:cs typeface="Arial"/>
              </a:rPr>
              <a:t>f</a:t>
            </a:r>
            <a:r>
              <a:rPr dirty="0" sz="2000" spc="-160">
                <a:latin typeface="Arial"/>
                <a:cs typeface="Arial"/>
              </a:rPr>
              <a:t>a</a:t>
            </a:r>
            <a:r>
              <a:rPr dirty="0" sz="2000" spc="-155">
                <a:latin typeface="Arial"/>
                <a:cs typeface="Arial"/>
              </a:rPr>
              <a:t>a</a:t>
            </a:r>
            <a:r>
              <a:rPr dirty="0" sz="2000" spc="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120">
                <a:latin typeface="Arial"/>
                <a:cs typeface="Arial"/>
              </a:rPr>
              <a:t>y</a:t>
            </a:r>
            <a:r>
              <a:rPr dirty="0" sz="2000" spc="-7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20">
                <a:latin typeface="Arial"/>
                <a:cs typeface="Arial"/>
              </a:rPr>
              <a:t>e</a:t>
            </a:r>
            <a:r>
              <a:rPr dirty="0" sz="2000" spc="-6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15">
                <a:latin typeface="Arial"/>
                <a:cs typeface="Arial"/>
              </a:rPr>
              <a:t>r</a:t>
            </a:r>
            <a:r>
              <a:rPr dirty="0" sz="2000" spc="-160">
                <a:latin typeface="Arial"/>
                <a:cs typeface="Arial"/>
              </a:rPr>
              <a:t>k</a:t>
            </a:r>
            <a:r>
              <a:rPr dirty="0" sz="2000" spc="-120">
                <a:latin typeface="Arial"/>
                <a:cs typeface="Arial"/>
              </a:rPr>
              <a:t>e</a:t>
            </a:r>
            <a:r>
              <a:rPr dirty="0" sz="2000" spc="-6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30">
                <a:latin typeface="Arial"/>
                <a:cs typeface="Arial"/>
              </a:rPr>
              <a:t>t</a:t>
            </a:r>
            <a:r>
              <a:rPr dirty="0" sz="2000" spc="-155">
                <a:latin typeface="Arial"/>
                <a:cs typeface="Arial"/>
              </a:rPr>
              <a:t>a</a:t>
            </a:r>
            <a:r>
              <a:rPr dirty="0" sz="2000" spc="-135">
                <a:latin typeface="Arial"/>
                <a:cs typeface="Arial"/>
              </a:rPr>
              <a:t>m</a:t>
            </a:r>
            <a:r>
              <a:rPr dirty="0" sz="2000" spc="-85">
                <a:latin typeface="Arial"/>
                <a:cs typeface="Arial"/>
              </a:rPr>
              <a:t>a</a:t>
            </a:r>
            <a:r>
              <a:rPr dirty="0" sz="2000" spc="-65">
                <a:latin typeface="Arial"/>
                <a:cs typeface="Arial"/>
              </a:rPr>
              <a:t>m</a:t>
            </a:r>
            <a:r>
              <a:rPr dirty="0" sz="2000">
                <a:latin typeface="Arial"/>
                <a:cs typeface="Arial"/>
              </a:rPr>
              <a:t>l</a:t>
            </a:r>
            <a:r>
              <a:rPr dirty="0" sz="2000" spc="-155">
                <a:latin typeface="Arial"/>
                <a:cs typeface="Arial"/>
              </a:rPr>
              <a:t>a</a:t>
            </a:r>
            <a:r>
              <a:rPr dirty="0" sz="2000" spc="-100">
                <a:latin typeface="Arial"/>
                <a:cs typeface="Arial"/>
              </a:rPr>
              <a:t>nma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0">
                <a:latin typeface="Arial"/>
                <a:cs typeface="Arial"/>
              </a:rPr>
              <a:t>z</a:t>
            </a:r>
            <a:r>
              <a:rPr dirty="0" sz="2000" spc="-160">
                <a:latin typeface="Arial"/>
                <a:cs typeface="Arial"/>
              </a:rPr>
              <a:t>a</a:t>
            </a:r>
            <a:r>
              <a:rPr dirty="0" sz="2000" spc="-65">
                <a:latin typeface="Arial"/>
                <a:cs typeface="Arial"/>
              </a:rPr>
              <a:t>m</a:t>
            </a:r>
            <a:r>
              <a:rPr dirty="0" sz="2000" spc="-160">
                <a:latin typeface="Arial"/>
                <a:cs typeface="Arial"/>
              </a:rPr>
              <a:t>a</a:t>
            </a:r>
            <a:r>
              <a:rPr dirty="0" sz="2000" spc="-60">
                <a:latin typeface="Arial"/>
                <a:cs typeface="Arial"/>
              </a:rPr>
              <a:t>n</a:t>
            </a:r>
            <a:r>
              <a:rPr dirty="0" sz="2000" spc="-105">
                <a:latin typeface="Arial"/>
                <a:cs typeface="Arial"/>
              </a:rPr>
              <a:t>ı</a:t>
            </a:r>
            <a:r>
              <a:rPr dirty="0" sz="2000" spc="-60">
                <a:latin typeface="Arial"/>
                <a:cs typeface="Arial"/>
              </a:rPr>
              <a:t>n</a:t>
            </a:r>
            <a:r>
              <a:rPr dirty="0" sz="2000" spc="-65">
                <a:latin typeface="Arial"/>
                <a:cs typeface="Arial"/>
              </a:rPr>
              <a:t>d</a:t>
            </a:r>
            <a:r>
              <a:rPr dirty="0" sz="2000" spc="-160">
                <a:latin typeface="Arial"/>
                <a:cs typeface="Arial"/>
              </a:rPr>
              <a:t>a</a:t>
            </a:r>
            <a:r>
              <a:rPr dirty="0" sz="2000" spc="-65">
                <a:latin typeface="Arial"/>
                <a:cs typeface="Arial"/>
              </a:rPr>
              <a:t>n</a:t>
            </a:r>
            <a:r>
              <a:rPr dirty="0" sz="2000" spc="-60">
                <a:latin typeface="Arial"/>
                <a:cs typeface="Arial"/>
              </a:rPr>
              <a:t>,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-6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95">
                <a:latin typeface="Arial"/>
                <a:cs typeface="Arial"/>
              </a:rPr>
              <a:t>g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-110">
                <a:latin typeface="Arial"/>
                <a:cs typeface="Arial"/>
              </a:rPr>
              <a:t>ç  </a:t>
            </a:r>
            <a:r>
              <a:rPr dirty="0" sz="2000" spc="-120">
                <a:latin typeface="Arial"/>
                <a:cs typeface="Arial"/>
              </a:rPr>
              <a:t>başlama </a:t>
            </a:r>
            <a:r>
              <a:rPr dirty="0" sz="2000" spc="-135">
                <a:latin typeface="Arial"/>
                <a:cs typeface="Arial"/>
              </a:rPr>
              <a:t>zamanı </a:t>
            </a:r>
            <a:r>
              <a:rPr dirty="0" sz="2000" spc="-40">
                <a:latin typeface="Arial"/>
                <a:cs typeface="Arial"/>
              </a:rPr>
              <a:t>ile </a:t>
            </a:r>
            <a:r>
              <a:rPr dirty="0" sz="2000" spc="-60">
                <a:latin typeface="Arial"/>
                <a:cs typeface="Arial"/>
              </a:rPr>
              <a:t>faaliyetin </a:t>
            </a:r>
            <a:r>
              <a:rPr dirty="0" sz="2000" spc="-85">
                <a:latin typeface="Arial"/>
                <a:cs typeface="Arial"/>
              </a:rPr>
              <a:t>süresinin </a:t>
            </a:r>
            <a:r>
              <a:rPr dirty="0" sz="2000" spc="-60">
                <a:latin typeface="Arial"/>
                <a:cs typeface="Arial"/>
              </a:rPr>
              <a:t>toplamının </a:t>
            </a:r>
            <a:r>
              <a:rPr dirty="0" sz="2000" spc="-105">
                <a:latin typeface="Arial"/>
                <a:cs typeface="Arial"/>
              </a:rPr>
              <a:t>çıkarılması </a:t>
            </a:r>
            <a:r>
              <a:rPr dirty="0" sz="2000" spc="-40">
                <a:latin typeface="Arial"/>
                <a:cs typeface="Arial"/>
              </a:rPr>
              <a:t>ile</a:t>
            </a:r>
            <a:r>
              <a:rPr dirty="0" sz="2000" spc="10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bulunur.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929588" y="5643577"/>
            <a:ext cx="1214412" cy="45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5713" y="1440150"/>
            <a:ext cx="5909936" cy="410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1007" y="1935658"/>
            <a:ext cx="1942464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55" b="1">
                <a:solidFill>
                  <a:srgbClr val="C00000"/>
                </a:solidFill>
                <a:latin typeface="Arial"/>
                <a:cs typeface="Arial"/>
              </a:rPr>
              <a:t>Bolluk</a:t>
            </a:r>
            <a:r>
              <a:rPr dirty="0" sz="2000" spc="-16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70" b="1">
                <a:solidFill>
                  <a:srgbClr val="C00000"/>
                </a:solidFill>
                <a:latin typeface="Arial"/>
                <a:cs typeface="Arial"/>
              </a:rPr>
              <a:t>Kavramı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207" y="2240457"/>
            <a:ext cx="4563110" cy="1854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AutoNum type="alphaLcPeriod" startAt="3"/>
              <a:tabLst>
                <a:tab pos="469265" algn="l"/>
                <a:tab pos="469900" algn="l"/>
              </a:tabLst>
            </a:pPr>
            <a:r>
              <a:rPr dirty="0" sz="2000" spc="-195" b="1">
                <a:solidFill>
                  <a:srgbClr val="C00000"/>
                </a:solidFill>
                <a:latin typeface="Arial"/>
                <a:cs typeface="Arial"/>
              </a:rPr>
              <a:t>Bağımsız</a:t>
            </a:r>
            <a:r>
              <a:rPr dirty="0" sz="2000" spc="-114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55" b="1">
                <a:solidFill>
                  <a:srgbClr val="C00000"/>
                </a:solidFill>
                <a:latin typeface="Arial"/>
                <a:cs typeface="Arial"/>
              </a:rPr>
              <a:t>Bolluk</a:t>
            </a:r>
            <a:endParaRPr sz="2000">
              <a:latin typeface="Arial"/>
              <a:cs typeface="Arial"/>
            </a:endParaRPr>
          </a:p>
          <a:p>
            <a:pPr marL="525780">
              <a:lnSpc>
                <a:spcPct val="100000"/>
              </a:lnSpc>
            </a:pPr>
            <a:r>
              <a:rPr dirty="0" sz="2000" spc="-165">
                <a:latin typeface="Arial"/>
                <a:cs typeface="Arial"/>
              </a:rPr>
              <a:t>Bağımsız </a:t>
            </a:r>
            <a:r>
              <a:rPr dirty="0" sz="2000" spc="-85">
                <a:latin typeface="Arial"/>
                <a:cs typeface="Arial"/>
              </a:rPr>
              <a:t>Bolluğun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özellikleri;</a:t>
            </a:r>
            <a:endParaRPr sz="2000">
              <a:latin typeface="Arial"/>
              <a:cs typeface="Arial"/>
            </a:endParaRPr>
          </a:p>
          <a:p>
            <a:pPr lvl="1" marL="717550" indent="-248285">
              <a:lnSpc>
                <a:spcPct val="100000"/>
              </a:lnSpc>
              <a:spcBef>
                <a:spcPts val="1200"/>
              </a:spcBef>
              <a:buChar char="•"/>
              <a:tabLst>
                <a:tab pos="716915" algn="l"/>
                <a:tab pos="717550" algn="l"/>
              </a:tabLst>
            </a:pPr>
            <a:r>
              <a:rPr dirty="0" sz="2000" spc="-145">
                <a:latin typeface="Arial"/>
                <a:cs typeface="Arial"/>
              </a:rPr>
              <a:t>Süresi </a:t>
            </a:r>
            <a:r>
              <a:rPr dirty="0" sz="2000" spc="-95">
                <a:solidFill>
                  <a:srgbClr val="C00000"/>
                </a:solidFill>
                <a:latin typeface="Arial"/>
                <a:cs typeface="Arial"/>
              </a:rPr>
              <a:t>en küçük </a:t>
            </a:r>
            <a:r>
              <a:rPr dirty="0" sz="2000" spc="-70">
                <a:latin typeface="Arial"/>
                <a:cs typeface="Arial"/>
              </a:rPr>
              <a:t>olan </a:t>
            </a:r>
            <a:r>
              <a:rPr dirty="0" sz="2000" spc="-50">
                <a:latin typeface="Arial"/>
                <a:cs typeface="Arial"/>
              </a:rPr>
              <a:t>bolluk</a:t>
            </a:r>
            <a:r>
              <a:rPr dirty="0" sz="2000" spc="-385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çeşididir.</a:t>
            </a:r>
            <a:endParaRPr sz="2000">
              <a:latin typeface="Arial"/>
              <a:cs typeface="Arial"/>
            </a:endParaRPr>
          </a:p>
          <a:p>
            <a:pPr lvl="1" marL="717550" marR="5080" indent="-248285">
              <a:lnSpc>
                <a:spcPct val="100000"/>
              </a:lnSpc>
              <a:spcBef>
                <a:spcPts val="1200"/>
              </a:spcBef>
              <a:buChar char="•"/>
              <a:tabLst>
                <a:tab pos="716915" algn="l"/>
                <a:tab pos="717550" algn="l"/>
                <a:tab pos="1778635" algn="l"/>
                <a:tab pos="2179320" algn="l"/>
                <a:tab pos="3100070" algn="l"/>
                <a:tab pos="3895090" algn="l"/>
                <a:tab pos="4311650" algn="l"/>
              </a:tabLst>
            </a:pPr>
            <a:r>
              <a:rPr dirty="0" sz="2000" spc="-254">
                <a:latin typeface="Arial"/>
                <a:cs typeface="Arial"/>
              </a:rPr>
              <a:t>B</a:t>
            </a:r>
            <a:r>
              <a:rPr dirty="0" sz="2000" spc="-160">
                <a:latin typeface="Arial"/>
                <a:cs typeface="Arial"/>
              </a:rPr>
              <a:t>a</a:t>
            </a:r>
            <a:r>
              <a:rPr dirty="0" sz="2000" spc="-175">
                <a:latin typeface="Arial"/>
                <a:cs typeface="Arial"/>
              </a:rPr>
              <a:t>ğ</a:t>
            </a:r>
            <a:r>
              <a:rPr dirty="0" sz="2000" spc="-85">
                <a:latin typeface="Arial"/>
                <a:cs typeface="Arial"/>
              </a:rPr>
              <a:t>ım</a:t>
            </a:r>
            <a:r>
              <a:rPr dirty="0" sz="2000" spc="-204">
                <a:latin typeface="Arial"/>
                <a:cs typeface="Arial"/>
              </a:rPr>
              <a:t>s</a:t>
            </a:r>
            <a:r>
              <a:rPr dirty="0" sz="2000" spc="-120">
                <a:latin typeface="Arial"/>
                <a:cs typeface="Arial"/>
              </a:rPr>
              <a:t>ı</a:t>
            </a:r>
            <a:r>
              <a:rPr dirty="0" sz="2000" spc="-21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25">
                <a:latin typeface="Arial"/>
                <a:cs typeface="Arial"/>
              </a:rPr>
              <a:t>v</a:t>
            </a:r>
            <a:r>
              <a:rPr dirty="0" sz="2000" spc="-12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20">
                <a:latin typeface="Arial"/>
                <a:cs typeface="Arial"/>
              </a:rPr>
              <a:t>s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 spc="-65">
                <a:latin typeface="Arial"/>
                <a:cs typeface="Arial"/>
              </a:rPr>
              <a:t>b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-185">
                <a:latin typeface="Arial"/>
                <a:cs typeface="Arial"/>
              </a:rPr>
              <a:t>s</a:t>
            </a:r>
            <a:r>
              <a:rPr dirty="0" sz="2000" spc="-5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65">
                <a:latin typeface="Arial"/>
                <a:cs typeface="Arial"/>
              </a:rPr>
              <a:t>b</a:t>
            </a:r>
            <a:r>
              <a:rPr dirty="0" sz="2000" spc="-60">
                <a:latin typeface="Arial"/>
                <a:cs typeface="Arial"/>
              </a:rPr>
              <a:t>o</a:t>
            </a:r>
            <a:r>
              <a:rPr dirty="0" sz="2000" spc="-15">
                <a:latin typeface="Arial"/>
                <a:cs typeface="Arial"/>
              </a:rPr>
              <a:t>ll</a:t>
            </a:r>
            <a:r>
              <a:rPr dirty="0" sz="2000" spc="-30">
                <a:latin typeface="Arial"/>
                <a:cs typeface="Arial"/>
              </a:rPr>
              <a:t>u</a:t>
            </a:r>
            <a:r>
              <a:rPr dirty="0" sz="2000" spc="-95">
                <a:latin typeface="Arial"/>
                <a:cs typeface="Arial"/>
              </a:rPr>
              <a:t>k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il</a:t>
            </a:r>
            <a:r>
              <a:rPr dirty="0" sz="2000" spc="-7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5">
                <a:latin typeface="Arial"/>
                <a:cs typeface="Arial"/>
              </a:rPr>
              <a:t>“</a:t>
            </a:r>
            <a:r>
              <a:rPr dirty="0" sz="2000" spc="45">
                <a:latin typeface="Arial"/>
                <a:cs typeface="Arial"/>
              </a:rPr>
              <a:t>i</a:t>
            </a:r>
            <a:r>
              <a:rPr dirty="0" sz="2000" spc="-5">
                <a:latin typeface="Arial"/>
                <a:cs typeface="Arial"/>
              </a:rPr>
              <a:t>"  </a:t>
            </a:r>
            <a:r>
              <a:rPr dirty="0" sz="2000" spc="-105">
                <a:latin typeface="Arial"/>
                <a:cs typeface="Arial"/>
              </a:rPr>
              <a:t>zamanları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arasında;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5282" y="3459656"/>
            <a:ext cx="3507104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95985" algn="l"/>
                <a:tab pos="2135505" algn="l"/>
              </a:tabLst>
            </a:pPr>
            <a:r>
              <a:rPr dirty="0" sz="2000" spc="-70">
                <a:latin typeface="Arial"/>
                <a:cs typeface="Arial"/>
              </a:rPr>
              <a:t>d</a:t>
            </a:r>
            <a:r>
              <a:rPr dirty="0" sz="2000" spc="-65">
                <a:latin typeface="Arial"/>
                <a:cs typeface="Arial"/>
              </a:rPr>
              <a:t>ü</a:t>
            </a:r>
            <a:r>
              <a:rPr dirty="0" sz="2000" spc="-120">
                <a:latin typeface="Arial"/>
                <a:cs typeface="Arial"/>
              </a:rPr>
              <a:t>ğü</a:t>
            </a:r>
            <a:r>
              <a:rPr dirty="0" sz="2000" spc="-70">
                <a:latin typeface="Arial"/>
                <a:cs typeface="Arial"/>
              </a:rPr>
              <a:t>m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65">
                <a:latin typeface="Arial"/>
                <a:cs typeface="Arial"/>
              </a:rPr>
              <a:t>n</a:t>
            </a:r>
            <a:r>
              <a:rPr dirty="0" sz="2000" spc="-80">
                <a:latin typeface="Arial"/>
                <a:cs typeface="Arial"/>
              </a:rPr>
              <a:t>o</a:t>
            </a:r>
            <a:r>
              <a:rPr dirty="0" sz="2000" spc="-95">
                <a:latin typeface="Arial"/>
                <a:cs typeface="Arial"/>
              </a:rPr>
              <a:t>k</a:t>
            </a:r>
            <a:r>
              <a:rPr dirty="0" sz="2000" spc="85">
                <a:latin typeface="Arial"/>
                <a:cs typeface="Arial"/>
              </a:rPr>
              <a:t>t</a:t>
            </a:r>
            <a:r>
              <a:rPr dirty="0" sz="2000" spc="-155">
                <a:latin typeface="Arial"/>
                <a:cs typeface="Arial"/>
              </a:rPr>
              <a:t>a</a:t>
            </a:r>
            <a:r>
              <a:rPr dirty="0" sz="2000" spc="-114">
                <a:latin typeface="Arial"/>
                <a:cs typeface="Arial"/>
              </a:rPr>
              <a:t>sı</a:t>
            </a:r>
            <a:r>
              <a:rPr dirty="0" sz="2000" spc="-155">
                <a:latin typeface="Arial"/>
                <a:cs typeface="Arial"/>
              </a:rPr>
              <a:t>n</a:t>
            </a:r>
            <a:r>
              <a:rPr dirty="0" sz="2000" spc="-105">
                <a:latin typeface="Arial"/>
                <a:cs typeface="Arial"/>
              </a:rPr>
              <a:t>ı</a:t>
            </a:r>
            <a:r>
              <a:rPr dirty="0" sz="2000" spc="-6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30">
                <a:latin typeface="Arial"/>
                <a:cs typeface="Arial"/>
              </a:rPr>
              <a:t>t</a:t>
            </a:r>
            <a:r>
              <a:rPr dirty="0" sz="2000" spc="-155">
                <a:latin typeface="Arial"/>
                <a:cs typeface="Arial"/>
              </a:rPr>
              <a:t>a</a:t>
            </a:r>
            <a:r>
              <a:rPr dirty="0" sz="2000" spc="-130">
                <a:latin typeface="Arial"/>
                <a:cs typeface="Arial"/>
              </a:rPr>
              <a:t>m</a:t>
            </a:r>
            <a:r>
              <a:rPr dirty="0" sz="2000" spc="-90">
                <a:latin typeface="Arial"/>
                <a:cs typeface="Arial"/>
              </a:rPr>
              <a:t>a</a:t>
            </a:r>
            <a:r>
              <a:rPr dirty="0" sz="2000" spc="-55">
                <a:latin typeface="Arial"/>
                <a:cs typeface="Arial"/>
              </a:rPr>
              <a:t>m</a:t>
            </a:r>
            <a:r>
              <a:rPr dirty="0" sz="2000" spc="-15">
                <a:latin typeface="Arial"/>
                <a:cs typeface="Arial"/>
              </a:rPr>
              <a:t>l</a:t>
            </a:r>
            <a:r>
              <a:rPr dirty="0" sz="2000" spc="-160">
                <a:latin typeface="Arial"/>
                <a:cs typeface="Arial"/>
              </a:rPr>
              <a:t>a</a:t>
            </a:r>
            <a:r>
              <a:rPr dirty="0" sz="2000" spc="-95">
                <a:latin typeface="Arial"/>
                <a:cs typeface="Arial"/>
              </a:rPr>
              <a:t>nma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7302" y="4068948"/>
            <a:ext cx="7864475" cy="26162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965200">
              <a:lnSpc>
                <a:spcPct val="100000"/>
              </a:lnSpc>
              <a:spcBef>
                <a:spcPts val="1300"/>
              </a:spcBef>
            </a:pPr>
            <a:r>
              <a:rPr dirty="0" sz="2000" spc="-360" b="1">
                <a:solidFill>
                  <a:srgbClr val="C00000"/>
                </a:solidFill>
                <a:latin typeface="Arial"/>
                <a:cs typeface="Arial"/>
              </a:rPr>
              <a:t>SB </a:t>
            </a:r>
            <a:r>
              <a:rPr dirty="0" sz="2000" spc="-120" b="1">
                <a:solidFill>
                  <a:srgbClr val="C00000"/>
                </a:solidFill>
                <a:latin typeface="Arial"/>
                <a:cs typeface="Arial"/>
              </a:rPr>
              <a:t>– </a:t>
            </a:r>
            <a:r>
              <a:rPr dirty="0" sz="2000" spc="-325" b="1">
                <a:solidFill>
                  <a:srgbClr val="C00000"/>
                </a:solidFill>
                <a:latin typeface="Arial"/>
                <a:cs typeface="Arial"/>
              </a:rPr>
              <a:t>BB </a:t>
            </a:r>
            <a:r>
              <a:rPr dirty="0" sz="2000" spc="-175" b="1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dirty="0" sz="2000" spc="-165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baseline="-21367" sz="1950" spc="-247" b="1">
                <a:solidFill>
                  <a:srgbClr val="C00000"/>
                </a:solidFill>
                <a:latin typeface="Arial"/>
                <a:cs typeface="Arial"/>
              </a:rPr>
              <a:t>Gi </a:t>
            </a:r>
            <a:r>
              <a:rPr dirty="0" sz="2000" spc="-120" b="1">
                <a:solidFill>
                  <a:srgbClr val="C00000"/>
                </a:solidFill>
                <a:latin typeface="Arial"/>
                <a:cs typeface="Arial"/>
              </a:rPr>
              <a:t>– </a:t>
            </a:r>
            <a:r>
              <a:rPr dirty="0" sz="2000" spc="-140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baseline="-21367" sz="1950" spc="-209" b="1">
                <a:solidFill>
                  <a:srgbClr val="C00000"/>
                </a:solidFill>
                <a:latin typeface="Arial"/>
                <a:cs typeface="Arial"/>
              </a:rPr>
              <a:t>Ei</a:t>
            </a:r>
            <a:r>
              <a:rPr dirty="0" sz="2000" spc="-140">
                <a:latin typeface="Arial"/>
                <a:cs typeface="Arial"/>
              </a:rPr>
              <a:t>, </a:t>
            </a:r>
            <a:r>
              <a:rPr dirty="0" sz="2000" spc="-100">
                <a:latin typeface="Arial"/>
                <a:cs typeface="Arial"/>
              </a:rPr>
              <a:t>bağıntısı</a:t>
            </a:r>
            <a:r>
              <a:rPr dirty="0" sz="2000" spc="16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vardır.</a:t>
            </a:r>
            <a:endParaRPr sz="2000">
              <a:latin typeface="Arial"/>
              <a:cs typeface="Arial"/>
            </a:endParaRPr>
          </a:p>
          <a:p>
            <a:pPr marL="298450" marR="55880" indent="-248285">
              <a:lnSpc>
                <a:spcPct val="100000"/>
              </a:lnSpc>
              <a:spcBef>
                <a:spcPts val="1200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2000" spc="-160">
                <a:latin typeface="Arial"/>
                <a:cs typeface="Arial"/>
              </a:rPr>
              <a:t>Eğer </a:t>
            </a:r>
            <a:r>
              <a:rPr dirty="0" sz="2000" spc="15">
                <a:latin typeface="Arial"/>
                <a:cs typeface="Arial"/>
              </a:rPr>
              <a:t>"i" </a:t>
            </a:r>
            <a:r>
              <a:rPr dirty="0" sz="2000" spc="-90">
                <a:latin typeface="Arial"/>
                <a:cs typeface="Arial"/>
              </a:rPr>
              <a:t>düğüm </a:t>
            </a:r>
            <a:r>
              <a:rPr dirty="0" sz="2000" spc="-85">
                <a:latin typeface="Arial"/>
                <a:cs typeface="Arial"/>
              </a:rPr>
              <a:t>noktasının </a:t>
            </a:r>
            <a:r>
              <a:rPr dirty="0" sz="2000" spc="-5" b="1" i="1">
                <a:solidFill>
                  <a:srgbClr val="C00000"/>
                </a:solidFill>
                <a:latin typeface="Carlito"/>
                <a:cs typeface="Carlito"/>
              </a:rPr>
              <a:t>T</a:t>
            </a:r>
            <a:r>
              <a:rPr dirty="0" baseline="-21367" sz="1950" spc="-7" b="1" i="1">
                <a:solidFill>
                  <a:srgbClr val="C00000"/>
                </a:solidFill>
                <a:latin typeface="Carlito"/>
                <a:cs typeface="Carlito"/>
              </a:rPr>
              <a:t>Gi </a:t>
            </a:r>
            <a:r>
              <a:rPr dirty="0" sz="2000" spc="-5" b="1" i="1">
                <a:solidFill>
                  <a:srgbClr val="C00000"/>
                </a:solidFill>
                <a:latin typeface="Carlito"/>
                <a:cs typeface="Carlito"/>
              </a:rPr>
              <a:t>= </a:t>
            </a:r>
            <a:r>
              <a:rPr dirty="0" sz="2000" spc="5" b="1" i="1">
                <a:solidFill>
                  <a:srgbClr val="C00000"/>
                </a:solidFill>
                <a:latin typeface="Carlito"/>
                <a:cs typeface="Carlito"/>
              </a:rPr>
              <a:t>T</a:t>
            </a:r>
            <a:r>
              <a:rPr dirty="0" baseline="-21367" sz="1950" spc="7" b="1" i="1">
                <a:solidFill>
                  <a:srgbClr val="C00000"/>
                </a:solidFill>
                <a:latin typeface="Carlito"/>
                <a:cs typeface="Carlito"/>
              </a:rPr>
              <a:t>Ei </a:t>
            </a:r>
            <a:r>
              <a:rPr dirty="0" sz="2000" spc="-5">
                <a:latin typeface="Arial"/>
                <a:cs typeface="Arial"/>
              </a:rPr>
              <a:t>‘ </a:t>
            </a:r>
            <a:r>
              <a:rPr dirty="0" sz="2000" spc="-110">
                <a:latin typeface="Arial"/>
                <a:cs typeface="Arial"/>
              </a:rPr>
              <a:t>ise </a:t>
            </a:r>
            <a:r>
              <a:rPr dirty="0" sz="2000" spc="10">
                <a:latin typeface="Arial"/>
                <a:cs typeface="Arial"/>
              </a:rPr>
              <a:t>"</a:t>
            </a:r>
            <a:r>
              <a:rPr dirty="0" sz="2000" spc="10" b="1" i="1">
                <a:solidFill>
                  <a:srgbClr val="C00000"/>
                </a:solidFill>
                <a:latin typeface="Carlito"/>
                <a:cs typeface="Carlito"/>
              </a:rPr>
              <a:t>SB </a:t>
            </a:r>
            <a:r>
              <a:rPr dirty="0" sz="2000" spc="-5" b="1" i="1">
                <a:solidFill>
                  <a:srgbClr val="C00000"/>
                </a:solidFill>
                <a:latin typeface="Carlito"/>
                <a:cs typeface="Carlito"/>
              </a:rPr>
              <a:t>– BB = T</a:t>
            </a:r>
            <a:r>
              <a:rPr dirty="0" baseline="-21367" sz="1950" spc="-7" b="1" i="1">
                <a:solidFill>
                  <a:srgbClr val="C00000"/>
                </a:solidFill>
                <a:latin typeface="Carlito"/>
                <a:cs typeface="Carlito"/>
              </a:rPr>
              <a:t>Gi </a:t>
            </a:r>
            <a:r>
              <a:rPr dirty="0" sz="2000" spc="-5" b="1" i="1">
                <a:solidFill>
                  <a:srgbClr val="C00000"/>
                </a:solidFill>
                <a:latin typeface="Carlito"/>
                <a:cs typeface="Carlito"/>
              </a:rPr>
              <a:t>– </a:t>
            </a:r>
            <a:r>
              <a:rPr dirty="0" sz="2000" spc="15" b="1" i="1">
                <a:solidFill>
                  <a:srgbClr val="C00000"/>
                </a:solidFill>
                <a:latin typeface="Carlito"/>
                <a:cs typeface="Carlito"/>
              </a:rPr>
              <a:t>T</a:t>
            </a:r>
            <a:r>
              <a:rPr dirty="0" baseline="-21367" sz="1950" spc="22" b="1" i="1">
                <a:solidFill>
                  <a:srgbClr val="C00000"/>
                </a:solidFill>
                <a:latin typeface="Carlito"/>
                <a:cs typeface="Carlito"/>
              </a:rPr>
              <a:t>Ei</a:t>
            </a:r>
            <a:r>
              <a:rPr dirty="0" sz="2000" spc="15">
                <a:latin typeface="Arial"/>
                <a:cs typeface="Arial"/>
              </a:rPr>
              <a:t>" </a:t>
            </a:r>
            <a:r>
              <a:rPr dirty="0" sz="2000" spc="-55">
                <a:latin typeface="Arial"/>
                <a:cs typeface="Arial"/>
              </a:rPr>
              <a:t>eşitliğinden  </a:t>
            </a:r>
            <a:r>
              <a:rPr dirty="0" sz="2000" spc="-85">
                <a:latin typeface="Arial"/>
                <a:cs typeface="Arial"/>
              </a:rPr>
              <a:t>dolay </a:t>
            </a:r>
            <a:r>
              <a:rPr dirty="0" sz="2000" spc="-360" b="1">
                <a:solidFill>
                  <a:srgbClr val="C00000"/>
                </a:solidFill>
                <a:latin typeface="Arial"/>
                <a:cs typeface="Arial"/>
              </a:rPr>
              <a:t>SB</a:t>
            </a:r>
            <a:r>
              <a:rPr dirty="0" sz="2000" spc="-16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75" b="1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dirty="0" sz="2000" spc="-210" b="1">
                <a:solidFill>
                  <a:srgbClr val="C00000"/>
                </a:solidFill>
                <a:latin typeface="Arial"/>
                <a:cs typeface="Arial"/>
              </a:rPr>
              <a:t>BB</a:t>
            </a:r>
            <a:r>
              <a:rPr dirty="0" sz="2000" spc="-210">
                <a:latin typeface="Arial"/>
                <a:cs typeface="Arial"/>
              </a:rPr>
              <a:t>‘</a:t>
            </a:r>
            <a:r>
              <a:rPr dirty="0" sz="2000" spc="-16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dir.</a:t>
            </a:r>
            <a:endParaRPr sz="2000">
              <a:latin typeface="Arial"/>
              <a:cs typeface="Arial"/>
            </a:endParaRPr>
          </a:p>
          <a:p>
            <a:pPr marL="298450" indent="-248285">
              <a:lnSpc>
                <a:spcPct val="100000"/>
              </a:lnSpc>
              <a:spcBef>
                <a:spcPts val="1200"/>
              </a:spcBef>
              <a:buChar char="•"/>
              <a:tabLst>
                <a:tab pos="297815" algn="l"/>
                <a:tab pos="299085" algn="l"/>
              </a:tabLst>
            </a:pPr>
            <a:r>
              <a:rPr dirty="0" sz="2000" spc="-60">
                <a:latin typeface="Arial"/>
                <a:cs typeface="Arial"/>
              </a:rPr>
              <a:t>Kritik </a:t>
            </a:r>
            <a:r>
              <a:rPr dirty="0" sz="2000" spc="-55">
                <a:latin typeface="Arial"/>
                <a:cs typeface="Arial"/>
              </a:rPr>
              <a:t>faaliyetlerin </a:t>
            </a:r>
            <a:r>
              <a:rPr dirty="0" sz="2000" spc="-100">
                <a:solidFill>
                  <a:srgbClr val="C00000"/>
                </a:solidFill>
                <a:latin typeface="Arial"/>
                <a:cs typeface="Arial"/>
              </a:rPr>
              <a:t>BB’ları</a:t>
            </a:r>
            <a:r>
              <a:rPr dirty="0" sz="2000" spc="7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dirty="0" sz="2000" spc="-100">
                <a:latin typeface="Arial"/>
                <a:cs typeface="Arial"/>
              </a:rPr>
              <a:t>’dır.</a:t>
            </a:r>
            <a:endParaRPr sz="2000">
              <a:latin typeface="Arial"/>
              <a:cs typeface="Arial"/>
            </a:endParaRPr>
          </a:p>
          <a:p>
            <a:pPr marL="298450" indent="-247650">
              <a:lnSpc>
                <a:spcPct val="100000"/>
              </a:lnSpc>
              <a:spcBef>
                <a:spcPts val="1200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2000" spc="-100">
                <a:latin typeface="Arial"/>
                <a:cs typeface="Arial"/>
              </a:rPr>
              <a:t>BB’ler </a:t>
            </a:r>
            <a:r>
              <a:rPr dirty="0" sz="2000" spc="-60">
                <a:solidFill>
                  <a:srgbClr val="C00000"/>
                </a:solidFill>
                <a:latin typeface="Arial"/>
                <a:cs typeface="Arial"/>
              </a:rPr>
              <a:t>pozitif, negatif </a:t>
            </a:r>
            <a:r>
              <a:rPr dirty="0" sz="2000" spc="-135">
                <a:solidFill>
                  <a:srgbClr val="C00000"/>
                </a:solidFill>
                <a:latin typeface="Arial"/>
                <a:cs typeface="Arial"/>
              </a:rPr>
              <a:t>veya </a:t>
            </a:r>
            <a:r>
              <a:rPr dirty="0" sz="2000" spc="-70">
                <a:solidFill>
                  <a:srgbClr val="C00000"/>
                </a:solidFill>
                <a:latin typeface="Arial"/>
                <a:cs typeface="Arial"/>
              </a:rPr>
              <a:t>sıfır</a:t>
            </a:r>
            <a:r>
              <a:rPr dirty="0" sz="2000" spc="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olabilir.</a:t>
            </a:r>
            <a:endParaRPr sz="2000">
              <a:latin typeface="Arial"/>
              <a:cs typeface="Arial"/>
            </a:endParaRPr>
          </a:p>
          <a:p>
            <a:pPr marL="298450" indent="-248285">
              <a:lnSpc>
                <a:spcPct val="100000"/>
              </a:lnSpc>
              <a:spcBef>
                <a:spcPts val="1200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2000" spc="-250">
                <a:solidFill>
                  <a:srgbClr val="C00000"/>
                </a:solidFill>
                <a:latin typeface="Arial"/>
                <a:cs typeface="Arial"/>
              </a:rPr>
              <a:t>BB </a:t>
            </a:r>
            <a:r>
              <a:rPr dirty="0" sz="2000" spc="-70">
                <a:solidFill>
                  <a:srgbClr val="C00000"/>
                </a:solidFill>
                <a:latin typeface="Arial"/>
                <a:cs typeface="Arial"/>
              </a:rPr>
              <a:t>olan faaliyet </a:t>
            </a:r>
            <a:r>
              <a:rPr dirty="0" sz="2000" spc="-20">
                <a:solidFill>
                  <a:srgbClr val="C00000"/>
                </a:solidFill>
                <a:latin typeface="Arial"/>
                <a:cs typeface="Arial"/>
              </a:rPr>
              <a:t>kritik </a:t>
            </a:r>
            <a:r>
              <a:rPr dirty="0" sz="2000" spc="-70">
                <a:solidFill>
                  <a:srgbClr val="C00000"/>
                </a:solidFill>
                <a:latin typeface="Arial"/>
                <a:cs typeface="Arial"/>
              </a:rPr>
              <a:t>faaliyet olma </a:t>
            </a:r>
            <a:r>
              <a:rPr dirty="0" sz="2000" spc="-30">
                <a:solidFill>
                  <a:srgbClr val="C00000"/>
                </a:solidFill>
                <a:latin typeface="Arial"/>
                <a:cs typeface="Arial"/>
              </a:rPr>
              <a:t>ihtimali </a:t>
            </a:r>
            <a:r>
              <a:rPr dirty="0" sz="2000" spc="-95">
                <a:solidFill>
                  <a:srgbClr val="C00000"/>
                </a:solidFill>
                <a:latin typeface="Arial"/>
                <a:cs typeface="Arial"/>
              </a:rPr>
              <a:t>en </a:t>
            </a:r>
            <a:r>
              <a:rPr dirty="0" sz="2000" spc="-140">
                <a:solidFill>
                  <a:srgbClr val="C00000"/>
                </a:solidFill>
                <a:latin typeface="Arial"/>
                <a:cs typeface="Arial"/>
              </a:rPr>
              <a:t>uzak </a:t>
            </a:r>
            <a:r>
              <a:rPr dirty="0" sz="2000" spc="-70">
                <a:latin typeface="Arial"/>
                <a:cs typeface="Arial"/>
              </a:rPr>
              <a:t>olan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faaliyettir.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3286125"/>
            <a:ext cx="8930005" cy="3571875"/>
            <a:chOff x="214282" y="3286125"/>
            <a:chExt cx="8930005" cy="357187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85787" y="3286125"/>
              <a:ext cx="7786737" cy="30718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5713" y="1440150"/>
            <a:ext cx="5909936" cy="410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1007" y="1935658"/>
            <a:ext cx="883412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342265" marR="6896100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2000" spc="-155" b="1">
                <a:solidFill>
                  <a:srgbClr val="C00000"/>
                </a:solidFill>
                <a:latin typeface="Arial"/>
                <a:cs typeface="Arial"/>
              </a:rPr>
              <a:t>Bolluk</a:t>
            </a:r>
            <a:r>
              <a:rPr dirty="0" sz="2000" spc="-170" b="1">
                <a:solidFill>
                  <a:srgbClr val="C00000"/>
                </a:solidFill>
                <a:latin typeface="Arial"/>
                <a:cs typeface="Arial"/>
              </a:rPr>
              <a:t> Kavramı</a:t>
            </a:r>
            <a:endParaRPr sz="2000">
              <a:latin typeface="Arial"/>
              <a:cs typeface="Arial"/>
            </a:endParaRPr>
          </a:p>
          <a:p>
            <a:pPr algn="r" marR="6930390">
              <a:lnSpc>
                <a:spcPct val="100000"/>
              </a:lnSpc>
              <a:tabLst>
                <a:tab pos="342265" algn="l"/>
              </a:tabLst>
            </a:pPr>
            <a:r>
              <a:rPr dirty="0" sz="2000" spc="-90" b="1">
                <a:solidFill>
                  <a:srgbClr val="C00000"/>
                </a:solidFill>
                <a:latin typeface="Arial"/>
                <a:cs typeface="Arial"/>
              </a:rPr>
              <a:t>d.	</a:t>
            </a:r>
            <a:r>
              <a:rPr dirty="0" sz="2000" spc="-160" b="1">
                <a:solidFill>
                  <a:srgbClr val="C00000"/>
                </a:solidFill>
                <a:latin typeface="Arial"/>
                <a:cs typeface="Arial"/>
              </a:rPr>
              <a:t>Ara</a:t>
            </a:r>
            <a:r>
              <a:rPr dirty="0" sz="2000" spc="-18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55" b="1">
                <a:solidFill>
                  <a:srgbClr val="C00000"/>
                </a:solidFill>
                <a:latin typeface="Arial"/>
                <a:cs typeface="Arial"/>
              </a:rPr>
              <a:t>Bolluk</a:t>
            </a:r>
            <a:endParaRPr sz="2000">
              <a:latin typeface="Arial"/>
              <a:cs typeface="Arial"/>
            </a:endParaRPr>
          </a:p>
          <a:p>
            <a:pPr marL="812165" marR="5080" indent="5715">
              <a:lnSpc>
                <a:spcPct val="100000"/>
              </a:lnSpc>
            </a:pPr>
            <a:r>
              <a:rPr dirty="0" sz="2000" spc="-85">
                <a:latin typeface="Arial"/>
                <a:cs typeface="Arial"/>
              </a:rPr>
              <a:t>Bir </a:t>
            </a:r>
            <a:r>
              <a:rPr dirty="0" sz="2000" spc="-60">
                <a:latin typeface="Arial"/>
                <a:cs typeface="Arial"/>
              </a:rPr>
              <a:t>faaliyetin </a:t>
            </a:r>
            <a:r>
              <a:rPr dirty="0" sz="2000" spc="-120">
                <a:latin typeface="Arial"/>
                <a:cs typeface="Arial"/>
              </a:rPr>
              <a:t>AB’si; </a:t>
            </a:r>
            <a:r>
              <a:rPr dirty="0" sz="2000" spc="-90">
                <a:latin typeface="Arial"/>
                <a:cs typeface="Arial"/>
              </a:rPr>
              <a:t>en </a:t>
            </a:r>
            <a:r>
              <a:rPr dirty="0" sz="2000" spc="-155">
                <a:latin typeface="Arial"/>
                <a:cs typeface="Arial"/>
              </a:rPr>
              <a:t>geç </a:t>
            </a:r>
            <a:r>
              <a:rPr dirty="0" sz="2000" spc="-90">
                <a:latin typeface="Arial"/>
                <a:cs typeface="Arial"/>
              </a:rPr>
              <a:t>tamamlanma </a:t>
            </a:r>
            <a:r>
              <a:rPr dirty="0" sz="2000" spc="-110">
                <a:latin typeface="Arial"/>
                <a:cs typeface="Arial"/>
              </a:rPr>
              <a:t>zamanından, </a:t>
            </a:r>
            <a:r>
              <a:rPr dirty="0" sz="2000" spc="-90">
                <a:latin typeface="Arial"/>
                <a:cs typeface="Arial"/>
              </a:rPr>
              <a:t>en </a:t>
            </a:r>
            <a:r>
              <a:rPr dirty="0" sz="2000" spc="-155">
                <a:latin typeface="Arial"/>
                <a:cs typeface="Arial"/>
              </a:rPr>
              <a:t>geç </a:t>
            </a:r>
            <a:r>
              <a:rPr dirty="0" sz="2000" spc="-114">
                <a:latin typeface="Arial"/>
                <a:cs typeface="Arial"/>
              </a:rPr>
              <a:t>başlama </a:t>
            </a:r>
            <a:r>
              <a:rPr dirty="0" sz="2000" spc="-130">
                <a:latin typeface="Arial"/>
                <a:cs typeface="Arial"/>
              </a:rPr>
              <a:t>zamanı  </a:t>
            </a:r>
            <a:r>
              <a:rPr dirty="0" sz="2000" spc="-120">
                <a:latin typeface="Arial"/>
                <a:cs typeface="Arial"/>
              </a:rPr>
              <a:t>ve </a:t>
            </a:r>
            <a:r>
              <a:rPr dirty="0" sz="2000" spc="-70">
                <a:latin typeface="Arial"/>
                <a:cs typeface="Arial"/>
              </a:rPr>
              <a:t>faaliyet </a:t>
            </a:r>
            <a:r>
              <a:rPr dirty="0" sz="2000" spc="-85">
                <a:latin typeface="Arial"/>
                <a:cs typeface="Arial"/>
              </a:rPr>
              <a:t>süresinin </a:t>
            </a:r>
            <a:r>
              <a:rPr dirty="0" sz="2000" spc="-60">
                <a:latin typeface="Arial"/>
                <a:cs typeface="Arial"/>
              </a:rPr>
              <a:t>toplamının </a:t>
            </a:r>
            <a:r>
              <a:rPr dirty="0" sz="2000" spc="-105">
                <a:latin typeface="Arial"/>
                <a:cs typeface="Arial"/>
              </a:rPr>
              <a:t>çıkarılması </a:t>
            </a:r>
            <a:r>
              <a:rPr dirty="0" sz="2000" spc="-40">
                <a:latin typeface="Arial"/>
                <a:cs typeface="Arial"/>
              </a:rPr>
              <a:t>ile</a:t>
            </a:r>
            <a:r>
              <a:rPr dirty="0" sz="2000" spc="6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bulunur.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929588" y="5643577"/>
            <a:ext cx="1214412" cy="45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5713" y="1440150"/>
            <a:ext cx="5909936" cy="410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1007" y="1935658"/>
            <a:ext cx="1942464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55" b="1">
                <a:solidFill>
                  <a:srgbClr val="C00000"/>
                </a:solidFill>
                <a:latin typeface="Arial"/>
                <a:cs typeface="Arial"/>
              </a:rPr>
              <a:t>Bolluk</a:t>
            </a:r>
            <a:r>
              <a:rPr dirty="0" sz="2000" spc="-16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70" b="1">
                <a:solidFill>
                  <a:srgbClr val="C00000"/>
                </a:solidFill>
                <a:latin typeface="Arial"/>
                <a:cs typeface="Arial"/>
              </a:rPr>
              <a:t>Kavramı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207" y="2240457"/>
            <a:ext cx="2957830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AutoNum type="alphaLcPeriod" startAt="4"/>
              <a:tabLst>
                <a:tab pos="469265" algn="l"/>
                <a:tab pos="469900" algn="l"/>
              </a:tabLst>
            </a:pPr>
            <a:r>
              <a:rPr dirty="0" sz="2000" spc="-160" b="1">
                <a:solidFill>
                  <a:srgbClr val="C00000"/>
                </a:solidFill>
                <a:latin typeface="Arial"/>
                <a:cs typeface="Arial"/>
              </a:rPr>
              <a:t>Ara</a:t>
            </a:r>
            <a:r>
              <a:rPr dirty="0" sz="2000" spc="-114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55" b="1">
                <a:solidFill>
                  <a:srgbClr val="C00000"/>
                </a:solidFill>
                <a:latin typeface="Arial"/>
                <a:cs typeface="Arial"/>
              </a:rPr>
              <a:t>Bolluk</a:t>
            </a:r>
            <a:endParaRPr sz="2000">
              <a:latin typeface="Arial"/>
              <a:cs typeface="Arial"/>
            </a:endParaRPr>
          </a:p>
          <a:p>
            <a:pPr marL="526415">
              <a:lnSpc>
                <a:spcPct val="100000"/>
              </a:lnSpc>
            </a:pPr>
            <a:r>
              <a:rPr dirty="0" sz="2000" spc="-125">
                <a:latin typeface="Arial"/>
                <a:cs typeface="Arial"/>
              </a:rPr>
              <a:t>Ara </a:t>
            </a:r>
            <a:r>
              <a:rPr dirty="0" sz="2000" spc="-85">
                <a:latin typeface="Arial"/>
                <a:cs typeface="Arial"/>
              </a:rPr>
              <a:t>Bolluğun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özellikleri;</a:t>
            </a:r>
            <a:endParaRPr sz="2000">
              <a:latin typeface="Arial"/>
              <a:cs typeface="Arial"/>
            </a:endParaRPr>
          </a:p>
          <a:p>
            <a:pPr lvl="1" marL="624840" indent="-156210">
              <a:lnSpc>
                <a:spcPct val="100000"/>
              </a:lnSpc>
              <a:buChar char="•"/>
              <a:tabLst>
                <a:tab pos="625475" algn="l"/>
                <a:tab pos="1076960" algn="l"/>
                <a:tab pos="1487170" algn="l"/>
                <a:tab pos="2177415" algn="l"/>
              </a:tabLst>
            </a:pPr>
            <a:r>
              <a:rPr dirty="0" sz="2000" spc="-215">
                <a:latin typeface="Arial"/>
                <a:cs typeface="Arial"/>
              </a:rPr>
              <a:t>AB	</a:t>
            </a:r>
            <a:r>
              <a:rPr dirty="0" sz="2000" spc="-40">
                <a:latin typeface="Arial"/>
                <a:cs typeface="Arial"/>
              </a:rPr>
              <a:t>ile	</a:t>
            </a:r>
            <a:r>
              <a:rPr dirty="0" sz="2000" spc="-70">
                <a:latin typeface="Arial"/>
                <a:cs typeface="Arial"/>
              </a:rPr>
              <a:t>diğer	</a:t>
            </a:r>
            <a:r>
              <a:rPr dirty="0" sz="2000" spc="-45">
                <a:latin typeface="Arial"/>
                <a:cs typeface="Arial"/>
              </a:rPr>
              <a:t>bolluk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1811" y="2850056"/>
            <a:ext cx="526986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7830" algn="l"/>
                <a:tab pos="1306195" algn="l"/>
                <a:tab pos="2719705" algn="l"/>
                <a:tab pos="4250690" algn="l"/>
              </a:tabLst>
            </a:pPr>
            <a:r>
              <a:rPr dirty="0" sz="2000" spc="-120">
                <a:latin typeface="Arial"/>
                <a:cs typeface="Arial"/>
              </a:rPr>
              <a:t>ve	</a:t>
            </a:r>
            <a:r>
              <a:rPr dirty="0" sz="2000" spc="-90">
                <a:latin typeface="Arial"/>
                <a:cs typeface="Arial"/>
              </a:rPr>
              <a:t>düğüm	</a:t>
            </a:r>
            <a:r>
              <a:rPr dirty="0" sz="2000" spc="-60">
                <a:latin typeface="Arial"/>
                <a:cs typeface="Arial"/>
              </a:rPr>
              <a:t>noktalarının	</a:t>
            </a:r>
            <a:r>
              <a:rPr dirty="0" sz="2000" spc="-95">
                <a:latin typeface="Arial"/>
                <a:cs typeface="Arial"/>
              </a:rPr>
              <a:t>tamamlanma	</a:t>
            </a:r>
            <a:r>
              <a:rPr dirty="0" sz="2000" spc="-100">
                <a:latin typeface="Arial"/>
                <a:cs typeface="Arial"/>
              </a:rPr>
              <a:t>zamanları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0018" y="3154806"/>
            <a:ext cx="7825740" cy="2768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3675">
              <a:lnSpc>
                <a:spcPct val="100000"/>
              </a:lnSpc>
              <a:spcBef>
                <a:spcPts val="95"/>
              </a:spcBef>
            </a:pPr>
            <a:r>
              <a:rPr dirty="0" sz="2000" spc="-120">
                <a:latin typeface="Arial"/>
                <a:cs typeface="Arial"/>
              </a:rPr>
              <a:t>arasında</a:t>
            </a:r>
            <a:endParaRPr sz="2000">
              <a:latin typeface="Arial"/>
              <a:cs typeface="Arial"/>
            </a:endParaRPr>
          </a:p>
          <a:p>
            <a:pPr algn="just" marL="952500">
              <a:lnSpc>
                <a:spcPct val="100000"/>
              </a:lnSpc>
            </a:pPr>
            <a:r>
              <a:rPr dirty="0" sz="2000" spc="-280" b="1">
                <a:solidFill>
                  <a:srgbClr val="C00000"/>
                </a:solidFill>
                <a:latin typeface="Arial"/>
                <a:cs typeface="Arial"/>
              </a:rPr>
              <a:t>AB </a:t>
            </a:r>
            <a:r>
              <a:rPr dirty="0" sz="2000" spc="-120" b="1">
                <a:solidFill>
                  <a:srgbClr val="C00000"/>
                </a:solidFill>
                <a:latin typeface="Arial"/>
                <a:cs typeface="Arial"/>
              </a:rPr>
              <a:t>– </a:t>
            </a:r>
            <a:r>
              <a:rPr dirty="0" sz="2000" spc="-325" b="1">
                <a:solidFill>
                  <a:srgbClr val="C00000"/>
                </a:solidFill>
                <a:latin typeface="Arial"/>
                <a:cs typeface="Arial"/>
              </a:rPr>
              <a:t>BB </a:t>
            </a:r>
            <a:r>
              <a:rPr dirty="0" sz="2000" spc="-175" b="1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dirty="0" sz="2000" spc="-165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baseline="-21367" sz="1950" spc="-247" b="1">
                <a:solidFill>
                  <a:srgbClr val="C00000"/>
                </a:solidFill>
                <a:latin typeface="Arial"/>
                <a:cs typeface="Arial"/>
              </a:rPr>
              <a:t>Gj </a:t>
            </a:r>
            <a:r>
              <a:rPr dirty="0" sz="2000" spc="-120" b="1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dirty="0" sz="2000" spc="-7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60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baseline="-21367" sz="1950" spc="-240" b="1">
                <a:solidFill>
                  <a:srgbClr val="C00000"/>
                </a:solidFill>
                <a:latin typeface="Arial"/>
                <a:cs typeface="Arial"/>
              </a:rPr>
              <a:t>Ej</a:t>
            </a:r>
            <a:endParaRPr baseline="-21367" sz="1950">
              <a:latin typeface="Arial"/>
              <a:cs typeface="Arial"/>
            </a:endParaRPr>
          </a:p>
          <a:p>
            <a:pPr algn="just" marL="951865">
              <a:lnSpc>
                <a:spcPct val="100000"/>
              </a:lnSpc>
            </a:pPr>
            <a:r>
              <a:rPr dirty="0" sz="2000" spc="-280" b="1">
                <a:solidFill>
                  <a:srgbClr val="C00000"/>
                </a:solidFill>
                <a:latin typeface="Arial"/>
                <a:cs typeface="Arial"/>
              </a:rPr>
              <a:t>TB </a:t>
            </a:r>
            <a:r>
              <a:rPr dirty="0" sz="2000" spc="-120" b="1">
                <a:solidFill>
                  <a:srgbClr val="C00000"/>
                </a:solidFill>
                <a:latin typeface="Arial"/>
                <a:cs typeface="Arial"/>
              </a:rPr>
              <a:t>– </a:t>
            </a:r>
            <a:r>
              <a:rPr dirty="0" sz="2000" spc="-280" b="1">
                <a:solidFill>
                  <a:srgbClr val="C00000"/>
                </a:solidFill>
                <a:latin typeface="Arial"/>
                <a:cs typeface="Arial"/>
              </a:rPr>
              <a:t>AB </a:t>
            </a:r>
            <a:r>
              <a:rPr dirty="0" sz="2000" spc="-175" b="1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dirty="0" sz="2000" spc="-165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baseline="-21367" sz="1950" spc="-247" b="1">
                <a:solidFill>
                  <a:srgbClr val="C00000"/>
                </a:solidFill>
                <a:latin typeface="Arial"/>
                <a:cs typeface="Arial"/>
              </a:rPr>
              <a:t>Gi </a:t>
            </a:r>
            <a:r>
              <a:rPr dirty="0" sz="2000" spc="-120" b="1">
                <a:solidFill>
                  <a:srgbClr val="C00000"/>
                </a:solidFill>
                <a:latin typeface="Arial"/>
                <a:cs typeface="Arial"/>
              </a:rPr>
              <a:t>– </a:t>
            </a:r>
            <a:r>
              <a:rPr dirty="0" sz="2000" spc="-140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baseline="-21367" sz="1950" spc="-209" b="1">
                <a:solidFill>
                  <a:srgbClr val="C00000"/>
                </a:solidFill>
                <a:latin typeface="Arial"/>
                <a:cs typeface="Arial"/>
              </a:rPr>
              <a:t>Ei</a:t>
            </a:r>
            <a:r>
              <a:rPr dirty="0" sz="2000" spc="-14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dirty="0" sz="2000" spc="-70">
                <a:latin typeface="Arial"/>
                <a:cs typeface="Arial"/>
              </a:rPr>
              <a:t>bağıntıları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vardır.</a:t>
            </a:r>
            <a:endParaRPr sz="2000">
              <a:latin typeface="Arial"/>
              <a:cs typeface="Arial"/>
            </a:endParaRPr>
          </a:p>
          <a:p>
            <a:pPr algn="just" marL="193040" indent="-155575">
              <a:lnSpc>
                <a:spcPct val="100000"/>
              </a:lnSpc>
              <a:buChar char="•"/>
              <a:tabLst>
                <a:tab pos="193675" algn="l"/>
              </a:tabLst>
            </a:pPr>
            <a:r>
              <a:rPr dirty="0" sz="2000" spc="-60">
                <a:solidFill>
                  <a:srgbClr val="C00000"/>
                </a:solidFill>
                <a:latin typeface="Arial"/>
                <a:cs typeface="Arial"/>
              </a:rPr>
              <a:t>Kritik </a:t>
            </a:r>
            <a:r>
              <a:rPr dirty="0" sz="2000" spc="-55">
                <a:solidFill>
                  <a:srgbClr val="C00000"/>
                </a:solidFill>
                <a:latin typeface="Arial"/>
                <a:cs typeface="Arial"/>
              </a:rPr>
              <a:t>faaliyetlerin </a:t>
            </a:r>
            <a:r>
              <a:rPr dirty="0" sz="2000" spc="-135">
                <a:solidFill>
                  <a:srgbClr val="C00000"/>
                </a:solidFill>
                <a:latin typeface="Arial"/>
                <a:cs typeface="Arial"/>
              </a:rPr>
              <a:t>AB’ </a:t>
            </a:r>
            <a:r>
              <a:rPr dirty="0" sz="2000" spc="-55">
                <a:solidFill>
                  <a:srgbClr val="C00000"/>
                </a:solidFill>
                <a:latin typeface="Arial"/>
                <a:cs typeface="Arial"/>
              </a:rPr>
              <a:t>ları </a:t>
            </a:r>
            <a:r>
              <a:rPr dirty="0" sz="2000" spc="-100">
                <a:solidFill>
                  <a:srgbClr val="C00000"/>
                </a:solidFill>
                <a:latin typeface="Arial"/>
                <a:cs typeface="Arial"/>
              </a:rPr>
              <a:t>0 </a:t>
            </a:r>
            <a:r>
              <a:rPr dirty="0" sz="2000" spc="-5">
                <a:latin typeface="Arial"/>
                <a:cs typeface="Arial"/>
              </a:rPr>
              <a:t>’</a:t>
            </a:r>
            <a:r>
              <a:rPr dirty="0" sz="2000" spc="114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dır.</a:t>
            </a:r>
            <a:endParaRPr sz="2000">
              <a:latin typeface="Arial"/>
              <a:cs typeface="Arial"/>
            </a:endParaRPr>
          </a:p>
          <a:p>
            <a:pPr algn="just" marL="193040" indent="-155575">
              <a:lnSpc>
                <a:spcPct val="100000"/>
              </a:lnSpc>
              <a:buChar char="•"/>
              <a:tabLst>
                <a:tab pos="193675" algn="l"/>
              </a:tabLst>
            </a:pPr>
            <a:r>
              <a:rPr dirty="0" sz="2000" spc="-215">
                <a:latin typeface="Arial"/>
                <a:cs typeface="Arial"/>
              </a:rPr>
              <a:t>AB </a:t>
            </a:r>
            <a:r>
              <a:rPr dirty="0" sz="2000" spc="-80">
                <a:latin typeface="Arial"/>
                <a:cs typeface="Arial"/>
              </a:rPr>
              <a:t>değeri büyük </a:t>
            </a:r>
            <a:r>
              <a:rPr dirty="0" sz="2000" spc="-70">
                <a:latin typeface="Arial"/>
                <a:cs typeface="Arial"/>
              </a:rPr>
              <a:t>olan </a:t>
            </a:r>
            <a:r>
              <a:rPr dirty="0" sz="2000" spc="-55">
                <a:latin typeface="Arial"/>
                <a:cs typeface="Arial"/>
              </a:rPr>
              <a:t>faaliyetlerin </a:t>
            </a:r>
            <a:r>
              <a:rPr dirty="0" sz="2000" spc="-20">
                <a:latin typeface="Arial"/>
                <a:cs typeface="Arial"/>
              </a:rPr>
              <a:t>kritik </a:t>
            </a:r>
            <a:r>
              <a:rPr dirty="0" sz="2000" spc="-70">
                <a:latin typeface="Arial"/>
                <a:cs typeface="Arial"/>
              </a:rPr>
              <a:t>olma </a:t>
            </a:r>
            <a:r>
              <a:rPr dirty="0" sz="2000" spc="-30">
                <a:latin typeface="Arial"/>
                <a:cs typeface="Arial"/>
              </a:rPr>
              <a:t>ihtimalleri</a:t>
            </a:r>
            <a:r>
              <a:rPr dirty="0" sz="2000" spc="160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azdır.</a:t>
            </a:r>
            <a:endParaRPr sz="2000">
              <a:latin typeface="Arial"/>
              <a:cs typeface="Arial"/>
            </a:endParaRPr>
          </a:p>
          <a:p>
            <a:pPr algn="just" marL="193040" marR="30480" indent="-154940">
              <a:lnSpc>
                <a:spcPct val="100000"/>
              </a:lnSpc>
              <a:buChar char="•"/>
              <a:tabLst>
                <a:tab pos="193675" algn="l"/>
              </a:tabLst>
            </a:pPr>
            <a:r>
              <a:rPr dirty="0" sz="2000" spc="-85">
                <a:latin typeface="Arial"/>
                <a:cs typeface="Arial"/>
              </a:rPr>
              <a:t>AB’ler </a:t>
            </a:r>
            <a:r>
              <a:rPr dirty="0" sz="2000" spc="-70">
                <a:solidFill>
                  <a:srgbClr val="C00000"/>
                </a:solidFill>
                <a:latin typeface="Arial"/>
                <a:cs typeface="Arial"/>
              </a:rPr>
              <a:t>negatif </a:t>
            </a:r>
            <a:r>
              <a:rPr dirty="0" sz="2000" spc="-100">
                <a:solidFill>
                  <a:srgbClr val="C00000"/>
                </a:solidFill>
                <a:latin typeface="Arial"/>
                <a:cs typeface="Arial"/>
              </a:rPr>
              <a:t>olamaz</a:t>
            </a:r>
            <a:r>
              <a:rPr dirty="0" sz="2000" spc="-100">
                <a:latin typeface="Arial"/>
                <a:cs typeface="Arial"/>
              </a:rPr>
              <a:t>. </a:t>
            </a:r>
            <a:r>
              <a:rPr dirty="0" sz="2000" spc="-140">
                <a:latin typeface="Arial"/>
                <a:cs typeface="Arial"/>
              </a:rPr>
              <a:t>Çünkü </a:t>
            </a:r>
            <a:r>
              <a:rPr dirty="0" sz="2000" spc="-90">
                <a:latin typeface="Arial"/>
                <a:cs typeface="Arial"/>
              </a:rPr>
              <a:t>düğüm </a:t>
            </a:r>
            <a:r>
              <a:rPr dirty="0" sz="2000" spc="-65">
                <a:latin typeface="Arial"/>
                <a:cs typeface="Arial"/>
              </a:rPr>
              <a:t>noktalarının </a:t>
            </a:r>
            <a:r>
              <a:rPr dirty="0" sz="2000" spc="-95">
                <a:latin typeface="Arial"/>
                <a:cs typeface="Arial"/>
              </a:rPr>
              <a:t>en </a:t>
            </a:r>
            <a:r>
              <a:rPr dirty="0" sz="2000" spc="-155">
                <a:latin typeface="Arial"/>
                <a:cs typeface="Arial"/>
              </a:rPr>
              <a:t>geç </a:t>
            </a:r>
            <a:r>
              <a:rPr dirty="0" sz="2000" spc="-90">
                <a:latin typeface="Arial"/>
                <a:cs typeface="Arial"/>
              </a:rPr>
              <a:t>tamamlanma  </a:t>
            </a:r>
            <a:r>
              <a:rPr dirty="0" sz="2000" spc="-125">
                <a:latin typeface="Arial"/>
                <a:cs typeface="Arial"/>
              </a:rPr>
              <a:t>zamanı, </a:t>
            </a:r>
            <a:r>
              <a:rPr dirty="0" sz="2000" spc="-95">
                <a:latin typeface="Arial"/>
                <a:cs typeface="Arial"/>
              </a:rPr>
              <a:t>en </a:t>
            </a:r>
            <a:r>
              <a:rPr dirty="0" sz="2000" spc="-90">
                <a:latin typeface="Arial"/>
                <a:cs typeface="Arial"/>
              </a:rPr>
              <a:t>erken tamamlanma </a:t>
            </a:r>
            <a:r>
              <a:rPr dirty="0" sz="2000" spc="-130">
                <a:latin typeface="Arial"/>
                <a:cs typeface="Arial"/>
              </a:rPr>
              <a:t>zamanı </a:t>
            </a:r>
            <a:r>
              <a:rPr dirty="0" sz="2000" spc="-120">
                <a:latin typeface="Arial"/>
                <a:cs typeface="Arial"/>
              </a:rPr>
              <a:t>ve </a:t>
            </a:r>
            <a:r>
              <a:rPr dirty="0" sz="2000" spc="-65">
                <a:latin typeface="Arial"/>
                <a:cs typeface="Arial"/>
              </a:rPr>
              <a:t>faaliyet </a:t>
            </a:r>
            <a:r>
              <a:rPr dirty="0" sz="2000" spc="-85">
                <a:latin typeface="Arial"/>
                <a:cs typeface="Arial"/>
              </a:rPr>
              <a:t>süresinin </a:t>
            </a:r>
            <a:r>
              <a:rPr dirty="0" sz="2000" spc="-60">
                <a:latin typeface="Arial"/>
                <a:cs typeface="Arial"/>
              </a:rPr>
              <a:t>toplamına  </a:t>
            </a:r>
            <a:r>
              <a:rPr dirty="0" sz="2000" spc="-55">
                <a:latin typeface="Arial"/>
                <a:cs typeface="Arial"/>
              </a:rPr>
              <a:t>eşit </a:t>
            </a:r>
            <a:r>
              <a:rPr dirty="0" sz="2000" spc="-135">
                <a:latin typeface="Arial"/>
                <a:cs typeface="Arial"/>
              </a:rPr>
              <a:t>veya </a:t>
            </a:r>
            <a:r>
              <a:rPr dirty="0" sz="2000" spc="-80">
                <a:latin typeface="Arial"/>
                <a:cs typeface="Arial"/>
              </a:rPr>
              <a:t>büyük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olmalıdır.</a:t>
            </a:r>
            <a:endParaRPr sz="2000">
              <a:latin typeface="Arial"/>
              <a:cs typeface="Arial"/>
            </a:endParaRPr>
          </a:p>
          <a:p>
            <a:pPr algn="just" marL="951865">
              <a:lnSpc>
                <a:spcPts val="2400"/>
              </a:lnSpc>
            </a:pPr>
            <a:r>
              <a:rPr dirty="0" sz="2000" spc="-210" b="1">
                <a:solidFill>
                  <a:srgbClr val="C00000"/>
                </a:solidFill>
                <a:latin typeface="Arial"/>
                <a:cs typeface="Arial"/>
              </a:rPr>
              <a:t>TGj </a:t>
            </a:r>
            <a:r>
              <a:rPr dirty="0" sz="2000" spc="-175" b="1">
                <a:solidFill>
                  <a:srgbClr val="C00000"/>
                </a:solidFill>
                <a:latin typeface="Arial"/>
                <a:cs typeface="Arial"/>
              </a:rPr>
              <a:t>&gt;= </a:t>
            </a:r>
            <a:r>
              <a:rPr dirty="0" sz="2000" spc="-215" b="1">
                <a:solidFill>
                  <a:srgbClr val="C00000"/>
                </a:solidFill>
                <a:latin typeface="Arial"/>
                <a:cs typeface="Arial"/>
              </a:rPr>
              <a:t>TEj </a:t>
            </a:r>
            <a:r>
              <a:rPr dirty="0" sz="2000" spc="-120" b="1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dirty="0" sz="2000" spc="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35" b="1">
                <a:solidFill>
                  <a:srgbClr val="C00000"/>
                </a:solidFill>
                <a:latin typeface="Arial"/>
                <a:cs typeface="Arial"/>
              </a:rPr>
              <a:t>tij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76" y="788911"/>
            <a:ext cx="4225290" cy="56337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43204" indent="-23114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</a:t>
            </a:r>
            <a:r>
              <a:rPr dirty="0" sz="1800" spc="-300" b="1">
                <a:latin typeface="Arial"/>
                <a:cs typeface="Arial"/>
              </a:rPr>
              <a:t>ROJE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145" b="1">
                <a:latin typeface="Arial"/>
                <a:cs typeface="Arial"/>
              </a:rPr>
              <a:t>YÖNETİMİ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130" b="1">
                <a:latin typeface="Arial"/>
                <a:cs typeface="Arial"/>
              </a:rPr>
              <a:t>YÖNETİMİNİN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235" b="1">
                <a:latin typeface="Arial"/>
                <a:cs typeface="Arial"/>
              </a:rPr>
              <a:t>TARİHÇESİ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130" b="1">
                <a:latin typeface="Arial"/>
                <a:cs typeface="Arial"/>
              </a:rPr>
              <a:t>TEMİN/TESLİM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spc="-210" b="1">
                <a:latin typeface="Arial"/>
                <a:cs typeface="Arial"/>
              </a:rPr>
              <a:t>YÖNTEMLERİ</a:t>
            </a:r>
            <a:endParaRPr sz="1800">
              <a:latin typeface="Arial"/>
              <a:cs typeface="Arial"/>
            </a:endParaRPr>
          </a:p>
          <a:p>
            <a:pPr lvl="1"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175">
                <a:latin typeface="Arial"/>
                <a:cs typeface="Arial"/>
              </a:rPr>
              <a:t>Yaygın </a:t>
            </a:r>
            <a:r>
              <a:rPr dirty="0" sz="1800" spc="-80">
                <a:latin typeface="Arial"/>
                <a:cs typeface="Arial"/>
              </a:rPr>
              <a:t>Kullanılan </a:t>
            </a: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110">
                <a:latin typeface="Arial"/>
                <a:cs typeface="Arial"/>
              </a:rPr>
              <a:t>Telim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Sistemleri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229" b="1">
                <a:latin typeface="Arial"/>
                <a:cs typeface="Arial"/>
              </a:rPr>
              <a:t>YAŞAM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190" b="1">
                <a:latin typeface="Arial"/>
                <a:cs typeface="Arial"/>
              </a:rPr>
              <a:t>DÖNGÜSÜ</a:t>
            </a:r>
            <a:endParaRPr sz="1800">
              <a:latin typeface="Arial"/>
              <a:cs typeface="Arial"/>
            </a:endParaRPr>
          </a:p>
          <a:p>
            <a:pPr lvl="1"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95">
                <a:latin typeface="Arial"/>
                <a:cs typeface="Arial"/>
              </a:rPr>
              <a:t>Yönetim </a:t>
            </a:r>
            <a:r>
              <a:rPr dirty="0" sz="1800" spc="-135">
                <a:latin typeface="Arial"/>
                <a:cs typeface="Arial"/>
              </a:rPr>
              <a:t>Süreç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Grupları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105">
                <a:latin typeface="Arial"/>
                <a:cs typeface="Arial"/>
              </a:rPr>
              <a:t>Başlatma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100">
                <a:latin typeface="Arial"/>
                <a:cs typeface="Arial"/>
              </a:rPr>
              <a:t>Planlama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90">
                <a:latin typeface="Arial"/>
                <a:cs typeface="Arial"/>
              </a:rPr>
              <a:t>Yürütme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85">
                <a:latin typeface="Arial"/>
                <a:cs typeface="Arial"/>
              </a:rPr>
              <a:t>İzleme </a:t>
            </a:r>
            <a:r>
              <a:rPr dirty="0" sz="1800" spc="-105">
                <a:latin typeface="Arial"/>
                <a:cs typeface="Arial"/>
              </a:rPr>
              <a:t>ve </a:t>
            </a:r>
            <a:r>
              <a:rPr dirty="0" sz="1800" spc="-55">
                <a:latin typeface="Arial"/>
                <a:cs typeface="Arial"/>
              </a:rPr>
              <a:t>Kontrol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140">
                <a:latin typeface="Arial"/>
                <a:cs typeface="Arial"/>
              </a:rPr>
              <a:t>Kapanış</a:t>
            </a:r>
            <a:endParaRPr sz="1800">
              <a:latin typeface="Arial"/>
              <a:cs typeface="Arial"/>
            </a:endParaRPr>
          </a:p>
          <a:p>
            <a:pPr lvl="1" marL="574675" indent="-10604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57531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70">
                <a:latin typeface="Arial"/>
                <a:cs typeface="Arial"/>
              </a:rPr>
              <a:t>Bilgi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Alanları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120">
                <a:latin typeface="Arial"/>
                <a:cs typeface="Arial"/>
              </a:rPr>
              <a:t>Entegrasyon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2" marL="1108710" indent="-18288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09345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155">
                <a:latin typeface="Arial"/>
                <a:cs typeface="Arial"/>
              </a:rPr>
              <a:t>Kapsam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3" marL="15151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1515745" algn="l"/>
              </a:tabLst>
            </a:pPr>
            <a:r>
              <a:rPr dirty="0" sz="1800" spc="-125">
                <a:latin typeface="Arial"/>
                <a:cs typeface="Arial"/>
              </a:rPr>
              <a:t>İş </a:t>
            </a:r>
            <a:r>
              <a:rPr dirty="0" sz="1800" spc="-85">
                <a:latin typeface="Arial"/>
                <a:cs typeface="Arial"/>
              </a:rPr>
              <a:t>Kırılım </a:t>
            </a:r>
            <a:r>
              <a:rPr dirty="0" sz="1800" spc="-170">
                <a:latin typeface="Arial"/>
                <a:cs typeface="Arial"/>
              </a:rPr>
              <a:t>Yapısı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65">
                <a:latin typeface="Arial"/>
                <a:cs typeface="Arial"/>
              </a:rPr>
              <a:t>(WBS)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929588" y="5643577"/>
            <a:ext cx="1214412" cy="45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5713" y="1440150"/>
            <a:ext cx="5909936" cy="410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05607" y="1935658"/>
            <a:ext cx="8753475" cy="3135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dirty="0" sz="2000" spc="-125" b="1">
                <a:solidFill>
                  <a:srgbClr val="C00000"/>
                </a:solidFill>
                <a:latin typeface="Arial"/>
                <a:cs typeface="Arial"/>
              </a:rPr>
              <a:t>Kritik</a:t>
            </a:r>
            <a:r>
              <a:rPr dirty="0" sz="2000" spc="-1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200" b="1">
                <a:solidFill>
                  <a:srgbClr val="C00000"/>
                </a:solidFill>
                <a:latin typeface="Arial"/>
                <a:cs typeface="Arial"/>
              </a:rPr>
              <a:t>Yörünge</a:t>
            </a:r>
            <a:endParaRPr sz="2000">
              <a:latin typeface="Arial"/>
              <a:cs typeface="Arial"/>
            </a:endParaRPr>
          </a:p>
          <a:p>
            <a:pPr marL="494665" marR="46990">
              <a:lnSpc>
                <a:spcPct val="100000"/>
              </a:lnSpc>
            </a:pPr>
            <a:r>
              <a:rPr dirty="0" sz="2000" spc="-160">
                <a:latin typeface="Arial"/>
                <a:cs typeface="Arial"/>
              </a:rPr>
              <a:t>Bu </a:t>
            </a:r>
            <a:r>
              <a:rPr dirty="0" sz="2000" spc="-100">
                <a:latin typeface="Arial"/>
                <a:cs typeface="Arial"/>
              </a:rPr>
              <a:t>açıklamalara </a:t>
            </a:r>
            <a:r>
              <a:rPr dirty="0" sz="2000" spc="-95">
                <a:latin typeface="Arial"/>
                <a:cs typeface="Arial"/>
              </a:rPr>
              <a:t>göre </a:t>
            </a:r>
            <a:r>
              <a:rPr dirty="0" sz="2000" spc="-25">
                <a:latin typeface="Arial"/>
                <a:cs typeface="Arial"/>
              </a:rPr>
              <a:t>bir </a:t>
            </a:r>
            <a:r>
              <a:rPr dirty="0" sz="2000" spc="-165">
                <a:latin typeface="Arial"/>
                <a:cs typeface="Arial"/>
              </a:rPr>
              <a:t>ağ </a:t>
            </a:r>
            <a:r>
              <a:rPr dirty="0" sz="2000" spc="-95">
                <a:latin typeface="Arial"/>
                <a:cs typeface="Arial"/>
              </a:rPr>
              <a:t>diyagramında </a:t>
            </a:r>
            <a:r>
              <a:rPr dirty="0" sz="2000" spc="-25">
                <a:latin typeface="Arial"/>
                <a:cs typeface="Arial"/>
              </a:rPr>
              <a:t>bir </a:t>
            </a:r>
            <a:r>
              <a:rPr dirty="0" sz="2000" spc="-60">
                <a:latin typeface="Arial"/>
                <a:cs typeface="Arial"/>
              </a:rPr>
              <a:t>faaliyetin </a:t>
            </a:r>
            <a:r>
              <a:rPr dirty="0" sz="2000" spc="-15">
                <a:latin typeface="Arial"/>
                <a:cs typeface="Arial"/>
              </a:rPr>
              <a:t>kritik </a:t>
            </a:r>
            <a:r>
              <a:rPr dirty="0" sz="2000" spc="-65">
                <a:latin typeface="Arial"/>
                <a:cs typeface="Arial"/>
              </a:rPr>
              <a:t>faaliyet olabilmesi  </a:t>
            </a:r>
            <a:r>
              <a:rPr dirty="0" sz="2000" spc="-55">
                <a:latin typeface="Arial"/>
                <a:cs typeface="Arial"/>
              </a:rPr>
              <a:t>için </a:t>
            </a:r>
            <a:r>
              <a:rPr dirty="0" sz="2000" spc="-145">
                <a:latin typeface="Arial"/>
                <a:cs typeface="Arial"/>
              </a:rPr>
              <a:t>şu </a:t>
            </a:r>
            <a:r>
              <a:rPr dirty="0" sz="2000" spc="-60">
                <a:latin typeface="Arial"/>
                <a:cs typeface="Arial"/>
              </a:rPr>
              <a:t>şartları </a:t>
            </a:r>
            <a:r>
              <a:rPr dirty="0" sz="2000" spc="-120">
                <a:latin typeface="Arial"/>
                <a:cs typeface="Arial"/>
              </a:rPr>
              <a:t>taşıması</a:t>
            </a:r>
            <a:r>
              <a:rPr dirty="0" sz="2000" spc="-95">
                <a:latin typeface="Arial"/>
                <a:cs typeface="Arial"/>
              </a:rPr>
              <a:t> gerekir.</a:t>
            </a:r>
            <a:endParaRPr sz="2000">
              <a:latin typeface="Arial"/>
              <a:cs typeface="Arial"/>
            </a:endParaRPr>
          </a:p>
          <a:p>
            <a:pPr lvl="1" marL="742950" indent="-24892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743585" algn="l"/>
              </a:tabLst>
            </a:pPr>
            <a:r>
              <a:rPr dirty="0" sz="2000" spc="-95">
                <a:latin typeface="Arial"/>
                <a:cs typeface="Arial"/>
              </a:rPr>
              <a:t>Faaliyetin </a:t>
            </a:r>
            <a:r>
              <a:rPr dirty="0" sz="2000" spc="-120">
                <a:latin typeface="Arial"/>
                <a:cs typeface="Arial"/>
              </a:rPr>
              <a:t>başlangıç ve </a:t>
            </a:r>
            <a:r>
              <a:rPr dirty="0" sz="2000" spc="-30">
                <a:latin typeface="Arial"/>
                <a:cs typeface="Arial"/>
              </a:rPr>
              <a:t>bitiş </a:t>
            </a:r>
            <a:r>
              <a:rPr dirty="0" sz="2000" spc="-90">
                <a:latin typeface="Arial"/>
                <a:cs typeface="Arial"/>
              </a:rPr>
              <a:t>düğüm </a:t>
            </a:r>
            <a:r>
              <a:rPr dirty="0" sz="2000" spc="-65">
                <a:latin typeface="Arial"/>
                <a:cs typeface="Arial"/>
              </a:rPr>
              <a:t>noktalarının </a:t>
            </a:r>
            <a:r>
              <a:rPr dirty="0" sz="2000" spc="-240">
                <a:latin typeface="Arial"/>
                <a:cs typeface="Arial"/>
              </a:rPr>
              <a:t>T</a:t>
            </a:r>
            <a:r>
              <a:rPr dirty="0" baseline="-21367" sz="1950" spc="-359">
                <a:latin typeface="Arial"/>
                <a:cs typeface="Arial"/>
              </a:rPr>
              <a:t>G </a:t>
            </a:r>
            <a:r>
              <a:rPr dirty="0" sz="2000" spc="-120">
                <a:latin typeface="Arial"/>
                <a:cs typeface="Arial"/>
              </a:rPr>
              <a:t>ve </a:t>
            </a:r>
            <a:r>
              <a:rPr dirty="0" sz="2000" spc="-75">
                <a:latin typeface="Arial"/>
                <a:cs typeface="Arial"/>
              </a:rPr>
              <a:t>T</a:t>
            </a:r>
            <a:r>
              <a:rPr dirty="0" baseline="-21367" sz="1950" spc="-112">
                <a:latin typeface="Arial"/>
                <a:cs typeface="Arial"/>
              </a:rPr>
              <a:t>E</a:t>
            </a:r>
            <a:r>
              <a:rPr dirty="0" sz="2000" spc="-75">
                <a:latin typeface="Arial"/>
                <a:cs typeface="Arial"/>
              </a:rPr>
              <a:t>‘leri </a:t>
            </a:r>
            <a:r>
              <a:rPr dirty="0" sz="2000" spc="-55">
                <a:latin typeface="Arial"/>
                <a:cs typeface="Arial"/>
              </a:rPr>
              <a:t>eşit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olmalıdır.</a:t>
            </a:r>
            <a:endParaRPr sz="2000">
              <a:latin typeface="Arial"/>
              <a:cs typeface="Arial"/>
            </a:endParaRPr>
          </a:p>
          <a:p>
            <a:pPr marL="1866900">
              <a:lnSpc>
                <a:spcPct val="100000"/>
              </a:lnSpc>
              <a:spcBef>
                <a:spcPts val="1695"/>
              </a:spcBef>
            </a:pPr>
            <a:r>
              <a:rPr dirty="0" baseline="13888" sz="3000" spc="-247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1300" spc="-165" b="1">
                <a:solidFill>
                  <a:srgbClr val="C00000"/>
                </a:solidFill>
                <a:latin typeface="Arial"/>
                <a:cs typeface="Arial"/>
              </a:rPr>
              <a:t>Gi </a:t>
            </a:r>
            <a:r>
              <a:rPr dirty="0" baseline="13888" sz="3000" spc="-262" b="1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dirty="0" baseline="13888" sz="3000" spc="-247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1300" spc="-165" b="1">
                <a:solidFill>
                  <a:srgbClr val="C00000"/>
                </a:solidFill>
                <a:latin typeface="Arial"/>
                <a:cs typeface="Arial"/>
              </a:rPr>
              <a:t>Ei </a:t>
            </a:r>
            <a:r>
              <a:rPr dirty="0" baseline="13888" sz="3000" spc="-225" b="1">
                <a:solidFill>
                  <a:srgbClr val="C00000"/>
                </a:solidFill>
                <a:latin typeface="Arial"/>
                <a:cs typeface="Arial"/>
              </a:rPr>
              <a:t>ve </a:t>
            </a:r>
            <a:r>
              <a:rPr dirty="0" baseline="13888" sz="3000" spc="-240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1300" spc="-160" b="1">
                <a:solidFill>
                  <a:srgbClr val="C00000"/>
                </a:solidFill>
                <a:latin typeface="Arial"/>
                <a:cs typeface="Arial"/>
              </a:rPr>
              <a:t>Gj </a:t>
            </a:r>
            <a:r>
              <a:rPr dirty="0" baseline="13888" sz="3000" spc="-262" b="1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dirty="0" baseline="13888" sz="3000" spc="2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baseline="13888" sz="3000" spc="-240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1300" spc="-160" b="1">
                <a:solidFill>
                  <a:srgbClr val="C00000"/>
                </a:solidFill>
                <a:latin typeface="Arial"/>
                <a:cs typeface="Arial"/>
              </a:rPr>
              <a:t>Ej</a:t>
            </a:r>
            <a:endParaRPr sz="1300">
              <a:latin typeface="Arial"/>
              <a:cs typeface="Arial"/>
            </a:endParaRPr>
          </a:p>
          <a:p>
            <a:pPr lvl="1" marL="751205" marR="43180" indent="-256540">
              <a:lnSpc>
                <a:spcPct val="100000"/>
              </a:lnSpc>
              <a:spcBef>
                <a:spcPts val="705"/>
              </a:spcBef>
              <a:buFont typeface="Arial"/>
              <a:buAutoNum type="arabicPeriod" startAt="2"/>
              <a:tabLst>
                <a:tab pos="802005" algn="l"/>
                <a:tab pos="6303645" algn="l"/>
              </a:tabLst>
            </a:pPr>
            <a:r>
              <a:rPr dirty="0"/>
              <a:t>	</a:t>
            </a:r>
            <a:r>
              <a:rPr dirty="0" sz="2000" spc="-90">
                <a:latin typeface="Arial"/>
                <a:cs typeface="Arial"/>
              </a:rPr>
              <a:t>Faaliyetin  </a:t>
            </a:r>
            <a:r>
              <a:rPr dirty="0" sz="2000" spc="-120">
                <a:latin typeface="Arial"/>
                <a:cs typeface="Arial"/>
              </a:rPr>
              <a:t>başlangıç  </a:t>
            </a:r>
            <a:r>
              <a:rPr dirty="0" sz="2000" spc="-80">
                <a:latin typeface="Arial"/>
                <a:cs typeface="Arial"/>
              </a:rPr>
              <a:t>düğümünün 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T</a:t>
            </a:r>
            <a:r>
              <a:rPr dirty="0" baseline="-21367" sz="1950" spc="-157">
                <a:latin typeface="Arial"/>
                <a:cs typeface="Arial"/>
              </a:rPr>
              <a:t>Ei</a:t>
            </a:r>
            <a:r>
              <a:rPr dirty="0" sz="2000" spc="-105">
                <a:latin typeface="Arial"/>
                <a:cs typeface="Arial"/>
              </a:rPr>
              <a:t>‘sine, 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faaliyetin	</a:t>
            </a:r>
            <a:r>
              <a:rPr dirty="0" sz="2000" spc="-105">
                <a:latin typeface="Arial"/>
                <a:cs typeface="Arial"/>
              </a:rPr>
              <a:t>süresi </a:t>
            </a:r>
            <a:r>
              <a:rPr dirty="0" sz="2000" spc="-20">
                <a:latin typeface="Arial"/>
                <a:cs typeface="Arial"/>
              </a:rPr>
              <a:t>(t) </a:t>
            </a:r>
            <a:r>
              <a:rPr dirty="0" sz="2000" spc="-70">
                <a:latin typeface="Arial"/>
                <a:cs typeface="Arial"/>
              </a:rPr>
              <a:t>eklendiğinde  </a:t>
            </a:r>
            <a:r>
              <a:rPr dirty="0" sz="2000" spc="-30">
                <a:latin typeface="Arial"/>
                <a:cs typeface="Arial"/>
              </a:rPr>
              <a:t>bitiş </a:t>
            </a:r>
            <a:r>
              <a:rPr dirty="0" sz="2000" spc="-80">
                <a:latin typeface="Arial"/>
                <a:cs typeface="Arial"/>
              </a:rPr>
              <a:t>düğümünün </a:t>
            </a:r>
            <a:r>
              <a:rPr dirty="0" sz="2000" spc="-95">
                <a:latin typeface="Arial"/>
                <a:cs typeface="Arial"/>
              </a:rPr>
              <a:t>tamamlanma </a:t>
            </a:r>
            <a:r>
              <a:rPr dirty="0" sz="2000" spc="-130">
                <a:latin typeface="Arial"/>
                <a:cs typeface="Arial"/>
              </a:rPr>
              <a:t>zamanına </a:t>
            </a:r>
            <a:r>
              <a:rPr dirty="0" sz="2000" spc="-120">
                <a:latin typeface="Arial"/>
                <a:cs typeface="Arial"/>
              </a:rPr>
              <a:t>(T</a:t>
            </a:r>
            <a:r>
              <a:rPr dirty="0" baseline="-21367" sz="1950" spc="-179">
                <a:latin typeface="Arial"/>
                <a:cs typeface="Arial"/>
              </a:rPr>
              <a:t>Gi</a:t>
            </a:r>
            <a:r>
              <a:rPr dirty="0" sz="2000" spc="-120">
                <a:latin typeface="Arial"/>
                <a:cs typeface="Arial"/>
              </a:rPr>
              <a:t>) </a:t>
            </a:r>
            <a:r>
              <a:rPr dirty="0" sz="2000" spc="-55">
                <a:latin typeface="Arial"/>
                <a:cs typeface="Arial"/>
              </a:rPr>
              <a:t>eşit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olmalıdır.</a:t>
            </a:r>
            <a:endParaRPr sz="2000">
              <a:latin typeface="Arial"/>
              <a:cs typeface="Arial"/>
            </a:endParaRPr>
          </a:p>
          <a:p>
            <a:pPr marL="1866900">
              <a:lnSpc>
                <a:spcPct val="100000"/>
              </a:lnSpc>
              <a:spcBef>
                <a:spcPts val="1695"/>
              </a:spcBef>
            </a:pPr>
            <a:r>
              <a:rPr dirty="0" baseline="13888" sz="3000" spc="-240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1300" spc="-160" b="1">
                <a:solidFill>
                  <a:srgbClr val="C00000"/>
                </a:solidFill>
                <a:latin typeface="Arial"/>
                <a:cs typeface="Arial"/>
              </a:rPr>
              <a:t>Gj </a:t>
            </a:r>
            <a:r>
              <a:rPr dirty="0" baseline="13888" sz="3000" spc="-262" b="1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dirty="0" baseline="13888" sz="3000" spc="-247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1300" spc="-165" b="1">
                <a:solidFill>
                  <a:srgbClr val="C00000"/>
                </a:solidFill>
                <a:latin typeface="Arial"/>
                <a:cs typeface="Arial"/>
              </a:rPr>
              <a:t>Ei </a:t>
            </a:r>
            <a:r>
              <a:rPr dirty="0" baseline="13888" sz="3000" spc="-262" b="1">
                <a:solidFill>
                  <a:srgbClr val="C00000"/>
                </a:solidFill>
                <a:latin typeface="Arial"/>
                <a:cs typeface="Arial"/>
              </a:rPr>
              <a:t>+</a:t>
            </a:r>
            <a:r>
              <a:rPr dirty="0" baseline="13888" sz="3000" spc="82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baseline="13888" sz="3000" spc="-22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1300" spc="-15" b="1">
                <a:solidFill>
                  <a:srgbClr val="C00000"/>
                </a:solidFill>
                <a:latin typeface="Arial"/>
                <a:cs typeface="Arial"/>
              </a:rPr>
              <a:t>ij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703" y="2020875"/>
            <a:ext cx="7892986" cy="1933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7929588" y="5643577"/>
            <a:ext cx="1214412" cy="45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14287" y="765738"/>
            <a:ext cx="8716010" cy="1020444"/>
            <a:chOff x="214287" y="765738"/>
            <a:chExt cx="8716010" cy="1020444"/>
          </a:xfrm>
        </p:grpSpPr>
        <p:sp>
          <p:nvSpPr>
            <p:cNvPr id="7" name="object 7"/>
            <p:cNvSpPr/>
            <p:nvPr/>
          </p:nvSpPr>
          <p:spPr>
            <a:xfrm>
              <a:off x="214287" y="765738"/>
              <a:ext cx="8715433" cy="5915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25713" y="1375062"/>
              <a:ext cx="5909936" cy="4108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31007" y="1935658"/>
            <a:ext cx="1840864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25" b="1">
                <a:solidFill>
                  <a:srgbClr val="C00000"/>
                </a:solidFill>
                <a:latin typeface="Arial"/>
                <a:cs typeface="Arial"/>
              </a:rPr>
              <a:t>Kritik</a:t>
            </a:r>
            <a:r>
              <a:rPr dirty="0" sz="2000" spc="-1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200" b="1">
                <a:solidFill>
                  <a:srgbClr val="C00000"/>
                </a:solidFill>
                <a:latin typeface="Arial"/>
                <a:cs typeface="Arial"/>
              </a:rPr>
              <a:t>Yörünge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22313" y="4065587"/>
          <a:ext cx="7020559" cy="279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3520"/>
                <a:gridCol w="681355"/>
                <a:gridCol w="827405"/>
                <a:gridCol w="828674"/>
                <a:gridCol w="1931035"/>
                <a:gridCol w="1242060"/>
              </a:tblGrid>
              <a:tr h="315468"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125" b="1">
                          <a:latin typeface="Arial"/>
                          <a:cs typeface="Arial"/>
                        </a:rPr>
                        <a:t>Faaliyet</a:t>
                      </a:r>
                      <a:r>
                        <a:rPr dirty="0" sz="18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25" b="1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ts val="1875"/>
                        </a:lnSpc>
                        <a:spcBef>
                          <a:spcPts val="509"/>
                        </a:spcBef>
                      </a:pPr>
                      <a:r>
                        <a:rPr dirty="0" baseline="13888" sz="2700" spc="-232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55" b="1">
                          <a:latin typeface="Arial"/>
                          <a:cs typeface="Arial"/>
                        </a:rPr>
                        <a:t>Ei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1875"/>
                        </a:lnSpc>
                        <a:spcBef>
                          <a:spcPts val="509"/>
                        </a:spcBef>
                      </a:pPr>
                      <a:r>
                        <a:rPr dirty="0" baseline="13888" sz="2700" spc="-3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ij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1875"/>
                        </a:lnSpc>
                        <a:spcBef>
                          <a:spcPts val="509"/>
                        </a:spcBef>
                      </a:pPr>
                      <a:r>
                        <a:rPr dirty="0" baseline="13888" sz="2700" spc="-232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55" b="1">
                          <a:latin typeface="Arial"/>
                          <a:cs typeface="Arial"/>
                        </a:rPr>
                        <a:t>Gj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1959">
                        <a:lnSpc>
                          <a:spcPts val="1875"/>
                        </a:lnSpc>
                        <a:spcBef>
                          <a:spcPts val="509"/>
                        </a:spcBef>
                      </a:pPr>
                      <a:r>
                        <a:rPr dirty="0" baseline="13888" sz="2700" spc="-232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55" b="1">
                          <a:latin typeface="Arial"/>
                          <a:cs typeface="Arial"/>
                        </a:rPr>
                        <a:t>Gj </a:t>
                      </a:r>
                      <a:r>
                        <a:rPr dirty="0" baseline="13888" sz="2700" spc="-232" b="1">
                          <a:latin typeface="Arial"/>
                          <a:cs typeface="Arial"/>
                        </a:rPr>
                        <a:t>= T</a:t>
                      </a:r>
                      <a:r>
                        <a:rPr dirty="0" sz="1200" spc="-155" b="1">
                          <a:latin typeface="Arial"/>
                          <a:cs typeface="Arial"/>
                        </a:rPr>
                        <a:t>Ei </a:t>
                      </a:r>
                      <a:r>
                        <a:rPr dirty="0" baseline="13888" sz="2700" spc="-232" b="1">
                          <a:latin typeface="Arial"/>
                          <a:cs typeface="Arial"/>
                        </a:rPr>
                        <a:t>+</a:t>
                      </a:r>
                      <a:r>
                        <a:rPr dirty="0" baseline="13888" sz="2700" spc="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3888" sz="2700" spc="-3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ij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110" b="1">
                          <a:latin typeface="Arial"/>
                          <a:cs typeface="Arial"/>
                        </a:rPr>
                        <a:t>Kritik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1800" spc="-105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(A)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0 </a:t>
                      </a:r>
                      <a:r>
                        <a:rPr dirty="0" sz="1800" spc="-155">
                          <a:latin typeface="Arial"/>
                          <a:cs typeface="Arial"/>
                        </a:rPr>
                        <a:t>+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800" spc="-155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800" spc="-105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0">
                          <a:latin typeface="Arial"/>
                          <a:cs typeface="Arial"/>
                        </a:rPr>
                        <a:t>(C)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≠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800" spc="-155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8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800" spc="-105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8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14">
                          <a:latin typeface="Arial"/>
                          <a:cs typeface="Arial"/>
                        </a:rPr>
                        <a:t>(B)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1800" spc="-155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800" spc="-155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47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800" spc="-105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8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5">
                          <a:latin typeface="Arial"/>
                          <a:cs typeface="Arial"/>
                        </a:rPr>
                        <a:t>(D)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≠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800" spc="-155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8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4 </a:t>
                      </a:r>
                      <a:r>
                        <a:rPr dirty="0" sz="1800" spc="-105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8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0">
                          <a:latin typeface="Arial"/>
                          <a:cs typeface="Arial"/>
                        </a:rPr>
                        <a:t>(E)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200 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≠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1800" spc="-155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8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800" spc="-105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8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30">
                          <a:latin typeface="Arial"/>
                          <a:cs typeface="Arial"/>
                        </a:rPr>
                        <a:t>(F)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30 </a:t>
                      </a:r>
                      <a:r>
                        <a:rPr dirty="0" sz="1800" spc="-155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1800" spc="-155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6 </a:t>
                      </a:r>
                      <a:r>
                        <a:rPr dirty="0" sz="1800" spc="-105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8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30">
                          <a:latin typeface="Arial"/>
                          <a:cs typeface="Arial"/>
                        </a:rPr>
                        <a:t>(G)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170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200 </a:t>
                      </a:r>
                      <a:r>
                        <a:rPr dirty="0" sz="1800" spc="-155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30 </a:t>
                      </a:r>
                      <a:r>
                        <a:rPr dirty="0" sz="1800" spc="-155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170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314">
                <a:tc>
                  <a:txBody>
                    <a:bodyPr/>
                    <a:lstStyle/>
                    <a:p>
                      <a:pPr marL="68580">
                        <a:lnSpc>
                          <a:spcPts val="19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7 </a:t>
                      </a:r>
                      <a:r>
                        <a:rPr dirty="0" sz="1800" spc="-105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800" spc="-100">
                          <a:latin typeface="Arial"/>
                          <a:cs typeface="Arial"/>
                        </a:rPr>
                        <a:t> (H)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9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9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35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9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235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9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235 </a:t>
                      </a:r>
                      <a:r>
                        <a:rPr dirty="0" sz="1800" spc="-155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200 </a:t>
                      </a:r>
                      <a:r>
                        <a:rPr dirty="0" sz="1800" spc="-155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35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0865" y="1831335"/>
            <a:ext cx="4920097" cy="1008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14282" y="2857500"/>
            <a:ext cx="8930005" cy="4000500"/>
            <a:chOff x="214282" y="2857500"/>
            <a:chExt cx="8930005" cy="4000500"/>
          </a:xfrm>
        </p:grpSpPr>
        <p:sp>
          <p:nvSpPr>
            <p:cNvPr id="6" name="object 6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42912" y="2857500"/>
              <a:ext cx="7858137" cy="39290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214287" y="765738"/>
            <a:ext cx="8716010" cy="1020444"/>
            <a:chOff x="214287" y="765738"/>
            <a:chExt cx="8716010" cy="1020444"/>
          </a:xfrm>
        </p:grpSpPr>
        <p:sp>
          <p:nvSpPr>
            <p:cNvPr id="10" name="object 10"/>
            <p:cNvSpPr/>
            <p:nvPr/>
          </p:nvSpPr>
          <p:spPr>
            <a:xfrm>
              <a:off x="214287" y="765738"/>
              <a:ext cx="8715433" cy="5915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25713" y="1375062"/>
              <a:ext cx="5909936" cy="4108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31007" y="1935658"/>
            <a:ext cx="1840864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25" b="1">
                <a:solidFill>
                  <a:srgbClr val="C00000"/>
                </a:solidFill>
                <a:latin typeface="Arial"/>
                <a:cs typeface="Arial"/>
              </a:rPr>
              <a:t>Kritik</a:t>
            </a:r>
            <a:r>
              <a:rPr dirty="0" sz="2000" spc="-1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200" b="1">
                <a:solidFill>
                  <a:srgbClr val="C00000"/>
                </a:solidFill>
                <a:latin typeface="Arial"/>
                <a:cs typeface="Arial"/>
              </a:rPr>
              <a:t>Yörünge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428868"/>
            <a:ext cx="8930005" cy="4429125"/>
            <a:chOff x="214282" y="2428868"/>
            <a:chExt cx="8930005" cy="442912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6862" y="2428868"/>
              <a:ext cx="8550275" cy="41830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5713" y="1440150"/>
            <a:ext cx="5909936" cy="410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3997" y="2037671"/>
            <a:ext cx="1406186" cy="2969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000244"/>
            <a:ext cx="8930005" cy="4857750"/>
            <a:chOff x="214282" y="2000244"/>
            <a:chExt cx="8930005" cy="4857750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8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5719" y="2000244"/>
              <a:ext cx="8757526" cy="44291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5713" y="1440150"/>
            <a:ext cx="5909936" cy="410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8595" y="1500174"/>
            <a:ext cx="8716010" cy="4400550"/>
            <a:chOff x="428595" y="1500174"/>
            <a:chExt cx="8716010" cy="4400550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28595" y="1500174"/>
              <a:ext cx="8126403" cy="4400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025670"/>
            <a:ext cx="8930005" cy="4832350"/>
            <a:chOff x="214282" y="2025670"/>
            <a:chExt cx="8930005" cy="4832350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5800" y="2025670"/>
              <a:ext cx="7772400" cy="4332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7" y="1428737"/>
            <a:ext cx="6322855" cy="487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071687"/>
            <a:ext cx="8930005" cy="4786630"/>
            <a:chOff x="214282" y="2071687"/>
            <a:chExt cx="8930005" cy="4786630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0033" y="2071687"/>
              <a:ext cx="7858175" cy="45720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7" y="1428737"/>
            <a:ext cx="6322855" cy="487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071678"/>
            <a:ext cx="8930005" cy="4786630"/>
            <a:chOff x="214282" y="2071678"/>
            <a:chExt cx="8930005" cy="4786630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1187" y="2071678"/>
              <a:ext cx="7921625" cy="44005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7" y="1428737"/>
            <a:ext cx="6322855" cy="487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0025" y="1428737"/>
            <a:ext cx="8943975" cy="5429885"/>
            <a:chOff x="200025" y="1428737"/>
            <a:chExt cx="8943975" cy="5429885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7" y="1428737"/>
              <a:ext cx="6322855" cy="4878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0025" y="1928799"/>
              <a:ext cx="7872437" cy="48052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2776" y="788911"/>
            <a:ext cx="5365750" cy="56337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</a:t>
            </a:r>
            <a:r>
              <a:rPr dirty="0" sz="1800" spc="-90">
                <a:latin typeface="Arial"/>
                <a:cs typeface="Arial"/>
              </a:rPr>
              <a:t>roje </a:t>
            </a:r>
            <a:r>
              <a:rPr dirty="0" sz="1800" spc="-135">
                <a:latin typeface="Arial"/>
                <a:cs typeface="Arial"/>
              </a:rPr>
              <a:t>Zaman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10">
                <a:latin typeface="Arial"/>
                <a:cs typeface="Arial"/>
              </a:rPr>
              <a:t>Görev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Listesi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20">
                <a:latin typeface="Arial"/>
                <a:cs typeface="Arial"/>
              </a:rPr>
              <a:t>Çubuk </a:t>
            </a:r>
            <a:r>
              <a:rPr dirty="0" sz="1800" spc="-160">
                <a:latin typeface="Arial"/>
                <a:cs typeface="Arial"/>
              </a:rPr>
              <a:t>(GANTT)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65">
                <a:latin typeface="Arial"/>
                <a:cs typeface="Arial"/>
              </a:rPr>
              <a:t>Şeması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55">
                <a:latin typeface="Arial"/>
                <a:cs typeface="Arial"/>
              </a:rPr>
              <a:t>Kritik </a:t>
            </a:r>
            <a:r>
              <a:rPr dirty="0" sz="1800" spc="-175">
                <a:latin typeface="Arial"/>
                <a:cs typeface="Arial"/>
              </a:rPr>
              <a:t>Yol </a:t>
            </a:r>
            <a:r>
              <a:rPr dirty="0" sz="1800" spc="-45">
                <a:latin typeface="Arial"/>
                <a:cs typeface="Arial"/>
              </a:rPr>
              <a:t>Metodu</a:t>
            </a:r>
            <a:r>
              <a:rPr dirty="0" sz="1800" spc="-335">
                <a:latin typeface="Arial"/>
                <a:cs typeface="Arial"/>
              </a:rPr>
              <a:t> </a:t>
            </a:r>
            <a:r>
              <a:rPr dirty="0" sz="1800" spc="-145">
                <a:latin typeface="Arial"/>
                <a:cs typeface="Arial"/>
              </a:rPr>
              <a:t>(CPM)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00">
                <a:latin typeface="Arial"/>
                <a:cs typeface="Arial"/>
              </a:rPr>
              <a:t>Program </a:t>
            </a:r>
            <a:r>
              <a:rPr dirty="0" sz="1800" spc="-70">
                <a:latin typeface="Arial"/>
                <a:cs typeface="Arial"/>
              </a:rPr>
              <a:t>Değerlendirme </a:t>
            </a:r>
            <a:r>
              <a:rPr dirty="0" sz="1800" spc="-105">
                <a:latin typeface="Arial"/>
                <a:cs typeface="Arial"/>
              </a:rPr>
              <a:t>ve </a:t>
            </a:r>
            <a:r>
              <a:rPr dirty="0" sz="1800" spc="-80">
                <a:latin typeface="Arial"/>
                <a:cs typeface="Arial"/>
              </a:rPr>
              <a:t>İnceleme </a:t>
            </a:r>
            <a:r>
              <a:rPr dirty="0" sz="1800" spc="-114">
                <a:latin typeface="Arial"/>
                <a:cs typeface="Arial"/>
              </a:rPr>
              <a:t>Tekniği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15">
                <a:latin typeface="Arial"/>
                <a:cs typeface="Arial"/>
              </a:rPr>
              <a:t>(PERT)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55">
                <a:latin typeface="Arial"/>
                <a:cs typeface="Arial"/>
              </a:rPr>
              <a:t>Kritik </a:t>
            </a:r>
            <a:r>
              <a:rPr dirty="0" sz="1800" spc="-75">
                <a:latin typeface="Arial"/>
                <a:cs typeface="Arial"/>
              </a:rPr>
              <a:t>Zincir </a:t>
            </a:r>
            <a:r>
              <a:rPr dirty="0" sz="1800" spc="-90">
                <a:latin typeface="Arial"/>
                <a:cs typeface="Arial"/>
              </a:rPr>
              <a:t>Proje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40">
                <a:latin typeface="Arial"/>
                <a:cs typeface="Arial"/>
              </a:rPr>
              <a:t>Kaynak </a:t>
            </a:r>
            <a:r>
              <a:rPr dirty="0" sz="1800" spc="-120">
                <a:latin typeface="Arial"/>
                <a:cs typeface="Arial"/>
              </a:rPr>
              <a:t>Yükleme </a:t>
            </a:r>
            <a:r>
              <a:rPr dirty="0" sz="1800" spc="-110">
                <a:latin typeface="Arial"/>
                <a:cs typeface="Arial"/>
              </a:rPr>
              <a:t>ve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Dengeleme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50">
                <a:latin typeface="Arial"/>
                <a:cs typeface="Arial"/>
              </a:rPr>
              <a:t>Maliyet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30">
                <a:latin typeface="Arial"/>
                <a:cs typeface="Arial"/>
              </a:rPr>
              <a:t>Kazanılmış </a:t>
            </a:r>
            <a:r>
              <a:rPr dirty="0" sz="1800" spc="-114">
                <a:latin typeface="Arial"/>
                <a:cs typeface="Arial"/>
              </a:rPr>
              <a:t>Değer Tekniği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75">
                <a:latin typeface="Arial"/>
                <a:cs typeface="Arial"/>
              </a:rPr>
              <a:t>(EVA)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Proje Kalite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100">
                <a:latin typeface="Arial"/>
                <a:cs typeface="Arial"/>
              </a:rPr>
              <a:t>İnsan </a:t>
            </a:r>
            <a:r>
              <a:rPr dirty="0" sz="1800" spc="-105">
                <a:latin typeface="Arial"/>
                <a:cs typeface="Arial"/>
              </a:rPr>
              <a:t>Kaynakları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65">
                <a:latin typeface="Arial"/>
                <a:cs typeface="Arial"/>
              </a:rPr>
              <a:t>Örgüt </a:t>
            </a:r>
            <a:r>
              <a:rPr dirty="0" sz="1800" spc="-85">
                <a:latin typeface="Arial"/>
                <a:cs typeface="Arial"/>
              </a:rPr>
              <a:t>Kırılım </a:t>
            </a:r>
            <a:r>
              <a:rPr dirty="0" sz="1800" spc="-170">
                <a:latin typeface="Arial"/>
                <a:cs typeface="Arial"/>
              </a:rPr>
              <a:t>Yapısı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185">
                <a:latin typeface="Arial"/>
                <a:cs typeface="Arial"/>
              </a:rPr>
              <a:t>(OBS)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40">
                <a:latin typeface="Arial"/>
                <a:cs typeface="Arial"/>
              </a:rPr>
              <a:t>İletişim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Planlama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Belirleme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929588" y="5643577"/>
            <a:ext cx="1214412" cy="45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14282" y="2428862"/>
            <a:ext cx="7287259" cy="4429760"/>
            <a:chOff x="214282" y="2428862"/>
            <a:chExt cx="7287259" cy="4429760"/>
          </a:xfrm>
        </p:grpSpPr>
        <p:sp>
          <p:nvSpPr>
            <p:cNvPr id="6" name="object 6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8599" y="2428862"/>
              <a:ext cx="7072359" cy="42753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214287" y="1428737"/>
            <a:ext cx="6322855" cy="487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3997" y="2037671"/>
            <a:ext cx="1406186" cy="2969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929588" y="5643577"/>
            <a:ext cx="1214412" cy="45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287" y="1428737"/>
            <a:ext cx="6322855" cy="4878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2870" y="2185974"/>
            <a:ext cx="7851779" cy="23431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071679"/>
            <a:ext cx="8930005" cy="4786630"/>
            <a:chOff x="214282" y="2071679"/>
            <a:chExt cx="8930005" cy="4786630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5724" y="2071679"/>
              <a:ext cx="8601831" cy="43433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7" y="1428737"/>
            <a:ext cx="6322855" cy="487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2849" y="2054245"/>
            <a:ext cx="9001760" cy="4803775"/>
            <a:chOff x="142849" y="2054245"/>
            <a:chExt cx="9001760" cy="4803775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2849" y="2054245"/>
              <a:ext cx="8720259" cy="43037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7" y="1428737"/>
            <a:ext cx="6322855" cy="487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000275"/>
            <a:ext cx="8930005" cy="4857750"/>
            <a:chOff x="214282" y="2000275"/>
            <a:chExt cx="8930005" cy="4857750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7" y="2000275"/>
              <a:ext cx="8819578" cy="44291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7" y="1428737"/>
            <a:ext cx="6322855" cy="487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0700" y="2000250"/>
            <a:ext cx="8823325" cy="3806825"/>
            <a:chOff x="320700" y="2000250"/>
            <a:chExt cx="8823325" cy="380682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0700" y="2000250"/>
              <a:ext cx="7966075" cy="38068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7" y="1428737"/>
            <a:ext cx="6322855" cy="487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929588" y="5643577"/>
            <a:ext cx="1214412" cy="45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287" y="1428737"/>
            <a:ext cx="6322855" cy="4878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448" y="2140260"/>
            <a:ext cx="7452952" cy="2674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7637" y="1431950"/>
            <a:ext cx="8996680" cy="5426075"/>
            <a:chOff x="147637" y="1431950"/>
            <a:chExt cx="8996680" cy="5426075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7637" y="1431950"/>
              <a:ext cx="8847137" cy="49260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1137" y="2008212"/>
            <a:ext cx="8933180" cy="4850130"/>
            <a:chOff x="211137" y="2008212"/>
            <a:chExt cx="8933180" cy="4850130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1137" y="2008212"/>
              <a:ext cx="8721725" cy="477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5724" y="1500174"/>
            <a:ext cx="7497757" cy="411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000239"/>
            <a:ext cx="8930005" cy="4858385"/>
            <a:chOff x="214282" y="2000239"/>
            <a:chExt cx="8930005" cy="485838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8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6862" y="2000239"/>
              <a:ext cx="8550275" cy="47434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5724" y="1500174"/>
            <a:ext cx="7497757" cy="411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9976" y="787197"/>
            <a:ext cx="3729990" cy="52832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44145" algn="l"/>
              </a:tabLst>
            </a:pPr>
            <a:r>
              <a:rPr dirty="0" sz="1800" spc="-45">
                <a:latin typeface="Arial"/>
                <a:cs typeface="Arial"/>
              </a:rPr>
              <a:t>N</a:t>
            </a:r>
            <a:r>
              <a:rPr dirty="0" sz="1800" spc="-45">
                <a:latin typeface="Arial"/>
                <a:cs typeface="Arial"/>
              </a:rPr>
              <a:t>itel </a:t>
            </a: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50">
                <a:latin typeface="Arial"/>
                <a:cs typeface="Arial"/>
              </a:rPr>
              <a:t>Risk </a:t>
            </a:r>
            <a:r>
              <a:rPr dirty="0" sz="1800" spc="-70">
                <a:latin typeface="Arial"/>
                <a:cs typeface="Arial"/>
              </a:rPr>
              <a:t>Değerlendirme </a:t>
            </a:r>
            <a:r>
              <a:rPr dirty="0" sz="1800" spc="-114">
                <a:latin typeface="Arial"/>
                <a:cs typeface="Arial"/>
              </a:rPr>
              <a:t>Karar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Matrisi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35">
                <a:latin typeface="Arial"/>
                <a:cs typeface="Arial"/>
              </a:rPr>
              <a:t>Ön </a:t>
            </a:r>
            <a:r>
              <a:rPr dirty="0" sz="1800" spc="-114">
                <a:latin typeface="Arial"/>
                <a:cs typeface="Arial"/>
              </a:rPr>
              <a:t>Tehlike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95">
                <a:latin typeface="Arial"/>
                <a:cs typeface="Arial"/>
              </a:rPr>
              <a:t>Pareto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144145" algn="l"/>
              </a:tabLst>
            </a:pPr>
            <a:r>
              <a:rPr dirty="0" sz="1800" spc="-80">
                <a:latin typeface="Arial"/>
                <a:cs typeface="Arial"/>
              </a:rPr>
              <a:t>Nicel </a:t>
            </a: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75">
                <a:latin typeface="Arial"/>
                <a:cs typeface="Arial"/>
              </a:rPr>
              <a:t>Duyarlılık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85">
                <a:latin typeface="Arial"/>
                <a:cs typeface="Arial"/>
              </a:rPr>
              <a:t>Etki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Diyagramları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14">
                <a:latin typeface="Arial"/>
                <a:cs typeface="Arial"/>
              </a:rPr>
              <a:t>Karar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Ağaçları</a:t>
            </a:r>
            <a:endParaRPr sz="1800">
              <a:latin typeface="Arial"/>
              <a:cs typeface="Arial"/>
            </a:endParaRPr>
          </a:p>
          <a:p>
            <a:pPr lvl="1" marL="660400" indent="-19113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61035" algn="l"/>
              </a:tabLst>
            </a:pPr>
            <a:r>
              <a:rPr dirty="0" sz="1800" spc="-45">
                <a:latin typeface="Arial"/>
                <a:cs typeface="Arial"/>
              </a:rPr>
              <a:t>Monte </a:t>
            </a:r>
            <a:r>
              <a:rPr dirty="0" sz="1800" spc="-110">
                <a:latin typeface="Arial"/>
                <a:cs typeface="Arial"/>
              </a:rPr>
              <a:t>Carlo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Simulasyonu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85">
                <a:latin typeface="Arial"/>
                <a:cs typeface="Arial"/>
              </a:rPr>
              <a:t>Genetik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Algoritmalar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85">
                <a:latin typeface="Arial"/>
                <a:cs typeface="Arial"/>
              </a:rPr>
              <a:t>Yapay </a:t>
            </a:r>
            <a:r>
              <a:rPr dirty="0" sz="1800" spc="-75">
                <a:latin typeface="Arial"/>
                <a:cs typeface="Arial"/>
              </a:rPr>
              <a:t>Sinir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Ağları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95">
                <a:latin typeface="Arial"/>
                <a:cs typeface="Arial"/>
              </a:rPr>
              <a:t>Bulanık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Mantık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40">
                <a:latin typeface="Arial"/>
                <a:cs typeface="Arial"/>
              </a:rPr>
              <a:t>Analitik </a:t>
            </a:r>
            <a:r>
              <a:rPr dirty="0" sz="1800" spc="-85">
                <a:latin typeface="Arial"/>
                <a:cs typeface="Arial"/>
              </a:rPr>
              <a:t>Hiyerarşi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Süreci</a:t>
            </a:r>
            <a:endParaRPr sz="180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spcBef>
                <a:spcPts val="600"/>
              </a:spcBef>
              <a:buChar char="•"/>
              <a:tabLst>
                <a:tab pos="93345" algn="l"/>
              </a:tabLst>
            </a:pPr>
            <a:r>
              <a:rPr dirty="0" sz="1800" spc="-150">
                <a:latin typeface="Arial"/>
                <a:cs typeface="Arial"/>
              </a:rPr>
              <a:t>Risk </a:t>
            </a:r>
            <a:r>
              <a:rPr dirty="0" sz="1800" spc="-65">
                <a:latin typeface="Arial"/>
                <a:cs typeface="Arial"/>
              </a:rPr>
              <a:t>Tepkilerinin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Planlanması</a:t>
            </a:r>
            <a:endParaRPr sz="180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144145" algn="l"/>
              </a:tabLst>
            </a:pPr>
            <a:r>
              <a:rPr dirty="0" sz="1800" spc="-85">
                <a:latin typeface="Arial"/>
                <a:cs typeface="Arial"/>
              </a:rPr>
              <a:t>Risklerin </a:t>
            </a:r>
            <a:r>
              <a:rPr dirty="0" sz="1800" spc="-70">
                <a:latin typeface="Arial"/>
                <a:cs typeface="Arial"/>
              </a:rPr>
              <a:t>Kontrol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Edilmesi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0825" y="2000239"/>
            <a:ext cx="8893175" cy="4264025"/>
            <a:chOff x="250825" y="2000239"/>
            <a:chExt cx="8893175" cy="4264025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0825" y="2000239"/>
              <a:ext cx="8640762" cy="42640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5724" y="1500174"/>
            <a:ext cx="7497757" cy="411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000239"/>
            <a:ext cx="8930005" cy="4858385"/>
            <a:chOff x="214282" y="2000239"/>
            <a:chExt cx="8930005" cy="485838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7975" y="2000239"/>
              <a:ext cx="8526462" cy="47894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5724" y="1500174"/>
            <a:ext cx="7497757" cy="411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000239"/>
            <a:ext cx="8930005" cy="4858385"/>
            <a:chOff x="214282" y="2000239"/>
            <a:chExt cx="8930005" cy="485838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8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61937" y="2000239"/>
              <a:ext cx="8618537" cy="46862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5724" y="1500174"/>
            <a:ext cx="7497757" cy="411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1500174"/>
            <a:ext cx="8930005" cy="5358130"/>
            <a:chOff x="214282" y="1500174"/>
            <a:chExt cx="8930005" cy="5358130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5724" y="1500174"/>
              <a:ext cx="7497757" cy="4111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28600" y="1928802"/>
              <a:ext cx="8686800" cy="48688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000239"/>
            <a:ext cx="8930005" cy="4858385"/>
            <a:chOff x="214282" y="2000239"/>
            <a:chExt cx="8930005" cy="485838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8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5750" y="2000239"/>
              <a:ext cx="8572500" cy="44005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5724" y="1500174"/>
            <a:ext cx="7497757" cy="411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1985987"/>
            <a:ext cx="8930005" cy="4872355"/>
            <a:chOff x="214282" y="1985987"/>
            <a:chExt cx="8930005" cy="487235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9400" y="1985987"/>
              <a:ext cx="8583612" cy="48005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5724" y="1500174"/>
            <a:ext cx="7497757" cy="411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1500174"/>
            <a:ext cx="8930005" cy="5358130"/>
            <a:chOff x="214282" y="1500174"/>
            <a:chExt cx="8930005" cy="5358130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5724" y="1500174"/>
              <a:ext cx="7497757" cy="4111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0512" y="1928801"/>
              <a:ext cx="8561387" cy="48577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000240"/>
            <a:ext cx="8930005" cy="4858385"/>
            <a:chOff x="214282" y="2000240"/>
            <a:chExt cx="8930005" cy="485838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8927" y="2000240"/>
              <a:ext cx="8569347" cy="47474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143900" y="6643712"/>
              <a:ext cx="285750" cy="1456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5724" y="1500174"/>
            <a:ext cx="7497757" cy="411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2562" y="1522432"/>
            <a:ext cx="8961755" cy="5335905"/>
            <a:chOff x="182562" y="1522432"/>
            <a:chExt cx="8961755" cy="5335905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2562" y="1522432"/>
              <a:ext cx="8778875" cy="48355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002612"/>
            <a:ext cx="8930005" cy="4855845"/>
            <a:chOff x="214282" y="2002612"/>
            <a:chExt cx="8930005" cy="485584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8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2002612"/>
              <a:ext cx="8443930" cy="47125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2" y="1428737"/>
            <a:ext cx="7413777" cy="528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75" y="775221"/>
            <a:ext cx="4170679" cy="28295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160145" indent="-233679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90">
                <a:latin typeface="Arial"/>
                <a:cs typeface="Arial"/>
              </a:rPr>
              <a:t>P</a:t>
            </a:r>
            <a:r>
              <a:rPr dirty="0" sz="1800" spc="-90">
                <a:latin typeface="Arial"/>
                <a:cs typeface="Arial"/>
              </a:rPr>
              <a:t>roje </a:t>
            </a:r>
            <a:r>
              <a:rPr dirty="0" sz="1800" spc="-114">
                <a:latin typeface="Arial"/>
                <a:cs typeface="Arial"/>
              </a:rPr>
              <a:t>Tedarik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11601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165">
                <a:latin typeface="Arial"/>
                <a:cs typeface="Arial"/>
              </a:rPr>
              <a:t>Paydaş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70">
                <a:latin typeface="Arial"/>
                <a:cs typeface="Arial"/>
              </a:rPr>
              <a:t>Bilgi Alanları </a:t>
            </a:r>
            <a:r>
              <a:rPr dirty="0" sz="1800" spc="-105">
                <a:latin typeface="Arial"/>
                <a:cs typeface="Arial"/>
              </a:rPr>
              <a:t>ve </a:t>
            </a:r>
            <a:r>
              <a:rPr dirty="0" sz="1800" spc="-135">
                <a:latin typeface="Arial"/>
                <a:cs typeface="Arial"/>
              </a:rPr>
              <a:t>Süreç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Grupları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105" b="1">
                <a:latin typeface="Arial"/>
                <a:cs typeface="Arial"/>
              </a:rPr>
              <a:t>İYİ </a:t>
            </a:r>
            <a:r>
              <a:rPr dirty="0" sz="1800" spc="-204" b="1">
                <a:latin typeface="Arial"/>
                <a:cs typeface="Arial"/>
              </a:rPr>
              <a:t>BİR  </a:t>
            </a:r>
            <a:r>
              <a:rPr dirty="0" sz="1800" spc="-300" b="1">
                <a:latin typeface="Arial"/>
                <a:cs typeface="Arial"/>
              </a:rPr>
              <a:t>PROJE  </a:t>
            </a:r>
            <a:r>
              <a:rPr dirty="0" sz="1800" spc="-170" b="1">
                <a:latin typeface="Arial"/>
                <a:cs typeface="Arial"/>
              </a:rPr>
              <a:t>YÖNETİCİSİNİN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254" b="1">
                <a:latin typeface="Arial"/>
                <a:cs typeface="Arial"/>
              </a:rPr>
              <a:t>ÖZELLİKLERİ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160" b="1">
                <a:latin typeface="Arial"/>
                <a:cs typeface="Arial"/>
              </a:rPr>
              <a:t>YÖNETİM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190" b="1">
                <a:latin typeface="Arial"/>
                <a:cs typeface="Arial"/>
              </a:rPr>
              <a:t>YAZILIMLARI</a:t>
            </a:r>
            <a:endParaRPr sz="1800">
              <a:latin typeface="Arial"/>
              <a:cs typeface="Arial"/>
            </a:endParaRPr>
          </a:p>
          <a:p>
            <a:pPr lvl="1"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95">
                <a:latin typeface="Arial"/>
                <a:cs typeface="Arial"/>
              </a:rPr>
              <a:t>Primavera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220" b="1">
                <a:latin typeface="Arial"/>
                <a:cs typeface="Arial"/>
              </a:rPr>
              <a:t>SON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270" b="1">
                <a:latin typeface="Arial"/>
                <a:cs typeface="Arial"/>
              </a:rPr>
              <a:t>SÖZ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280" b="1">
                <a:latin typeface="Arial"/>
                <a:cs typeface="Arial"/>
              </a:rPr>
              <a:t>KAYNAKÇA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056510"/>
            <a:ext cx="8930005" cy="4801870"/>
            <a:chOff x="214282" y="2056510"/>
            <a:chExt cx="8930005" cy="4801870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3362" y="2056510"/>
              <a:ext cx="8339162" cy="46586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2" y="1428737"/>
            <a:ext cx="7413777" cy="528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143150"/>
            <a:ext cx="8930005" cy="4714875"/>
            <a:chOff x="214282" y="2143150"/>
            <a:chExt cx="8930005" cy="471487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7487" y="2143150"/>
              <a:ext cx="8709012" cy="45719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2" y="1428737"/>
            <a:ext cx="7413777" cy="528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428875"/>
            <a:ext cx="8930005" cy="4429125"/>
            <a:chOff x="214282" y="2428875"/>
            <a:chExt cx="8930005" cy="442912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57158" y="2428875"/>
              <a:ext cx="8501117" cy="42862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2" y="1428737"/>
            <a:ext cx="7413777" cy="528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4287" y="2057387"/>
            <a:ext cx="1142709" cy="251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7158" y="2428866"/>
            <a:ext cx="8787130" cy="3357879"/>
            <a:chOff x="357158" y="2428866"/>
            <a:chExt cx="8787130" cy="3357879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57158" y="2428866"/>
              <a:ext cx="8286804" cy="3357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2" y="1428737"/>
            <a:ext cx="7413777" cy="528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4287" y="2057387"/>
            <a:ext cx="1142709" cy="251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1428737"/>
            <a:ext cx="8930005" cy="5429885"/>
            <a:chOff x="214282" y="1428737"/>
            <a:chExt cx="8930005" cy="542988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1428737"/>
              <a:ext cx="7413777" cy="5286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36537" y="2000250"/>
              <a:ext cx="7978800" cy="4706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100287"/>
            <a:ext cx="8930005" cy="4758055"/>
            <a:chOff x="214282" y="2100287"/>
            <a:chExt cx="8930005" cy="475805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7" y="2100287"/>
              <a:ext cx="8561382" cy="44005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2" y="1428737"/>
            <a:ext cx="7413777" cy="528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154262"/>
            <a:ext cx="8930005" cy="4704080"/>
            <a:chOff x="214282" y="2154262"/>
            <a:chExt cx="8930005" cy="4704080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6566" y="2154262"/>
              <a:ext cx="8550271" cy="42751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2" y="1428737"/>
            <a:ext cx="7413777" cy="528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2108220"/>
            <a:ext cx="8930005" cy="4749800"/>
            <a:chOff x="214282" y="2108220"/>
            <a:chExt cx="8930005" cy="4749800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2108220"/>
              <a:ext cx="8583604" cy="4321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2" y="1428737"/>
            <a:ext cx="7413777" cy="528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0488" y="2074887"/>
            <a:ext cx="9053830" cy="4783455"/>
            <a:chOff x="90488" y="2074887"/>
            <a:chExt cx="9053830" cy="478345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0488" y="2074887"/>
              <a:ext cx="8961436" cy="46402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2" y="1428737"/>
            <a:ext cx="7413777" cy="528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1137" y="2063775"/>
            <a:ext cx="8933180" cy="4794250"/>
            <a:chOff x="211137" y="2063775"/>
            <a:chExt cx="8933180" cy="4794250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1137" y="2063775"/>
              <a:ext cx="8721725" cy="4651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2" y="1428737"/>
            <a:ext cx="7413777" cy="528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695" y="1184897"/>
            <a:ext cx="8912454" cy="4754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643838" y="5500701"/>
            <a:ext cx="1500505" cy="929005"/>
            <a:chOff x="7643838" y="5500701"/>
            <a:chExt cx="1500505" cy="929005"/>
          </a:xfrm>
        </p:grpSpPr>
        <p:sp>
          <p:nvSpPr>
            <p:cNvPr id="6" name="object 6"/>
            <p:cNvSpPr/>
            <p:nvPr/>
          </p:nvSpPr>
          <p:spPr>
            <a:xfrm>
              <a:off x="7643838" y="5769966"/>
              <a:ext cx="1071562" cy="6594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215338" y="5500701"/>
              <a:ext cx="868362" cy="4000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929588" y="5643577"/>
              <a:ext cx="1214412" cy="6429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4787" y="2074887"/>
            <a:ext cx="8939530" cy="4783455"/>
            <a:chOff x="204787" y="2074887"/>
            <a:chExt cx="8939530" cy="4783455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04787" y="2074887"/>
              <a:ext cx="8732837" cy="46402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82" y="1428737"/>
            <a:ext cx="7413777" cy="528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52574" y="4000502"/>
            <a:ext cx="8591550" cy="2263775"/>
            <a:chOff x="552574" y="4000502"/>
            <a:chExt cx="8591550" cy="226377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52574" y="4000502"/>
              <a:ext cx="8377138" cy="22634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4842" y="1428737"/>
            <a:ext cx="7919054" cy="527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10457" y="1864500"/>
            <a:ext cx="8478520" cy="200723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300"/>
              </a:spcBef>
            </a:pPr>
            <a:r>
              <a:rPr dirty="0" sz="2000" spc="-140" b="1">
                <a:solidFill>
                  <a:srgbClr val="C00000"/>
                </a:solidFill>
                <a:latin typeface="Arial"/>
                <a:cs typeface="Arial"/>
              </a:rPr>
              <a:t>Proje </a:t>
            </a:r>
            <a:r>
              <a:rPr dirty="0" sz="2000" spc="-130" b="1">
                <a:solidFill>
                  <a:srgbClr val="C00000"/>
                </a:solidFill>
                <a:latin typeface="Arial"/>
                <a:cs typeface="Arial"/>
              </a:rPr>
              <a:t>Hızlandırılması</a:t>
            </a:r>
            <a:r>
              <a:rPr dirty="0" sz="2000" spc="-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60" b="1">
                <a:solidFill>
                  <a:srgbClr val="C00000"/>
                </a:solidFill>
                <a:latin typeface="Arial"/>
                <a:cs typeface="Arial"/>
              </a:rPr>
              <a:t>Yöntemi</a:t>
            </a:r>
            <a:endParaRPr sz="2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5" b="1" i="1">
                <a:solidFill>
                  <a:srgbClr val="C00000"/>
                </a:solidFill>
                <a:latin typeface="Carlito"/>
                <a:cs typeface="Carlito"/>
              </a:rPr>
              <a:t>Örnek</a:t>
            </a:r>
            <a:r>
              <a:rPr dirty="0" sz="2000" spc="-10" b="1" i="1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2000" spc="-5" b="1" i="1">
                <a:solidFill>
                  <a:srgbClr val="C00000"/>
                </a:solidFill>
                <a:latin typeface="Carlito"/>
                <a:cs typeface="Carlito"/>
              </a:rPr>
              <a:t>Uygulama</a:t>
            </a:r>
            <a:endParaRPr sz="2000">
              <a:latin typeface="Carlito"/>
              <a:cs typeface="Carlito"/>
            </a:endParaRPr>
          </a:p>
          <a:p>
            <a:pPr algn="just" marL="12700" marR="5080" indent="-635">
              <a:lnSpc>
                <a:spcPct val="100000"/>
              </a:lnSpc>
              <a:spcBef>
                <a:spcPts val="1200"/>
              </a:spcBef>
            </a:pPr>
            <a:r>
              <a:rPr dirty="0" sz="2000" spc="-150">
                <a:latin typeface="Arial"/>
                <a:cs typeface="Arial"/>
              </a:rPr>
              <a:t>Aşağıda </a:t>
            </a:r>
            <a:r>
              <a:rPr dirty="0" sz="2000" spc="-75">
                <a:latin typeface="Arial"/>
                <a:cs typeface="Arial"/>
              </a:rPr>
              <a:t>yatırıma </a:t>
            </a:r>
            <a:r>
              <a:rPr dirty="0" sz="2000" spc="-35">
                <a:latin typeface="Arial"/>
                <a:cs typeface="Arial"/>
              </a:rPr>
              <a:t>ait </a:t>
            </a:r>
            <a:r>
              <a:rPr dirty="0" sz="2000" spc="-55">
                <a:latin typeface="Arial"/>
                <a:cs typeface="Arial"/>
              </a:rPr>
              <a:t>faaliyetlerin </a:t>
            </a:r>
            <a:r>
              <a:rPr dirty="0" sz="2000" spc="-65">
                <a:latin typeface="Arial"/>
                <a:cs typeface="Arial"/>
              </a:rPr>
              <a:t>süreleri, </a:t>
            </a:r>
            <a:r>
              <a:rPr dirty="0" sz="2000" spc="-55">
                <a:latin typeface="Arial"/>
                <a:cs typeface="Arial"/>
              </a:rPr>
              <a:t>normal </a:t>
            </a:r>
            <a:r>
              <a:rPr dirty="0" sz="2000" spc="-85">
                <a:latin typeface="Arial"/>
                <a:cs typeface="Arial"/>
              </a:rPr>
              <a:t>süredeki </a:t>
            </a:r>
            <a:r>
              <a:rPr dirty="0" sz="2000" spc="-45">
                <a:latin typeface="Arial"/>
                <a:cs typeface="Arial"/>
              </a:rPr>
              <a:t>maliyetleri </a:t>
            </a:r>
            <a:r>
              <a:rPr dirty="0" sz="2000" spc="-120">
                <a:latin typeface="Arial"/>
                <a:cs typeface="Arial"/>
              </a:rPr>
              <a:t>ve </a:t>
            </a:r>
            <a:r>
              <a:rPr dirty="0" sz="2000" spc="-65">
                <a:latin typeface="Arial"/>
                <a:cs typeface="Arial"/>
              </a:rPr>
              <a:t>her  </a:t>
            </a:r>
            <a:r>
              <a:rPr dirty="0" sz="2000" spc="-60">
                <a:latin typeface="Arial"/>
                <a:cs typeface="Arial"/>
              </a:rPr>
              <a:t>faaliyetin </a:t>
            </a:r>
            <a:r>
              <a:rPr dirty="0" sz="2000" spc="-95">
                <a:latin typeface="Arial"/>
                <a:cs typeface="Arial"/>
              </a:rPr>
              <a:t>en </a:t>
            </a:r>
            <a:r>
              <a:rPr dirty="0" sz="2000" spc="-110">
                <a:latin typeface="Arial"/>
                <a:cs typeface="Arial"/>
              </a:rPr>
              <a:t>fazla </a:t>
            </a:r>
            <a:r>
              <a:rPr dirty="0" sz="2000" spc="-150">
                <a:latin typeface="Arial"/>
                <a:cs typeface="Arial"/>
              </a:rPr>
              <a:t>kaç </a:t>
            </a:r>
            <a:r>
              <a:rPr dirty="0" sz="2000" spc="-100">
                <a:latin typeface="Arial"/>
                <a:cs typeface="Arial"/>
              </a:rPr>
              <a:t>gün </a:t>
            </a:r>
            <a:r>
              <a:rPr dirty="0" sz="2000" spc="-75">
                <a:latin typeface="Arial"/>
                <a:cs typeface="Arial"/>
              </a:rPr>
              <a:t>kısaltılabileceği </a:t>
            </a:r>
            <a:r>
              <a:rPr dirty="0" sz="2000" spc="-120">
                <a:latin typeface="Arial"/>
                <a:cs typeface="Arial"/>
              </a:rPr>
              <a:t>ve </a:t>
            </a:r>
            <a:r>
              <a:rPr dirty="0" sz="2000" spc="-45">
                <a:latin typeface="Arial"/>
                <a:cs typeface="Arial"/>
              </a:rPr>
              <a:t>maliyetlerinin </a:t>
            </a:r>
            <a:r>
              <a:rPr dirty="0" sz="2000" spc="-20">
                <a:latin typeface="Arial"/>
                <a:cs typeface="Arial"/>
              </a:rPr>
              <a:t>birim </a:t>
            </a:r>
            <a:r>
              <a:rPr dirty="0" sz="2000" spc="-60">
                <a:latin typeface="Arial"/>
                <a:cs typeface="Arial"/>
              </a:rPr>
              <a:t>artışları  </a:t>
            </a:r>
            <a:r>
              <a:rPr dirty="0" sz="2000" spc="-50">
                <a:latin typeface="Arial"/>
                <a:cs typeface="Arial"/>
              </a:rPr>
              <a:t>verilmiştir.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929588" y="5643577"/>
            <a:ext cx="1214412" cy="45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4842" y="1428737"/>
            <a:ext cx="7919054" cy="527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10711" y="2017255"/>
            <a:ext cx="310896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40" b="1">
                <a:solidFill>
                  <a:srgbClr val="C00000"/>
                </a:solidFill>
                <a:latin typeface="Arial"/>
                <a:cs typeface="Arial"/>
              </a:rPr>
              <a:t>Proje </a:t>
            </a:r>
            <a:r>
              <a:rPr dirty="0" sz="2000" spc="-130" b="1">
                <a:solidFill>
                  <a:srgbClr val="C00000"/>
                </a:solidFill>
                <a:latin typeface="Arial"/>
                <a:cs typeface="Arial"/>
              </a:rPr>
              <a:t>Hızlandırılması</a:t>
            </a:r>
            <a:r>
              <a:rPr dirty="0" sz="2000" spc="-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60" b="1">
                <a:solidFill>
                  <a:srgbClr val="C00000"/>
                </a:solidFill>
                <a:latin typeface="Arial"/>
                <a:cs typeface="Arial"/>
              </a:rPr>
              <a:t>Yöntemi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93684" y="2422525"/>
          <a:ext cx="7449184" cy="4299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60475"/>
                <a:gridCol w="1985645"/>
                <a:gridCol w="1372235"/>
                <a:gridCol w="1595119"/>
              </a:tblGrid>
              <a:tr h="67675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1800" spc="-100">
                          <a:latin typeface="Arial"/>
                          <a:cs typeface="Arial"/>
                        </a:rPr>
                        <a:t>Faaliyet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885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 marR="146050" indent="130810">
                        <a:lnSpc>
                          <a:spcPts val="2480"/>
                        </a:lnSpc>
                        <a:spcBef>
                          <a:spcPts val="60"/>
                        </a:spcBef>
                      </a:pPr>
                      <a:r>
                        <a:rPr dirty="0" sz="1800" spc="-50">
                          <a:latin typeface="Arial"/>
                          <a:cs typeface="Arial"/>
                        </a:rPr>
                        <a:t>Normal  </a:t>
                      </a:r>
                      <a:r>
                        <a:rPr dirty="0" sz="1800" spc="-140">
                          <a:latin typeface="Arial"/>
                          <a:cs typeface="Arial"/>
                        </a:rPr>
                        <a:t>Süre</a:t>
                      </a:r>
                      <a:r>
                        <a:rPr dirty="0" sz="18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(gün)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452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1800" spc="-50">
                          <a:latin typeface="Arial"/>
                          <a:cs typeface="Arial"/>
                        </a:rPr>
                        <a:t>Maliyet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885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 marR="131445" indent="192405">
                        <a:lnSpc>
                          <a:spcPts val="2480"/>
                        </a:lnSpc>
                        <a:spcBef>
                          <a:spcPts val="60"/>
                        </a:spcBef>
                      </a:pPr>
                      <a:r>
                        <a:rPr dirty="0" sz="1800" spc="-130">
                          <a:latin typeface="Arial"/>
                          <a:cs typeface="Arial"/>
                        </a:rPr>
                        <a:t>Kısalma  Süresi</a:t>
                      </a:r>
                      <a:r>
                        <a:rPr dirty="0" sz="18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(gün)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 marR="93345" indent="-50165">
                        <a:lnSpc>
                          <a:spcPts val="2480"/>
                        </a:lnSpc>
                        <a:spcBef>
                          <a:spcPts val="60"/>
                        </a:spcBef>
                      </a:pPr>
                      <a:r>
                        <a:rPr dirty="0" sz="1800" spc="-45">
                          <a:latin typeface="Arial"/>
                          <a:cs typeface="Arial"/>
                        </a:rPr>
                        <a:t>Maliyetin</a:t>
                      </a:r>
                      <a:r>
                        <a:rPr dirty="0" sz="18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Birim  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Artışı</a:t>
                      </a:r>
                      <a:r>
                        <a:rPr dirty="0" sz="18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(TL/gün)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1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80">
                          <a:latin typeface="Arial"/>
                          <a:cs typeface="Arial"/>
                        </a:rPr>
                        <a:t>1-2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100,000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80">
                          <a:latin typeface="Arial"/>
                          <a:cs typeface="Arial"/>
                        </a:rPr>
                        <a:t>2-3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250,000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1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80">
                          <a:latin typeface="Arial"/>
                          <a:cs typeface="Arial"/>
                        </a:rPr>
                        <a:t>2-4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500,000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1,500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1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80">
                          <a:latin typeface="Arial"/>
                          <a:cs typeface="Arial"/>
                        </a:rPr>
                        <a:t>2-5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300,000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7,5500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80">
                          <a:latin typeface="Arial"/>
                          <a:cs typeface="Arial"/>
                        </a:rPr>
                        <a:t>3-4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114">
                          <a:latin typeface="Arial"/>
                          <a:cs typeface="Arial"/>
                        </a:rPr>
                        <a:t>Kukla</a:t>
                      </a:r>
                      <a:r>
                        <a:rPr dirty="0" sz="18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0">
                          <a:latin typeface="Arial"/>
                          <a:cs typeface="Arial"/>
                        </a:rPr>
                        <a:t>Faaliyet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1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80">
                          <a:latin typeface="Arial"/>
                          <a:cs typeface="Arial"/>
                        </a:rPr>
                        <a:t>4-5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98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114">
                          <a:latin typeface="Arial"/>
                          <a:cs typeface="Arial"/>
                        </a:rPr>
                        <a:t>Kukla</a:t>
                      </a:r>
                      <a:r>
                        <a:rPr dirty="0" sz="18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0">
                          <a:latin typeface="Arial"/>
                          <a:cs typeface="Arial"/>
                        </a:rPr>
                        <a:t>Faaliyet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1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80">
                          <a:latin typeface="Arial"/>
                          <a:cs typeface="Arial"/>
                        </a:rPr>
                        <a:t>5-6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200,000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1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80">
                          <a:latin typeface="Arial"/>
                          <a:cs typeface="Arial"/>
                        </a:rPr>
                        <a:t>6-7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170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1,500,000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700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80">
                          <a:latin typeface="Arial"/>
                          <a:cs typeface="Arial"/>
                        </a:rPr>
                        <a:t>4-7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400,000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25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750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1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80">
                          <a:latin typeface="Arial"/>
                          <a:cs typeface="Arial"/>
                        </a:rPr>
                        <a:t>7-8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35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750,000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1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190">
                          <a:latin typeface="Arial"/>
                          <a:cs typeface="Arial"/>
                        </a:rPr>
                        <a:t>TOPLAM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4,000,000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2849" y="3714756"/>
            <a:ext cx="9001760" cy="2429510"/>
            <a:chOff x="142849" y="3714756"/>
            <a:chExt cx="9001760" cy="2429510"/>
          </a:xfrm>
        </p:grpSpPr>
        <p:sp>
          <p:nvSpPr>
            <p:cNvPr id="4" name="object 4"/>
            <p:cNvSpPr/>
            <p:nvPr/>
          </p:nvSpPr>
          <p:spPr>
            <a:xfrm>
              <a:off x="7929588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2849" y="3714756"/>
              <a:ext cx="8848966" cy="24288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4842" y="1428737"/>
            <a:ext cx="7919054" cy="527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10457" y="1864500"/>
            <a:ext cx="4799965" cy="94043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2000" spc="-140" b="1">
                <a:solidFill>
                  <a:srgbClr val="C00000"/>
                </a:solidFill>
                <a:latin typeface="Arial"/>
                <a:cs typeface="Arial"/>
              </a:rPr>
              <a:t>Proje </a:t>
            </a:r>
            <a:r>
              <a:rPr dirty="0" sz="2000" spc="-130" b="1">
                <a:solidFill>
                  <a:srgbClr val="C00000"/>
                </a:solidFill>
                <a:latin typeface="Arial"/>
                <a:cs typeface="Arial"/>
              </a:rPr>
              <a:t>Hızlandırılması</a:t>
            </a:r>
            <a:r>
              <a:rPr dirty="0" sz="2000" spc="-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60" b="1">
                <a:solidFill>
                  <a:srgbClr val="C00000"/>
                </a:solidFill>
                <a:latin typeface="Arial"/>
                <a:cs typeface="Arial"/>
              </a:rPr>
              <a:t>Yöntemi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910590" algn="l"/>
                <a:tab pos="1823720" algn="l"/>
                <a:tab pos="2701290" algn="l"/>
                <a:tab pos="4067810" algn="l"/>
              </a:tabLst>
            </a:pPr>
            <a:r>
              <a:rPr dirty="0" sz="2000" spc="-300">
                <a:latin typeface="Arial"/>
                <a:cs typeface="Arial"/>
              </a:rPr>
              <a:t>V</a:t>
            </a:r>
            <a:r>
              <a:rPr dirty="0" sz="2000" spc="-120">
                <a:latin typeface="Arial"/>
                <a:cs typeface="Arial"/>
              </a:rPr>
              <a:t>e</a:t>
            </a:r>
            <a:r>
              <a:rPr dirty="0" sz="2000" spc="15">
                <a:latin typeface="Arial"/>
                <a:cs typeface="Arial"/>
              </a:rPr>
              <a:t>r</a:t>
            </a:r>
            <a:r>
              <a:rPr dirty="0" sz="2000" spc="5">
                <a:latin typeface="Arial"/>
                <a:cs typeface="Arial"/>
              </a:rPr>
              <a:t>il</a:t>
            </a:r>
            <a:r>
              <a:rPr dirty="0" sz="2000" spc="-120">
                <a:latin typeface="Arial"/>
                <a:cs typeface="Arial"/>
              </a:rPr>
              <a:t>e</a:t>
            </a:r>
            <a:r>
              <a:rPr dirty="0" sz="2000" spc="-6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65">
                <a:latin typeface="Arial"/>
                <a:cs typeface="Arial"/>
              </a:rPr>
              <a:t>no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 spc="-135">
                <a:latin typeface="Arial"/>
                <a:cs typeface="Arial"/>
              </a:rPr>
              <a:t>m</a:t>
            </a:r>
            <a:r>
              <a:rPr dirty="0" sz="2000" spc="-85">
                <a:latin typeface="Arial"/>
                <a:cs typeface="Arial"/>
              </a:rPr>
              <a:t>a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25">
                <a:latin typeface="Arial"/>
                <a:cs typeface="Arial"/>
              </a:rPr>
              <a:t>s</a:t>
            </a:r>
            <a:r>
              <a:rPr dirty="0" sz="2000" spc="-40">
                <a:latin typeface="Arial"/>
                <a:cs typeface="Arial"/>
              </a:rPr>
              <a:t>ü</a:t>
            </a:r>
            <a:r>
              <a:rPr dirty="0" sz="2000" spc="-45">
                <a:latin typeface="Arial"/>
                <a:cs typeface="Arial"/>
              </a:rPr>
              <a:t>r</a:t>
            </a:r>
            <a:r>
              <a:rPr dirty="0" sz="2000" spc="-95">
                <a:latin typeface="Arial"/>
                <a:cs typeface="Arial"/>
              </a:rPr>
              <a:t>ed</a:t>
            </a:r>
            <a:r>
              <a:rPr dirty="0" sz="2000" spc="-12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60">
                <a:latin typeface="Arial"/>
                <a:cs typeface="Arial"/>
              </a:rPr>
              <a:t>h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-225">
                <a:latin typeface="Arial"/>
                <a:cs typeface="Arial"/>
              </a:rPr>
              <a:t>s</a:t>
            </a:r>
            <a:r>
              <a:rPr dirty="0" sz="2000" spc="-160">
                <a:latin typeface="Arial"/>
                <a:cs typeface="Arial"/>
              </a:rPr>
              <a:t>a</a:t>
            </a:r>
            <a:r>
              <a:rPr dirty="0" sz="2000" spc="-60">
                <a:latin typeface="Arial"/>
                <a:cs typeface="Arial"/>
              </a:rPr>
              <a:t>p</a:t>
            </a:r>
            <a:r>
              <a:rPr dirty="0" sz="2000" spc="-35">
                <a:latin typeface="Arial"/>
                <a:cs typeface="Arial"/>
              </a:rPr>
              <a:t>l</a:t>
            </a:r>
            <a:r>
              <a:rPr dirty="0" sz="2000" spc="-100">
                <a:latin typeface="Arial"/>
                <a:cs typeface="Arial"/>
              </a:rPr>
              <a:t>a</a:t>
            </a:r>
            <a:r>
              <a:rPr dirty="0" sz="2000" spc="-65">
                <a:latin typeface="Arial"/>
                <a:cs typeface="Arial"/>
              </a:rPr>
              <a:t>n</a:t>
            </a:r>
            <a:r>
              <a:rPr dirty="0" sz="2000" spc="-160">
                <a:latin typeface="Arial"/>
                <a:cs typeface="Arial"/>
              </a:rPr>
              <a:t>a</a:t>
            </a:r>
            <a:r>
              <a:rPr dirty="0" sz="2000" spc="-6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t</a:t>
            </a:r>
            <a:r>
              <a:rPr dirty="0" sz="2000" spc="-65">
                <a:latin typeface="Arial"/>
                <a:cs typeface="Arial"/>
              </a:rPr>
              <a:t>o</a:t>
            </a:r>
            <a:r>
              <a:rPr dirty="0" sz="2000" spc="-65">
                <a:latin typeface="Arial"/>
                <a:cs typeface="Arial"/>
              </a:rPr>
              <a:t>p</a:t>
            </a:r>
            <a:r>
              <a:rPr dirty="0" sz="2000" spc="-35">
                <a:latin typeface="Arial"/>
                <a:cs typeface="Arial"/>
              </a:rPr>
              <a:t>l</a:t>
            </a:r>
            <a:r>
              <a:rPr dirty="0" sz="2000" spc="-110">
                <a:latin typeface="Arial"/>
                <a:cs typeface="Arial"/>
              </a:rPr>
              <a:t>a</a:t>
            </a:r>
            <a:r>
              <a:rPr dirty="0" sz="2000" spc="-70"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5863" y="2474505"/>
            <a:ext cx="198247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9920" algn="l"/>
                <a:tab pos="1189990" algn="l"/>
              </a:tabLst>
            </a:pPr>
            <a:r>
              <a:rPr dirty="0" sz="2000" spc="-225">
                <a:latin typeface="Arial"/>
                <a:cs typeface="Arial"/>
              </a:rPr>
              <a:t>s</a:t>
            </a:r>
            <a:r>
              <a:rPr dirty="0" sz="2000" spc="-60">
                <a:latin typeface="Arial"/>
                <a:cs typeface="Arial"/>
              </a:rPr>
              <a:t>ü</a:t>
            </a:r>
            <a:r>
              <a:rPr dirty="0" sz="2000" spc="-15">
                <a:latin typeface="Arial"/>
                <a:cs typeface="Arial"/>
              </a:rPr>
              <a:t>r</a:t>
            </a:r>
            <a:r>
              <a:rPr dirty="0" sz="2000" spc="-12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95">
                <a:latin typeface="Arial"/>
                <a:cs typeface="Arial"/>
              </a:rPr>
              <a:t>2</a:t>
            </a:r>
            <a:r>
              <a:rPr dirty="0" sz="2000" spc="-100">
                <a:latin typeface="Arial"/>
                <a:cs typeface="Arial"/>
              </a:rPr>
              <a:t>35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20">
                <a:latin typeface="Arial"/>
                <a:cs typeface="Arial"/>
              </a:rPr>
              <a:t>g</a:t>
            </a:r>
            <a:r>
              <a:rPr dirty="0" sz="2000" spc="-125">
                <a:latin typeface="Arial"/>
                <a:cs typeface="Arial"/>
              </a:rPr>
              <a:t>ü</a:t>
            </a:r>
            <a:r>
              <a:rPr dirty="0" sz="2000" spc="-65">
                <a:latin typeface="Arial"/>
                <a:cs typeface="Arial"/>
              </a:rPr>
              <a:t>ndü</a:t>
            </a:r>
            <a:r>
              <a:rPr dirty="0" sz="2000" spc="-175">
                <a:latin typeface="Arial"/>
                <a:cs typeface="Arial"/>
              </a:rPr>
              <a:t>r</a:t>
            </a:r>
            <a:r>
              <a:rPr dirty="0" sz="2000" spc="-55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95553" y="2474505"/>
            <a:ext cx="139192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0">
                <a:latin typeface="Arial"/>
                <a:cs typeface="Arial"/>
              </a:rPr>
              <a:t>1</a:t>
            </a:r>
            <a:r>
              <a:rPr dirty="0" sz="2000" spc="-55">
                <a:latin typeface="Arial"/>
                <a:cs typeface="Arial"/>
              </a:rPr>
              <a:t>-</a:t>
            </a:r>
            <a:r>
              <a:rPr dirty="0" sz="2000" spc="-100">
                <a:latin typeface="Arial"/>
                <a:cs typeface="Arial"/>
              </a:rPr>
              <a:t>2</a:t>
            </a:r>
            <a:r>
              <a:rPr dirty="0" sz="2000" spc="-55">
                <a:latin typeface="Arial"/>
                <a:cs typeface="Arial"/>
              </a:rPr>
              <a:t>-</a:t>
            </a:r>
            <a:r>
              <a:rPr dirty="0" sz="2000" spc="-100">
                <a:latin typeface="Arial"/>
                <a:cs typeface="Arial"/>
              </a:rPr>
              <a:t>4</a:t>
            </a:r>
            <a:r>
              <a:rPr dirty="0" sz="2000" spc="-55">
                <a:latin typeface="Arial"/>
                <a:cs typeface="Arial"/>
              </a:rPr>
              <a:t>-</a:t>
            </a:r>
            <a:r>
              <a:rPr dirty="0" sz="2000" spc="-100">
                <a:latin typeface="Arial"/>
                <a:cs typeface="Arial"/>
              </a:rPr>
              <a:t>5</a:t>
            </a:r>
            <a:r>
              <a:rPr dirty="0" sz="2000" spc="-55">
                <a:latin typeface="Arial"/>
                <a:cs typeface="Arial"/>
              </a:rPr>
              <a:t>-</a:t>
            </a:r>
            <a:r>
              <a:rPr dirty="0" sz="2000" spc="-100">
                <a:latin typeface="Arial"/>
                <a:cs typeface="Arial"/>
              </a:rPr>
              <a:t>6</a:t>
            </a:r>
            <a:r>
              <a:rPr dirty="0" sz="2000" spc="-55">
                <a:latin typeface="Arial"/>
                <a:cs typeface="Arial"/>
              </a:rPr>
              <a:t>-</a:t>
            </a:r>
            <a:r>
              <a:rPr dirty="0" sz="2000" spc="-100">
                <a:latin typeface="Arial"/>
                <a:cs typeface="Arial"/>
              </a:rPr>
              <a:t>7</a:t>
            </a:r>
            <a:r>
              <a:rPr dirty="0" sz="2000" spc="-55">
                <a:latin typeface="Arial"/>
                <a:cs typeface="Arial"/>
              </a:rPr>
              <a:t>-</a:t>
            </a:r>
            <a:r>
              <a:rPr dirty="0" sz="2000" spc="-100"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457" y="2779254"/>
            <a:ext cx="84677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  <a:tabLst>
                <a:tab pos="1179830" algn="l"/>
                <a:tab pos="2418715" algn="l"/>
                <a:tab pos="3612515" algn="l"/>
                <a:tab pos="4571365" algn="l"/>
                <a:tab pos="5271770" algn="l"/>
                <a:tab pos="6319520" algn="l"/>
                <a:tab pos="7705090" algn="l"/>
              </a:tabLst>
            </a:pPr>
            <a:r>
              <a:rPr dirty="0" sz="2000" spc="-125">
                <a:latin typeface="Arial"/>
                <a:cs typeface="Arial"/>
              </a:rPr>
              <a:t>y</a:t>
            </a:r>
            <a:r>
              <a:rPr dirty="0" sz="2000" spc="-60">
                <a:latin typeface="Arial"/>
                <a:cs typeface="Arial"/>
              </a:rPr>
              <a:t>ö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 spc="-65">
                <a:latin typeface="Arial"/>
                <a:cs typeface="Arial"/>
              </a:rPr>
              <a:t>ün</a:t>
            </a:r>
            <a:r>
              <a:rPr dirty="0" sz="2000" spc="-200">
                <a:latin typeface="Arial"/>
                <a:cs typeface="Arial"/>
              </a:rPr>
              <a:t>g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-220">
                <a:latin typeface="Arial"/>
                <a:cs typeface="Arial"/>
              </a:rPr>
              <a:t>s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45">
                <a:latin typeface="Arial"/>
                <a:cs typeface="Arial"/>
              </a:rPr>
              <a:t>ü</a:t>
            </a:r>
            <a:r>
              <a:rPr dirty="0" sz="2000" spc="-180">
                <a:latin typeface="Arial"/>
                <a:cs typeface="Arial"/>
              </a:rPr>
              <a:t>z</a:t>
            </a:r>
            <a:r>
              <a:rPr dirty="0" sz="2000" spc="-60">
                <a:latin typeface="Arial"/>
                <a:cs typeface="Arial"/>
              </a:rPr>
              <a:t>er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65">
                <a:latin typeface="Arial"/>
                <a:cs typeface="Arial"/>
              </a:rPr>
              <a:t>n</a:t>
            </a:r>
            <a:r>
              <a:rPr dirty="0" sz="2000" spc="-60">
                <a:latin typeface="Arial"/>
                <a:cs typeface="Arial"/>
              </a:rPr>
              <a:t>d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-95">
                <a:latin typeface="Arial"/>
                <a:cs typeface="Arial"/>
              </a:rPr>
              <a:t>k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40">
                <a:latin typeface="Arial"/>
                <a:cs typeface="Arial"/>
              </a:rPr>
              <a:t>f</a:t>
            </a:r>
            <a:r>
              <a:rPr dirty="0" sz="2000" spc="-160">
                <a:latin typeface="Arial"/>
                <a:cs typeface="Arial"/>
              </a:rPr>
              <a:t>a</a:t>
            </a:r>
            <a:r>
              <a:rPr dirty="0" sz="2000" spc="-155">
                <a:latin typeface="Arial"/>
                <a:cs typeface="Arial"/>
              </a:rPr>
              <a:t>a</a:t>
            </a:r>
            <a:r>
              <a:rPr dirty="0" sz="2000" spc="-15">
                <a:latin typeface="Arial"/>
                <a:cs typeface="Arial"/>
              </a:rPr>
              <a:t>li</a:t>
            </a:r>
            <a:r>
              <a:rPr dirty="0" sz="2000" spc="-75">
                <a:latin typeface="Arial"/>
                <a:cs typeface="Arial"/>
              </a:rPr>
              <a:t>y</a:t>
            </a:r>
            <a:r>
              <a:rPr dirty="0" sz="2000" spc="-75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t</a:t>
            </a:r>
            <a:r>
              <a:rPr dirty="0" sz="2000" spc="-50">
                <a:latin typeface="Arial"/>
                <a:cs typeface="Arial"/>
              </a:rPr>
              <a:t>le</a:t>
            </a:r>
            <a:r>
              <a:rPr dirty="0" sz="2000" spc="-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95">
                <a:latin typeface="Arial"/>
                <a:cs typeface="Arial"/>
              </a:rPr>
              <a:t>k</a:t>
            </a:r>
            <a:r>
              <a:rPr dirty="0" sz="2000" spc="15">
                <a:latin typeface="Arial"/>
                <a:cs typeface="Arial"/>
              </a:rPr>
              <a:t>r</a:t>
            </a:r>
            <a:r>
              <a:rPr dirty="0" sz="2000" spc="6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-20">
                <a:latin typeface="Arial"/>
                <a:cs typeface="Arial"/>
              </a:rPr>
              <a:t>i</a:t>
            </a:r>
            <a:r>
              <a:rPr dirty="0" sz="2000" spc="-15">
                <a:latin typeface="Arial"/>
                <a:cs typeface="Arial"/>
              </a:rPr>
              <a:t>k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5">
                <a:latin typeface="Arial"/>
                <a:cs typeface="Arial"/>
              </a:rPr>
              <a:t>i</a:t>
            </a:r>
            <a:r>
              <a:rPr dirty="0" sz="2000" spc="-30">
                <a:latin typeface="Arial"/>
                <a:cs typeface="Arial"/>
              </a:rPr>
              <a:t>r</a:t>
            </a:r>
            <a:r>
              <a:rPr dirty="0" sz="2000" spc="-55">
                <a:latin typeface="Arial"/>
                <a:cs typeface="Arial"/>
              </a:rPr>
              <a:t>.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330">
                <a:latin typeface="Arial"/>
                <a:cs typeface="Arial"/>
              </a:rPr>
              <a:t>K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 spc="6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-20">
                <a:latin typeface="Arial"/>
                <a:cs typeface="Arial"/>
              </a:rPr>
              <a:t>i</a:t>
            </a:r>
            <a:r>
              <a:rPr dirty="0" sz="2000" spc="-65">
                <a:latin typeface="Arial"/>
                <a:cs typeface="Arial"/>
              </a:rPr>
              <a:t>k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6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l</a:t>
            </a:r>
            <a:r>
              <a:rPr dirty="0" sz="2000" spc="-75">
                <a:latin typeface="Arial"/>
                <a:cs typeface="Arial"/>
              </a:rPr>
              <a:t>m</a:t>
            </a:r>
            <a:r>
              <a:rPr dirty="0" sz="2000" spc="-160">
                <a:latin typeface="Arial"/>
                <a:cs typeface="Arial"/>
              </a:rPr>
              <a:t>ay</a:t>
            </a:r>
            <a:r>
              <a:rPr dirty="0" sz="2000" spc="-160">
                <a:latin typeface="Arial"/>
                <a:cs typeface="Arial"/>
              </a:rPr>
              <a:t>a</a:t>
            </a:r>
            <a:r>
              <a:rPr dirty="0" sz="2000" spc="-6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45">
                <a:latin typeface="Arial"/>
                <a:cs typeface="Arial"/>
              </a:rPr>
              <a:t>f</a:t>
            </a:r>
            <a:r>
              <a:rPr dirty="0" sz="2000" spc="-155">
                <a:latin typeface="Arial"/>
                <a:cs typeface="Arial"/>
              </a:rPr>
              <a:t>aa</a:t>
            </a:r>
            <a:r>
              <a:rPr dirty="0" sz="2000" spc="5">
                <a:latin typeface="Arial"/>
                <a:cs typeface="Arial"/>
              </a:rPr>
              <a:t>l</a:t>
            </a:r>
            <a:r>
              <a:rPr dirty="0" sz="2000" spc="-30">
                <a:latin typeface="Arial"/>
                <a:cs typeface="Arial"/>
              </a:rPr>
              <a:t>i</a:t>
            </a:r>
            <a:r>
              <a:rPr dirty="0" sz="2000" spc="-90">
                <a:latin typeface="Arial"/>
                <a:cs typeface="Arial"/>
              </a:rPr>
              <a:t>y</a:t>
            </a:r>
            <a:r>
              <a:rPr dirty="0" sz="2000" spc="-7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5">
                <a:latin typeface="Arial"/>
                <a:cs typeface="Arial"/>
              </a:rPr>
              <a:t>l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15">
                <a:latin typeface="Arial"/>
                <a:cs typeface="Arial"/>
              </a:rPr>
              <a:t>r</a:t>
            </a:r>
            <a:r>
              <a:rPr dirty="0" sz="2000" spc="-35">
                <a:latin typeface="Arial"/>
                <a:cs typeface="Arial"/>
              </a:rPr>
              <a:t>in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20">
                <a:latin typeface="Arial"/>
                <a:cs typeface="Arial"/>
              </a:rPr>
              <a:t>s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15">
                <a:latin typeface="Arial"/>
                <a:cs typeface="Arial"/>
              </a:rPr>
              <a:t>r</a:t>
            </a:r>
            <a:r>
              <a:rPr dirty="0" sz="2000" spc="-65">
                <a:latin typeface="Arial"/>
                <a:cs typeface="Arial"/>
              </a:rPr>
              <a:t>b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-185">
                <a:latin typeface="Arial"/>
                <a:cs typeface="Arial"/>
              </a:rPr>
              <a:t>s</a:t>
            </a:r>
            <a:r>
              <a:rPr dirty="0" sz="2000" spc="-5">
                <a:latin typeface="Arial"/>
                <a:cs typeface="Arial"/>
              </a:rPr>
              <a:t>t  </a:t>
            </a:r>
            <a:r>
              <a:rPr dirty="0" sz="2000" spc="-50">
                <a:latin typeface="Arial"/>
                <a:cs typeface="Arial"/>
              </a:rPr>
              <a:t>bollukları </a:t>
            </a:r>
            <a:r>
              <a:rPr dirty="0" sz="2000" spc="-200">
                <a:latin typeface="Arial"/>
                <a:cs typeface="Arial"/>
              </a:rPr>
              <a:t>(SB) </a:t>
            </a:r>
            <a:r>
              <a:rPr dirty="0" sz="2000" spc="-110">
                <a:latin typeface="Arial"/>
                <a:cs typeface="Arial"/>
              </a:rPr>
              <a:t>hesaplanarak </a:t>
            </a:r>
            <a:r>
              <a:rPr dirty="0" sz="2000" spc="-135">
                <a:latin typeface="Arial"/>
                <a:cs typeface="Arial"/>
              </a:rPr>
              <a:t>şebeke </a:t>
            </a:r>
            <a:r>
              <a:rPr dirty="0" sz="2000" spc="-90">
                <a:latin typeface="Arial"/>
                <a:cs typeface="Arial"/>
              </a:rPr>
              <a:t>üzerine</a:t>
            </a:r>
            <a:r>
              <a:rPr dirty="0" sz="2000" spc="14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yazılmıştır.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4071942"/>
            <a:ext cx="8930005" cy="2786380"/>
            <a:chOff x="214282" y="4071942"/>
            <a:chExt cx="8930005" cy="2786380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8683" y="4071942"/>
              <a:ext cx="8711031" cy="25797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4842" y="1428737"/>
            <a:ext cx="7919054" cy="527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pc="-140"/>
              <a:t>Proje </a:t>
            </a:r>
            <a:r>
              <a:rPr dirty="0" spc="-130"/>
              <a:t>Hızlandırılması</a:t>
            </a:r>
            <a:r>
              <a:rPr dirty="0" spc="-70"/>
              <a:t> </a:t>
            </a:r>
            <a:r>
              <a:rPr dirty="0" spc="-160"/>
              <a:t>Yöntemi</a:t>
            </a:r>
          </a:p>
          <a:p>
            <a:pPr marL="12700" marR="5080" indent="-635">
              <a:lnSpc>
                <a:spcPct val="150000"/>
              </a:lnSpc>
              <a:tabLst>
                <a:tab pos="948690" algn="l"/>
                <a:tab pos="1838325" algn="l"/>
                <a:tab pos="2803525" algn="l"/>
                <a:tab pos="3586479" algn="l"/>
                <a:tab pos="4297045" algn="l"/>
                <a:tab pos="5702935" algn="l"/>
              </a:tabLst>
            </a:pP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1-2 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ve 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5-6 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faaliyetlerinin 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sürelerini 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kısaltmak </a:t>
            </a:r>
            <a:r>
              <a:rPr dirty="0" spc="-175" b="0">
                <a:solidFill>
                  <a:srgbClr val="000000"/>
                </a:solidFill>
                <a:latin typeface="Arial"/>
                <a:cs typeface="Arial"/>
              </a:rPr>
              <a:t>söz </a:t>
            </a:r>
            <a:r>
              <a:rPr dirty="0" spc="-110" b="0">
                <a:solidFill>
                  <a:srgbClr val="000000"/>
                </a:solidFill>
                <a:latin typeface="Arial"/>
                <a:cs typeface="Arial"/>
              </a:rPr>
              <a:t>konusu 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değildir.  </a:t>
            </a:r>
            <a:r>
              <a:rPr dirty="0" spc="-350" b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dirty="0" spc="-150" b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dirty="0" spc="-15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dirty="0" spc="-225" b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ü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dirty="0" spc="-95" b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dirty="0" spc="-140" b="0">
                <a:solidFill>
                  <a:srgbClr val="000000"/>
                </a:solidFill>
                <a:latin typeface="Arial"/>
                <a:cs typeface="Arial"/>
              </a:rPr>
              <a:t>ıs</a:t>
            </a:r>
            <a:r>
              <a:rPr dirty="0" spc="-19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-15" b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dirty="0" spc="-16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dirty="0" spc="-16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dirty="0" spc="-175" b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dirty="0" spc="-155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pc="-95" b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dirty="0" spc="-95" b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dirty="0" spc="15" b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dirty="0" spc="70" b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dirty="0" spc="-155" b="0">
                <a:solidFill>
                  <a:srgbClr val="000000"/>
                </a:solidFill>
                <a:latin typeface="Arial"/>
                <a:cs typeface="Arial"/>
              </a:rPr>
              <a:t>aa</a:t>
            </a:r>
            <a:r>
              <a:rPr dirty="0" spc="5" b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pc="-90" b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dirty="0" spc="5" b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dirty="0" spc="-114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15" b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dirty="0" spc="-225" b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ü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dirty="0" spc="-8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15" b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pc="-60" b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dirty="0" spc="-65" b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dirty="0" spc="-105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pc="-100" b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dirty="0" spc="-5" b="0">
                <a:solidFill>
                  <a:srgbClr val="000000"/>
                </a:solidFill>
                <a:latin typeface="Arial"/>
                <a:cs typeface="Arial"/>
              </a:rPr>
              <a:t>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31814" y="2931756"/>
            <a:ext cx="125666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95">
                <a:latin typeface="Arial"/>
                <a:cs typeface="Arial"/>
              </a:rPr>
              <a:t>k</a:t>
            </a:r>
            <a:r>
              <a:rPr dirty="0" sz="2000" spc="-140">
                <a:latin typeface="Arial"/>
                <a:cs typeface="Arial"/>
              </a:rPr>
              <a:t>ıs</a:t>
            </a:r>
            <a:r>
              <a:rPr dirty="0" sz="2000" spc="-195">
                <a:latin typeface="Arial"/>
                <a:cs typeface="Arial"/>
              </a:rPr>
              <a:t>a</a:t>
            </a:r>
            <a:r>
              <a:rPr dirty="0" sz="2000" spc="-15">
                <a:latin typeface="Arial"/>
                <a:cs typeface="Arial"/>
              </a:rPr>
              <a:t>l</a:t>
            </a:r>
            <a:r>
              <a:rPr dirty="0" sz="2000" spc="-50">
                <a:latin typeface="Arial"/>
                <a:cs typeface="Arial"/>
              </a:rPr>
              <a:t>m</a:t>
            </a:r>
            <a:r>
              <a:rPr dirty="0" sz="2000" spc="-155">
                <a:latin typeface="Arial"/>
                <a:cs typeface="Arial"/>
              </a:rPr>
              <a:t>a</a:t>
            </a:r>
            <a:r>
              <a:rPr dirty="0" sz="2000" spc="-75">
                <a:latin typeface="Arial"/>
                <a:cs typeface="Arial"/>
              </a:rPr>
              <a:t>la</a:t>
            </a:r>
            <a:r>
              <a:rPr dirty="0" sz="2000" spc="-40">
                <a:latin typeface="Arial"/>
                <a:cs typeface="Arial"/>
              </a:rPr>
              <a:t>rla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711" y="3236504"/>
            <a:ext cx="847344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000" spc="-70">
                <a:latin typeface="Arial"/>
                <a:cs typeface="Arial"/>
              </a:rPr>
              <a:t>mümkün </a:t>
            </a:r>
            <a:r>
              <a:rPr dirty="0" sz="2000" spc="-80">
                <a:latin typeface="Arial"/>
                <a:cs typeface="Arial"/>
              </a:rPr>
              <a:t>olduğundan </a:t>
            </a:r>
            <a:r>
              <a:rPr dirty="0" sz="2000" spc="-100">
                <a:latin typeface="Arial"/>
                <a:cs typeface="Arial"/>
              </a:rPr>
              <a:t>önce </a:t>
            </a:r>
            <a:r>
              <a:rPr dirty="0" sz="2000" spc="-60">
                <a:latin typeface="Arial"/>
                <a:cs typeface="Arial"/>
              </a:rPr>
              <a:t>maliyet </a:t>
            </a:r>
            <a:r>
              <a:rPr dirty="0" sz="2000" spc="-25">
                <a:latin typeface="Arial"/>
                <a:cs typeface="Arial"/>
              </a:rPr>
              <a:t>birim </a:t>
            </a:r>
            <a:r>
              <a:rPr dirty="0" sz="2000" spc="-70">
                <a:latin typeface="Arial"/>
                <a:cs typeface="Arial"/>
              </a:rPr>
              <a:t>artışı </a:t>
            </a:r>
            <a:r>
              <a:rPr dirty="0" sz="2000" spc="-90">
                <a:latin typeface="Arial"/>
                <a:cs typeface="Arial"/>
              </a:rPr>
              <a:t>en </a:t>
            </a:r>
            <a:r>
              <a:rPr dirty="0" sz="2000" spc="-185">
                <a:latin typeface="Arial"/>
                <a:cs typeface="Arial"/>
              </a:rPr>
              <a:t>az </a:t>
            </a:r>
            <a:r>
              <a:rPr dirty="0" sz="2000" spc="-70">
                <a:latin typeface="Arial"/>
                <a:cs typeface="Arial"/>
              </a:rPr>
              <a:t>olan </a:t>
            </a:r>
            <a:r>
              <a:rPr dirty="0" sz="2000" spc="-15">
                <a:latin typeface="Arial"/>
                <a:cs typeface="Arial"/>
              </a:rPr>
              <a:t>kritik </a:t>
            </a:r>
            <a:r>
              <a:rPr dirty="0" sz="2000" spc="-55">
                <a:latin typeface="Arial"/>
                <a:cs typeface="Arial"/>
              </a:rPr>
              <a:t>faaliyetlerin </a:t>
            </a:r>
            <a:r>
              <a:rPr dirty="0" sz="2000" spc="-105">
                <a:latin typeface="Arial"/>
                <a:cs typeface="Arial"/>
              </a:rPr>
              <a:t>süresi  </a:t>
            </a:r>
            <a:r>
              <a:rPr dirty="0" sz="2000" spc="-85">
                <a:latin typeface="Arial"/>
                <a:cs typeface="Arial"/>
              </a:rPr>
              <a:t>kısaltılacaktır.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4786325"/>
            <a:ext cx="8930005" cy="2072005"/>
            <a:chOff x="214282" y="4786325"/>
            <a:chExt cx="8930005" cy="207200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28662" y="4786325"/>
              <a:ext cx="7157593" cy="20716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4842" y="1428737"/>
            <a:ext cx="7919054" cy="527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09950" y="1864500"/>
            <a:ext cx="8477885" cy="292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372735">
              <a:lnSpc>
                <a:spcPct val="150000"/>
              </a:lnSpc>
              <a:spcBef>
                <a:spcPts val="100"/>
              </a:spcBef>
            </a:pPr>
            <a:r>
              <a:rPr dirty="0" sz="2000" spc="-140" b="1">
                <a:solidFill>
                  <a:srgbClr val="C00000"/>
                </a:solidFill>
                <a:latin typeface="Arial"/>
                <a:cs typeface="Arial"/>
              </a:rPr>
              <a:t>Proje </a:t>
            </a:r>
            <a:r>
              <a:rPr dirty="0" sz="2000" spc="-130" b="1">
                <a:solidFill>
                  <a:srgbClr val="C00000"/>
                </a:solidFill>
                <a:latin typeface="Arial"/>
                <a:cs typeface="Arial"/>
              </a:rPr>
              <a:t>Hızlandırılması </a:t>
            </a:r>
            <a:r>
              <a:rPr dirty="0" sz="2000" spc="-160" b="1">
                <a:solidFill>
                  <a:srgbClr val="C00000"/>
                </a:solidFill>
                <a:latin typeface="Arial"/>
                <a:cs typeface="Arial"/>
              </a:rPr>
              <a:t>Yöntemi  </a:t>
            </a:r>
            <a:r>
              <a:rPr dirty="0" sz="2000" spc="-130" b="1">
                <a:solidFill>
                  <a:srgbClr val="C00000"/>
                </a:solidFill>
                <a:latin typeface="Arial"/>
                <a:cs typeface="Arial"/>
              </a:rPr>
              <a:t>[Zorlama </a:t>
            </a:r>
            <a:r>
              <a:rPr dirty="0" sz="2000" spc="-10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2000" spc="-10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C00000"/>
                </a:solidFill>
                <a:latin typeface="Arial"/>
                <a:cs typeface="Arial"/>
              </a:rPr>
              <a:t>(Z1)]</a:t>
            </a:r>
            <a:endParaRPr sz="2000">
              <a:latin typeface="Arial"/>
              <a:cs typeface="Arial"/>
            </a:endParaRPr>
          </a:p>
          <a:p>
            <a:pPr algn="just" marL="12700" marR="5080" indent="635">
              <a:lnSpc>
                <a:spcPct val="100000"/>
              </a:lnSpc>
              <a:spcBef>
                <a:spcPts val="600"/>
              </a:spcBef>
            </a:pPr>
            <a:r>
              <a:rPr dirty="0" sz="2000" spc="-140">
                <a:latin typeface="Arial"/>
                <a:cs typeface="Arial"/>
              </a:rPr>
              <a:t>Süresi </a:t>
            </a:r>
            <a:r>
              <a:rPr dirty="0" sz="2000" spc="-85">
                <a:latin typeface="Arial"/>
                <a:cs typeface="Arial"/>
              </a:rPr>
              <a:t>kısaltıldığında </a:t>
            </a:r>
            <a:r>
              <a:rPr dirty="0" sz="2000" spc="-15">
                <a:latin typeface="Arial"/>
                <a:cs typeface="Arial"/>
              </a:rPr>
              <a:t>kritik </a:t>
            </a:r>
            <a:r>
              <a:rPr dirty="0" sz="2000" spc="-95">
                <a:latin typeface="Arial"/>
                <a:cs typeface="Arial"/>
              </a:rPr>
              <a:t>olmayan </a:t>
            </a:r>
            <a:r>
              <a:rPr dirty="0" sz="2000" spc="-70">
                <a:latin typeface="Arial"/>
                <a:cs typeface="Arial"/>
              </a:rPr>
              <a:t>diğer </a:t>
            </a:r>
            <a:r>
              <a:rPr dirty="0" sz="2000" spc="-55">
                <a:latin typeface="Arial"/>
                <a:cs typeface="Arial"/>
              </a:rPr>
              <a:t>faaliyetlerin </a:t>
            </a:r>
            <a:r>
              <a:rPr dirty="0" sz="2000" spc="-100">
                <a:latin typeface="Arial"/>
                <a:cs typeface="Arial"/>
              </a:rPr>
              <a:t>serbest </a:t>
            </a:r>
            <a:r>
              <a:rPr dirty="0" sz="2000" spc="-55">
                <a:latin typeface="Arial"/>
                <a:cs typeface="Arial"/>
              </a:rPr>
              <a:t>bolluklarını </a:t>
            </a:r>
            <a:r>
              <a:rPr dirty="0" sz="2000" spc="-195">
                <a:latin typeface="Arial"/>
                <a:cs typeface="Arial"/>
              </a:rPr>
              <a:t>(SB)  </a:t>
            </a:r>
            <a:r>
              <a:rPr dirty="0" sz="2000" spc="-75">
                <a:latin typeface="Arial"/>
                <a:cs typeface="Arial"/>
              </a:rPr>
              <a:t>değiştirmeyen </a:t>
            </a:r>
            <a:r>
              <a:rPr dirty="0" sz="2000" spc="-120">
                <a:latin typeface="Arial"/>
                <a:cs typeface="Arial"/>
              </a:rPr>
              <a:t>ve </a:t>
            </a:r>
            <a:r>
              <a:rPr dirty="0" sz="2000" spc="-60">
                <a:latin typeface="Arial"/>
                <a:cs typeface="Arial"/>
              </a:rPr>
              <a:t>maliyet </a:t>
            </a:r>
            <a:r>
              <a:rPr dirty="0" sz="2000" spc="-25">
                <a:latin typeface="Arial"/>
                <a:cs typeface="Arial"/>
              </a:rPr>
              <a:t>birim </a:t>
            </a:r>
            <a:r>
              <a:rPr dirty="0" sz="2000" spc="-70">
                <a:latin typeface="Arial"/>
                <a:cs typeface="Arial"/>
              </a:rPr>
              <a:t>artışı </a:t>
            </a:r>
            <a:r>
              <a:rPr dirty="0" sz="2000" spc="-114">
                <a:latin typeface="Arial"/>
                <a:cs typeface="Arial"/>
              </a:rPr>
              <a:t>(s) </a:t>
            </a:r>
            <a:r>
              <a:rPr dirty="0" sz="2000" spc="-90">
                <a:latin typeface="Arial"/>
                <a:cs typeface="Arial"/>
              </a:rPr>
              <a:t>en </a:t>
            </a:r>
            <a:r>
              <a:rPr dirty="0" sz="2000" spc="-185">
                <a:latin typeface="Arial"/>
                <a:cs typeface="Arial"/>
              </a:rPr>
              <a:t>az </a:t>
            </a:r>
            <a:r>
              <a:rPr dirty="0" sz="2000" spc="-70">
                <a:latin typeface="Arial"/>
                <a:cs typeface="Arial"/>
              </a:rPr>
              <a:t>olan </a:t>
            </a:r>
            <a:r>
              <a:rPr dirty="0" sz="2000" spc="-65">
                <a:latin typeface="Arial"/>
                <a:cs typeface="Arial"/>
              </a:rPr>
              <a:t>faaliyet </a:t>
            </a:r>
            <a:r>
              <a:rPr dirty="0" sz="2000" spc="-80">
                <a:latin typeface="Arial"/>
                <a:cs typeface="Arial"/>
              </a:rPr>
              <a:t>7-8’dir. </a:t>
            </a:r>
            <a:r>
              <a:rPr dirty="0" sz="2000" spc="-160">
                <a:latin typeface="Arial"/>
                <a:cs typeface="Arial"/>
              </a:rPr>
              <a:t>Bu </a:t>
            </a:r>
            <a:r>
              <a:rPr dirty="0" sz="2000" spc="-60">
                <a:latin typeface="Arial"/>
                <a:cs typeface="Arial"/>
              </a:rPr>
              <a:t>faaliyetin  </a:t>
            </a:r>
            <a:r>
              <a:rPr dirty="0" sz="2000" spc="-105">
                <a:latin typeface="Arial"/>
                <a:cs typeface="Arial"/>
              </a:rPr>
              <a:t>süresi </a:t>
            </a:r>
            <a:r>
              <a:rPr dirty="0" sz="2000" spc="-100">
                <a:latin typeface="Arial"/>
                <a:cs typeface="Arial"/>
              </a:rPr>
              <a:t>5 gün </a:t>
            </a:r>
            <a:r>
              <a:rPr dirty="0" sz="2000" spc="-80">
                <a:latin typeface="Arial"/>
                <a:cs typeface="Arial"/>
              </a:rPr>
              <a:t>kısaltıldığı </a:t>
            </a:r>
            <a:r>
              <a:rPr dirty="0" sz="2000" spc="-140">
                <a:latin typeface="Arial"/>
                <a:cs typeface="Arial"/>
              </a:rPr>
              <a:t>zaman </a:t>
            </a:r>
            <a:r>
              <a:rPr dirty="0" sz="2000" spc="-100">
                <a:latin typeface="Arial"/>
                <a:cs typeface="Arial"/>
              </a:rPr>
              <a:t>şebekenin </a:t>
            </a:r>
            <a:r>
              <a:rPr dirty="0" sz="2000" spc="-110">
                <a:latin typeface="Arial"/>
                <a:cs typeface="Arial"/>
              </a:rPr>
              <a:t>yalnız </a:t>
            </a:r>
            <a:r>
              <a:rPr dirty="0" sz="2000" spc="-85">
                <a:latin typeface="Arial"/>
                <a:cs typeface="Arial"/>
              </a:rPr>
              <a:t>7-8 </a:t>
            </a:r>
            <a:r>
              <a:rPr dirty="0" sz="2000" spc="-100">
                <a:latin typeface="Arial"/>
                <a:cs typeface="Arial"/>
              </a:rPr>
              <a:t>arasındaki </a:t>
            </a:r>
            <a:r>
              <a:rPr dirty="0" sz="2000" spc="-105">
                <a:latin typeface="Arial"/>
                <a:cs typeface="Arial"/>
              </a:rPr>
              <a:t>süresi </a:t>
            </a:r>
            <a:r>
              <a:rPr dirty="0" sz="2000" spc="-110">
                <a:latin typeface="Arial"/>
                <a:cs typeface="Arial"/>
              </a:rPr>
              <a:t>azalmakta </a:t>
            </a:r>
            <a:r>
              <a:rPr dirty="0" sz="2000" spc="-120">
                <a:latin typeface="Arial"/>
                <a:cs typeface="Arial"/>
              </a:rPr>
              <a:t>ve  </a:t>
            </a:r>
            <a:r>
              <a:rPr dirty="0" sz="2000" spc="-65">
                <a:latin typeface="Arial"/>
                <a:cs typeface="Arial"/>
              </a:rPr>
              <a:t>yatırım </a:t>
            </a:r>
            <a:r>
              <a:rPr dirty="0" sz="2000" spc="-60">
                <a:latin typeface="Arial"/>
                <a:cs typeface="Arial"/>
              </a:rPr>
              <a:t>maliyetindeki </a:t>
            </a:r>
            <a:r>
              <a:rPr dirty="0" sz="2000" spc="-70">
                <a:latin typeface="Arial"/>
                <a:cs typeface="Arial"/>
              </a:rPr>
              <a:t>artış </a:t>
            </a:r>
            <a:r>
              <a:rPr dirty="0" sz="2000" spc="-50">
                <a:latin typeface="Arial"/>
                <a:cs typeface="Arial"/>
              </a:rPr>
              <a:t>minimum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olmaktadır.</a:t>
            </a:r>
            <a:endParaRPr sz="2000">
              <a:latin typeface="Arial"/>
              <a:cs typeface="Arial"/>
            </a:endParaRPr>
          </a:p>
          <a:p>
            <a:pPr algn="just" marL="469900">
              <a:lnSpc>
                <a:spcPct val="100000"/>
              </a:lnSpc>
              <a:spcBef>
                <a:spcPts val="600"/>
              </a:spcBef>
            </a:pPr>
            <a:r>
              <a:rPr dirty="0" sz="2000" spc="-114">
                <a:latin typeface="Arial"/>
                <a:cs typeface="Arial"/>
              </a:rPr>
              <a:t>Yatırım </a:t>
            </a:r>
            <a:r>
              <a:rPr dirty="0" sz="2000" spc="-90">
                <a:latin typeface="Arial"/>
                <a:cs typeface="Arial"/>
              </a:rPr>
              <a:t>süresi: </a:t>
            </a:r>
            <a:r>
              <a:rPr dirty="0" sz="2000" spc="-100">
                <a:latin typeface="Arial"/>
                <a:cs typeface="Arial"/>
              </a:rPr>
              <a:t>235 </a:t>
            </a:r>
            <a:r>
              <a:rPr dirty="0" sz="2000" spc="-120">
                <a:latin typeface="Arial"/>
                <a:cs typeface="Arial"/>
              </a:rPr>
              <a:t>– </a:t>
            </a:r>
            <a:r>
              <a:rPr dirty="0" sz="2000" spc="-100">
                <a:latin typeface="Arial"/>
                <a:cs typeface="Arial"/>
              </a:rPr>
              <a:t>5 </a:t>
            </a:r>
            <a:r>
              <a:rPr dirty="0" sz="2000" spc="-175">
                <a:latin typeface="Arial"/>
                <a:cs typeface="Arial"/>
              </a:rPr>
              <a:t>= </a:t>
            </a:r>
            <a:r>
              <a:rPr dirty="0" sz="2000" spc="-100">
                <a:latin typeface="Arial"/>
                <a:cs typeface="Arial"/>
              </a:rPr>
              <a:t>230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gün</a:t>
            </a:r>
            <a:endParaRPr sz="2000">
              <a:latin typeface="Arial"/>
              <a:cs typeface="Arial"/>
            </a:endParaRPr>
          </a:p>
          <a:p>
            <a:pPr algn="just" marL="469900">
              <a:lnSpc>
                <a:spcPct val="100000"/>
              </a:lnSpc>
            </a:pPr>
            <a:r>
              <a:rPr dirty="0" sz="2000" spc="-114">
                <a:latin typeface="Arial"/>
                <a:cs typeface="Arial"/>
              </a:rPr>
              <a:t>Yatırım </a:t>
            </a:r>
            <a:r>
              <a:rPr dirty="0" sz="2000" spc="-50">
                <a:latin typeface="Arial"/>
                <a:cs typeface="Arial"/>
              </a:rPr>
              <a:t>maliyeti: </a:t>
            </a:r>
            <a:r>
              <a:rPr dirty="0" sz="2000" spc="-90">
                <a:latin typeface="Arial"/>
                <a:cs typeface="Arial"/>
              </a:rPr>
              <a:t>4.000.000 </a:t>
            </a:r>
            <a:r>
              <a:rPr dirty="0" sz="2000" spc="-175">
                <a:latin typeface="Arial"/>
                <a:cs typeface="Arial"/>
              </a:rPr>
              <a:t>+ </a:t>
            </a:r>
            <a:r>
              <a:rPr dirty="0" sz="2000" spc="-100">
                <a:latin typeface="Arial"/>
                <a:cs typeface="Arial"/>
              </a:rPr>
              <a:t>5 </a:t>
            </a:r>
            <a:r>
              <a:rPr dirty="0" sz="2000" spc="-135">
                <a:latin typeface="Arial"/>
                <a:cs typeface="Arial"/>
              </a:rPr>
              <a:t>x </a:t>
            </a:r>
            <a:r>
              <a:rPr dirty="0" sz="2000" spc="-100">
                <a:latin typeface="Arial"/>
                <a:cs typeface="Arial"/>
              </a:rPr>
              <a:t>500 </a:t>
            </a:r>
            <a:r>
              <a:rPr dirty="0" sz="2000" spc="-175">
                <a:latin typeface="Arial"/>
                <a:cs typeface="Arial"/>
              </a:rPr>
              <a:t>= </a:t>
            </a:r>
            <a:r>
              <a:rPr dirty="0" sz="2000" spc="-90">
                <a:latin typeface="Arial"/>
                <a:cs typeface="Arial"/>
              </a:rPr>
              <a:t>4.002.500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 spc="-270">
                <a:latin typeface="Arial"/>
                <a:cs typeface="Arial"/>
              </a:rPr>
              <a:t>TL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929588" y="5643577"/>
            <a:ext cx="1214412" cy="45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4842" y="1428737"/>
            <a:ext cx="7919054" cy="527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10203" y="1864500"/>
            <a:ext cx="8477885" cy="30734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300"/>
              </a:spcBef>
            </a:pPr>
            <a:r>
              <a:rPr dirty="0" sz="2000" spc="-140" b="1">
                <a:solidFill>
                  <a:srgbClr val="C00000"/>
                </a:solidFill>
                <a:latin typeface="Arial"/>
                <a:cs typeface="Arial"/>
              </a:rPr>
              <a:t>Proje </a:t>
            </a:r>
            <a:r>
              <a:rPr dirty="0" sz="2000" spc="-130" b="1">
                <a:solidFill>
                  <a:srgbClr val="C00000"/>
                </a:solidFill>
                <a:latin typeface="Arial"/>
                <a:cs typeface="Arial"/>
              </a:rPr>
              <a:t>Hızlandırılması</a:t>
            </a:r>
            <a:r>
              <a:rPr dirty="0" sz="2000" spc="-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60" b="1">
                <a:solidFill>
                  <a:srgbClr val="C00000"/>
                </a:solidFill>
                <a:latin typeface="Arial"/>
                <a:cs typeface="Arial"/>
              </a:rPr>
              <a:t>Yöntemi</a:t>
            </a: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200"/>
              </a:spcBef>
            </a:pPr>
            <a:r>
              <a:rPr dirty="0" sz="2000" spc="-85">
                <a:latin typeface="Arial"/>
                <a:cs typeface="Arial"/>
              </a:rPr>
              <a:t>7-8 </a:t>
            </a:r>
            <a:r>
              <a:rPr dirty="0" sz="2000" spc="-65">
                <a:latin typeface="Arial"/>
                <a:cs typeface="Arial"/>
              </a:rPr>
              <a:t>faaliyetinde </a:t>
            </a:r>
            <a:r>
              <a:rPr dirty="0" sz="2000" spc="-75">
                <a:latin typeface="Arial"/>
                <a:cs typeface="Arial"/>
              </a:rPr>
              <a:t>yeni </a:t>
            </a:r>
            <a:r>
              <a:rPr dirty="0" sz="2000" spc="-25">
                <a:latin typeface="Arial"/>
                <a:cs typeface="Arial"/>
              </a:rPr>
              <a:t>bir </a:t>
            </a:r>
            <a:r>
              <a:rPr dirty="0" sz="2000" spc="-100">
                <a:latin typeface="Arial"/>
                <a:cs typeface="Arial"/>
              </a:rPr>
              <a:t>zorlama </a:t>
            </a:r>
            <a:r>
              <a:rPr dirty="0" sz="2000" spc="-175">
                <a:latin typeface="Arial"/>
                <a:cs typeface="Arial"/>
              </a:rPr>
              <a:t>söz </a:t>
            </a:r>
            <a:r>
              <a:rPr dirty="0" sz="2000" spc="-110">
                <a:latin typeface="Arial"/>
                <a:cs typeface="Arial"/>
              </a:rPr>
              <a:t>konusu </a:t>
            </a:r>
            <a:r>
              <a:rPr dirty="0" sz="2000" spc="-90">
                <a:latin typeface="Arial"/>
                <a:cs typeface="Arial"/>
              </a:rPr>
              <a:t>olmadığından </a:t>
            </a:r>
            <a:r>
              <a:rPr dirty="0" sz="2000" spc="-60">
                <a:latin typeface="Arial"/>
                <a:cs typeface="Arial"/>
              </a:rPr>
              <a:t>faaliyetin </a:t>
            </a:r>
            <a:r>
              <a:rPr dirty="0" sz="2000" spc="-75">
                <a:latin typeface="Arial"/>
                <a:cs typeface="Arial"/>
              </a:rPr>
              <a:t>üstündeki </a:t>
            </a:r>
            <a:r>
              <a:rPr dirty="0" sz="2000" spc="-40">
                <a:latin typeface="Arial"/>
                <a:cs typeface="Arial"/>
              </a:rPr>
              <a:t>n/s  </a:t>
            </a:r>
            <a:r>
              <a:rPr dirty="0" sz="2000" spc="-80">
                <a:latin typeface="Arial"/>
                <a:cs typeface="Arial"/>
              </a:rPr>
              <a:t>kaldırılmış </a:t>
            </a:r>
            <a:r>
              <a:rPr dirty="0" sz="2000" spc="-120">
                <a:latin typeface="Arial"/>
                <a:cs typeface="Arial"/>
              </a:rPr>
              <a:t>ve </a:t>
            </a:r>
            <a:r>
              <a:rPr dirty="0" sz="2000" spc="-80">
                <a:latin typeface="Arial"/>
                <a:cs typeface="Arial"/>
              </a:rPr>
              <a:t>okun </a:t>
            </a:r>
            <a:r>
              <a:rPr dirty="0" sz="2000" spc="-105">
                <a:latin typeface="Arial"/>
                <a:cs typeface="Arial"/>
              </a:rPr>
              <a:t>üzerine(X) </a:t>
            </a:r>
            <a:r>
              <a:rPr dirty="0" sz="2000" spc="-55">
                <a:latin typeface="Arial"/>
                <a:cs typeface="Arial"/>
              </a:rPr>
              <a:t>işareti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konulmuştur.</a:t>
            </a:r>
            <a:endParaRPr sz="2000">
              <a:latin typeface="Arial"/>
              <a:cs typeface="Arial"/>
            </a:endParaRPr>
          </a:p>
          <a:p>
            <a:pPr algn="just" marL="68580">
              <a:lnSpc>
                <a:spcPct val="100000"/>
              </a:lnSpc>
            </a:pPr>
            <a:r>
              <a:rPr dirty="0" sz="2000" spc="-130" b="1">
                <a:solidFill>
                  <a:srgbClr val="C00000"/>
                </a:solidFill>
                <a:latin typeface="Arial"/>
                <a:cs typeface="Arial"/>
              </a:rPr>
              <a:t>[Zorlama </a:t>
            </a:r>
            <a:r>
              <a:rPr dirty="0" sz="2000" spc="-10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dirty="0" sz="2000" spc="-95" b="1">
                <a:solidFill>
                  <a:srgbClr val="C00000"/>
                </a:solidFill>
                <a:latin typeface="Arial"/>
                <a:cs typeface="Arial"/>
              </a:rPr>
              <a:t> (Z2)]</a:t>
            </a:r>
            <a:endParaRPr sz="2000">
              <a:latin typeface="Arial"/>
              <a:cs typeface="Arial"/>
            </a:endParaRPr>
          </a:p>
          <a:p>
            <a:pPr algn="just" marL="12700" marR="8890">
              <a:lnSpc>
                <a:spcPct val="100000"/>
              </a:lnSpc>
            </a:pPr>
            <a:r>
              <a:rPr dirty="0" sz="2000" spc="-60">
                <a:latin typeface="Arial"/>
                <a:cs typeface="Arial"/>
              </a:rPr>
              <a:t>Kritik </a:t>
            </a:r>
            <a:r>
              <a:rPr dirty="0" sz="2000" spc="-90">
                <a:latin typeface="Arial"/>
                <a:cs typeface="Arial"/>
              </a:rPr>
              <a:t>yörünge </a:t>
            </a:r>
            <a:r>
              <a:rPr dirty="0" sz="2000" spc="-85">
                <a:latin typeface="Arial"/>
                <a:cs typeface="Arial"/>
              </a:rPr>
              <a:t>üzerinde </a:t>
            </a:r>
            <a:r>
              <a:rPr dirty="0" sz="2000" spc="-220">
                <a:latin typeface="Arial"/>
                <a:cs typeface="Arial"/>
              </a:rPr>
              <a:t>s </a:t>
            </a:r>
            <a:r>
              <a:rPr dirty="0" sz="2000" spc="-75">
                <a:latin typeface="Arial"/>
                <a:cs typeface="Arial"/>
              </a:rPr>
              <a:t>değeri </a:t>
            </a:r>
            <a:r>
              <a:rPr dirty="0" sz="2000" spc="-95">
                <a:latin typeface="Arial"/>
                <a:cs typeface="Arial"/>
              </a:rPr>
              <a:t>en küçük </a:t>
            </a:r>
            <a:r>
              <a:rPr dirty="0" sz="2000" spc="-70">
                <a:latin typeface="Arial"/>
                <a:cs typeface="Arial"/>
              </a:rPr>
              <a:t>olan </a:t>
            </a:r>
            <a:r>
              <a:rPr dirty="0" sz="2000" spc="-85">
                <a:latin typeface="Arial"/>
                <a:cs typeface="Arial"/>
              </a:rPr>
              <a:t>6-7 </a:t>
            </a:r>
            <a:r>
              <a:rPr dirty="0" sz="2000" spc="-55">
                <a:latin typeface="Arial"/>
                <a:cs typeface="Arial"/>
              </a:rPr>
              <a:t>faaliyetidir. </a:t>
            </a:r>
            <a:r>
              <a:rPr dirty="0" sz="2000" spc="-160">
                <a:latin typeface="Arial"/>
                <a:cs typeface="Arial"/>
              </a:rPr>
              <a:t>Bu </a:t>
            </a:r>
            <a:r>
              <a:rPr dirty="0" sz="2000" spc="-60">
                <a:latin typeface="Arial"/>
                <a:cs typeface="Arial"/>
              </a:rPr>
              <a:t>faaliyetin </a:t>
            </a:r>
            <a:r>
              <a:rPr dirty="0" sz="2000" spc="-105">
                <a:latin typeface="Arial"/>
                <a:cs typeface="Arial"/>
              </a:rPr>
              <a:t>süresi  </a:t>
            </a:r>
            <a:r>
              <a:rPr dirty="0" sz="2000" spc="-95">
                <a:latin typeface="Arial"/>
                <a:cs typeface="Arial"/>
              </a:rPr>
              <a:t>en </a:t>
            </a:r>
            <a:r>
              <a:rPr dirty="0" sz="2000" spc="-114">
                <a:latin typeface="Arial"/>
                <a:cs typeface="Arial"/>
              </a:rPr>
              <a:t>fazla </a:t>
            </a:r>
            <a:r>
              <a:rPr dirty="0" sz="2000" spc="-100">
                <a:latin typeface="Arial"/>
                <a:cs typeface="Arial"/>
              </a:rPr>
              <a:t>10 gün </a:t>
            </a:r>
            <a:r>
              <a:rPr dirty="0" sz="2000" spc="-60">
                <a:latin typeface="Arial"/>
                <a:cs typeface="Arial"/>
              </a:rPr>
              <a:t>kısaltılabilir. </a:t>
            </a:r>
            <a:r>
              <a:rPr dirty="0" sz="2000" spc="-100">
                <a:latin typeface="Arial"/>
                <a:cs typeface="Arial"/>
              </a:rPr>
              <a:t>Diğer </a:t>
            </a:r>
            <a:r>
              <a:rPr dirty="0" sz="2000" spc="-55">
                <a:latin typeface="Arial"/>
                <a:cs typeface="Arial"/>
              </a:rPr>
              <a:t>taraftan </a:t>
            </a:r>
            <a:r>
              <a:rPr dirty="0" sz="2000" spc="-100">
                <a:latin typeface="Arial"/>
                <a:cs typeface="Arial"/>
              </a:rPr>
              <a:t>şebekenin 7 ucuna </a:t>
            </a:r>
            <a:r>
              <a:rPr dirty="0" sz="2000" spc="-95">
                <a:latin typeface="Arial"/>
                <a:cs typeface="Arial"/>
              </a:rPr>
              <a:t>bağlı </a:t>
            </a:r>
            <a:r>
              <a:rPr dirty="0" sz="2000" spc="-85">
                <a:latin typeface="Arial"/>
                <a:cs typeface="Arial"/>
              </a:rPr>
              <a:t>4-7 </a:t>
            </a:r>
            <a:r>
              <a:rPr dirty="0" sz="2000" spc="-55">
                <a:latin typeface="Arial"/>
                <a:cs typeface="Arial"/>
              </a:rPr>
              <a:t>faaliyetinin  </a:t>
            </a:r>
            <a:r>
              <a:rPr dirty="0" sz="2000" spc="-335">
                <a:latin typeface="Arial"/>
                <a:cs typeface="Arial"/>
              </a:rPr>
              <a:t>SB </a:t>
            </a:r>
            <a:r>
              <a:rPr dirty="0" sz="2000" spc="-175">
                <a:latin typeface="Arial"/>
                <a:cs typeface="Arial"/>
              </a:rPr>
              <a:t>= </a:t>
            </a:r>
            <a:r>
              <a:rPr dirty="0" sz="2000" spc="-100">
                <a:latin typeface="Arial"/>
                <a:cs typeface="Arial"/>
              </a:rPr>
              <a:t>165 </a:t>
            </a:r>
            <a:r>
              <a:rPr dirty="0" sz="2000" spc="-95">
                <a:latin typeface="Arial"/>
                <a:cs typeface="Arial"/>
              </a:rPr>
              <a:t>gündür. </a:t>
            </a:r>
            <a:r>
              <a:rPr dirty="0" sz="2000" spc="-85">
                <a:latin typeface="Arial"/>
                <a:cs typeface="Arial"/>
              </a:rPr>
              <a:t>4-7 </a:t>
            </a:r>
            <a:r>
              <a:rPr dirty="0" sz="2000" spc="-55">
                <a:latin typeface="Arial"/>
                <a:cs typeface="Arial"/>
              </a:rPr>
              <a:t>faaliyetinin </a:t>
            </a:r>
            <a:r>
              <a:rPr dirty="0" sz="2000" spc="-114">
                <a:latin typeface="Arial"/>
                <a:cs typeface="Arial"/>
              </a:rPr>
              <a:t>ise </a:t>
            </a:r>
            <a:r>
              <a:rPr dirty="0" sz="2000" spc="-105">
                <a:latin typeface="Arial"/>
                <a:cs typeface="Arial"/>
              </a:rPr>
              <a:t>serbest </a:t>
            </a:r>
            <a:r>
              <a:rPr dirty="0" sz="2000" spc="-60">
                <a:latin typeface="Arial"/>
                <a:cs typeface="Arial"/>
              </a:rPr>
              <a:t>bolluğu </a:t>
            </a:r>
            <a:r>
              <a:rPr dirty="0" sz="2000" spc="-100">
                <a:latin typeface="Arial"/>
                <a:cs typeface="Arial"/>
              </a:rPr>
              <a:t>10 gün</a:t>
            </a:r>
            <a:r>
              <a:rPr dirty="0" sz="2000" spc="12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kısaltılabilir.</a:t>
            </a:r>
            <a:endParaRPr sz="2000">
              <a:latin typeface="Arial"/>
              <a:cs typeface="Arial"/>
            </a:endParaRPr>
          </a:p>
          <a:p>
            <a:pPr algn="just" marL="469900">
              <a:lnSpc>
                <a:spcPts val="2400"/>
              </a:lnSpc>
            </a:pPr>
            <a:r>
              <a:rPr dirty="0" sz="2000" spc="-114">
                <a:latin typeface="Arial"/>
                <a:cs typeface="Arial"/>
              </a:rPr>
              <a:t>Yatırım </a:t>
            </a:r>
            <a:r>
              <a:rPr dirty="0" sz="2000" spc="-90">
                <a:latin typeface="Arial"/>
                <a:cs typeface="Arial"/>
              </a:rPr>
              <a:t>süresi: </a:t>
            </a:r>
            <a:r>
              <a:rPr dirty="0" sz="2000" spc="-100">
                <a:latin typeface="Arial"/>
                <a:cs typeface="Arial"/>
              </a:rPr>
              <a:t>230 </a:t>
            </a:r>
            <a:r>
              <a:rPr dirty="0" sz="2000" spc="-120">
                <a:latin typeface="Arial"/>
                <a:cs typeface="Arial"/>
              </a:rPr>
              <a:t>– </a:t>
            </a:r>
            <a:r>
              <a:rPr dirty="0" sz="2000" spc="-100">
                <a:latin typeface="Arial"/>
                <a:cs typeface="Arial"/>
              </a:rPr>
              <a:t>10 </a:t>
            </a:r>
            <a:r>
              <a:rPr dirty="0" sz="2000" spc="-175">
                <a:latin typeface="Arial"/>
                <a:cs typeface="Arial"/>
              </a:rPr>
              <a:t>= </a:t>
            </a:r>
            <a:r>
              <a:rPr dirty="0" sz="2000" spc="-100">
                <a:latin typeface="Arial"/>
                <a:cs typeface="Arial"/>
              </a:rPr>
              <a:t>220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gün</a:t>
            </a:r>
            <a:endParaRPr sz="2000">
              <a:latin typeface="Arial"/>
              <a:cs typeface="Arial"/>
            </a:endParaRPr>
          </a:p>
          <a:p>
            <a:pPr algn="just" marL="469900">
              <a:lnSpc>
                <a:spcPct val="100000"/>
              </a:lnSpc>
            </a:pPr>
            <a:r>
              <a:rPr dirty="0" sz="2000" spc="-114">
                <a:latin typeface="Arial"/>
                <a:cs typeface="Arial"/>
              </a:rPr>
              <a:t>Yatırım </a:t>
            </a:r>
            <a:r>
              <a:rPr dirty="0" sz="2000" spc="-50">
                <a:latin typeface="Arial"/>
                <a:cs typeface="Arial"/>
              </a:rPr>
              <a:t>maliyeti: </a:t>
            </a:r>
            <a:r>
              <a:rPr dirty="0" sz="2000" spc="-90">
                <a:latin typeface="Arial"/>
                <a:cs typeface="Arial"/>
              </a:rPr>
              <a:t>4.002.500 </a:t>
            </a:r>
            <a:r>
              <a:rPr dirty="0" sz="2000" spc="-175">
                <a:latin typeface="Arial"/>
                <a:cs typeface="Arial"/>
              </a:rPr>
              <a:t>+ </a:t>
            </a:r>
            <a:r>
              <a:rPr dirty="0" sz="2000" spc="-100">
                <a:latin typeface="Arial"/>
                <a:cs typeface="Arial"/>
              </a:rPr>
              <a:t>10 </a:t>
            </a:r>
            <a:r>
              <a:rPr dirty="0" sz="2000" spc="-135">
                <a:latin typeface="Arial"/>
                <a:cs typeface="Arial"/>
              </a:rPr>
              <a:t>x </a:t>
            </a:r>
            <a:r>
              <a:rPr dirty="0" sz="2000" spc="-100">
                <a:latin typeface="Arial"/>
                <a:cs typeface="Arial"/>
              </a:rPr>
              <a:t>700 </a:t>
            </a:r>
            <a:r>
              <a:rPr dirty="0" sz="2000" spc="-175">
                <a:latin typeface="Arial"/>
                <a:cs typeface="Arial"/>
              </a:rPr>
              <a:t>= </a:t>
            </a:r>
            <a:r>
              <a:rPr dirty="0" sz="2000" spc="-90">
                <a:latin typeface="Arial"/>
                <a:cs typeface="Arial"/>
              </a:rPr>
              <a:t>4.009.500</a:t>
            </a:r>
            <a:r>
              <a:rPr dirty="0" sz="2000" spc="45">
                <a:latin typeface="Arial"/>
                <a:cs typeface="Arial"/>
              </a:rPr>
              <a:t> </a:t>
            </a:r>
            <a:r>
              <a:rPr dirty="0" sz="2000" spc="-270">
                <a:latin typeface="Arial"/>
                <a:cs typeface="Arial"/>
              </a:rPr>
              <a:t>TL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0099" y="4929200"/>
            <a:ext cx="6841070" cy="1928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929588" y="5643577"/>
            <a:ext cx="1214412" cy="45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4842" y="1428737"/>
            <a:ext cx="7919054" cy="527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10203" y="1864500"/>
            <a:ext cx="8475980" cy="33782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300"/>
              </a:spcBef>
            </a:pPr>
            <a:r>
              <a:rPr dirty="0" sz="2000" spc="-140" b="1">
                <a:solidFill>
                  <a:srgbClr val="C00000"/>
                </a:solidFill>
                <a:latin typeface="Arial"/>
                <a:cs typeface="Arial"/>
              </a:rPr>
              <a:t>Proje </a:t>
            </a:r>
            <a:r>
              <a:rPr dirty="0" sz="2000" spc="-130" b="1">
                <a:solidFill>
                  <a:srgbClr val="C00000"/>
                </a:solidFill>
                <a:latin typeface="Arial"/>
                <a:cs typeface="Arial"/>
              </a:rPr>
              <a:t>Hızlandırılması</a:t>
            </a:r>
            <a:r>
              <a:rPr dirty="0" sz="2000" spc="-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60" b="1">
                <a:solidFill>
                  <a:srgbClr val="C00000"/>
                </a:solidFill>
                <a:latin typeface="Arial"/>
                <a:cs typeface="Arial"/>
              </a:rPr>
              <a:t>Yöntemi</a:t>
            </a:r>
            <a:endParaRPr sz="2000">
              <a:latin typeface="Arial"/>
              <a:cs typeface="Arial"/>
            </a:endParaRPr>
          </a:p>
          <a:p>
            <a:pPr algn="just" marL="12700" marR="15240">
              <a:lnSpc>
                <a:spcPct val="100000"/>
              </a:lnSpc>
              <a:spcBef>
                <a:spcPts val="1200"/>
              </a:spcBef>
            </a:pPr>
            <a:r>
              <a:rPr dirty="0" sz="2000" spc="-160">
                <a:latin typeface="Arial"/>
                <a:cs typeface="Arial"/>
              </a:rPr>
              <a:t>Bu </a:t>
            </a:r>
            <a:r>
              <a:rPr dirty="0" sz="2000" spc="-70">
                <a:latin typeface="Arial"/>
                <a:cs typeface="Arial"/>
              </a:rPr>
              <a:t>durumda </a:t>
            </a:r>
            <a:r>
              <a:rPr dirty="0" sz="2000" spc="-85">
                <a:latin typeface="Arial"/>
                <a:cs typeface="Arial"/>
              </a:rPr>
              <a:t>6-7 </a:t>
            </a:r>
            <a:r>
              <a:rPr dirty="0" sz="2000" spc="-65">
                <a:latin typeface="Arial"/>
                <a:cs typeface="Arial"/>
              </a:rPr>
              <a:t>faaliyetinde </a:t>
            </a:r>
            <a:r>
              <a:rPr dirty="0" sz="2000" spc="-80">
                <a:latin typeface="Arial"/>
                <a:cs typeface="Arial"/>
              </a:rPr>
              <a:t>yeni </a:t>
            </a:r>
            <a:r>
              <a:rPr dirty="0" sz="2000" spc="-25">
                <a:latin typeface="Arial"/>
                <a:cs typeface="Arial"/>
              </a:rPr>
              <a:t>bir </a:t>
            </a:r>
            <a:r>
              <a:rPr dirty="0" sz="2000" spc="-100">
                <a:latin typeface="Arial"/>
                <a:cs typeface="Arial"/>
              </a:rPr>
              <a:t>zorlama </a:t>
            </a:r>
            <a:r>
              <a:rPr dirty="0" sz="2000" spc="-175">
                <a:latin typeface="Arial"/>
                <a:cs typeface="Arial"/>
              </a:rPr>
              <a:t>söz </a:t>
            </a:r>
            <a:r>
              <a:rPr dirty="0" sz="2000" spc="-110">
                <a:latin typeface="Arial"/>
                <a:cs typeface="Arial"/>
              </a:rPr>
              <a:t>konusu </a:t>
            </a:r>
            <a:r>
              <a:rPr dirty="0" sz="2000" spc="-90">
                <a:latin typeface="Arial"/>
                <a:cs typeface="Arial"/>
              </a:rPr>
              <a:t>olmadığından </a:t>
            </a:r>
            <a:r>
              <a:rPr dirty="0" sz="2000" spc="-60">
                <a:latin typeface="Arial"/>
                <a:cs typeface="Arial"/>
              </a:rPr>
              <a:t>faaliyetin  </a:t>
            </a:r>
            <a:r>
              <a:rPr dirty="0" sz="2000" spc="-75">
                <a:latin typeface="Arial"/>
                <a:cs typeface="Arial"/>
              </a:rPr>
              <a:t>üstündeki </a:t>
            </a:r>
            <a:r>
              <a:rPr dirty="0" sz="2000" spc="-40">
                <a:latin typeface="Arial"/>
                <a:cs typeface="Arial"/>
              </a:rPr>
              <a:t>n/s </a:t>
            </a:r>
            <a:r>
              <a:rPr dirty="0" sz="2000" spc="-80">
                <a:latin typeface="Arial"/>
                <a:cs typeface="Arial"/>
              </a:rPr>
              <a:t>kaldırılmış </a:t>
            </a:r>
            <a:r>
              <a:rPr dirty="0" sz="2000" spc="-120">
                <a:latin typeface="Arial"/>
                <a:cs typeface="Arial"/>
              </a:rPr>
              <a:t>ve </a:t>
            </a:r>
            <a:r>
              <a:rPr dirty="0" sz="2000" spc="-80">
                <a:latin typeface="Arial"/>
                <a:cs typeface="Arial"/>
              </a:rPr>
              <a:t>okun </a:t>
            </a:r>
            <a:r>
              <a:rPr dirty="0" sz="2000" spc="-90">
                <a:latin typeface="Arial"/>
                <a:cs typeface="Arial"/>
              </a:rPr>
              <a:t>üzerine </a:t>
            </a:r>
            <a:r>
              <a:rPr dirty="0" sz="2000" spc="-140">
                <a:latin typeface="Arial"/>
                <a:cs typeface="Arial"/>
              </a:rPr>
              <a:t>(X) </a:t>
            </a:r>
            <a:r>
              <a:rPr dirty="0" sz="2000" spc="-55">
                <a:latin typeface="Arial"/>
                <a:cs typeface="Arial"/>
              </a:rPr>
              <a:t>işareti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konulmuştur.</a:t>
            </a:r>
            <a:endParaRPr sz="2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000" spc="-125">
                <a:latin typeface="Arial"/>
                <a:cs typeface="Arial"/>
              </a:rPr>
              <a:t>Ayrıca </a:t>
            </a:r>
            <a:r>
              <a:rPr dirty="0" sz="2000" spc="-85">
                <a:latin typeface="Arial"/>
                <a:cs typeface="Arial"/>
              </a:rPr>
              <a:t>4-7 </a:t>
            </a:r>
            <a:r>
              <a:rPr dirty="0" sz="2000" spc="-55">
                <a:latin typeface="Arial"/>
                <a:cs typeface="Arial"/>
              </a:rPr>
              <a:t>faaliyetinin </a:t>
            </a:r>
            <a:r>
              <a:rPr dirty="0" sz="2000" spc="-335">
                <a:latin typeface="Arial"/>
                <a:cs typeface="Arial"/>
              </a:rPr>
              <a:t>SB </a:t>
            </a:r>
            <a:r>
              <a:rPr dirty="0" sz="2000" spc="-175">
                <a:latin typeface="Arial"/>
                <a:cs typeface="Arial"/>
              </a:rPr>
              <a:t>= </a:t>
            </a:r>
            <a:r>
              <a:rPr dirty="0" sz="2000" spc="-100">
                <a:latin typeface="Arial"/>
                <a:cs typeface="Arial"/>
              </a:rPr>
              <a:t>155 gün</a:t>
            </a:r>
            <a:r>
              <a:rPr dirty="0" sz="2000" spc="6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olmuştur.</a:t>
            </a:r>
            <a:endParaRPr sz="2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000" spc="-130" b="1">
                <a:solidFill>
                  <a:srgbClr val="C00000"/>
                </a:solidFill>
                <a:latin typeface="Arial"/>
                <a:cs typeface="Arial"/>
              </a:rPr>
              <a:t>[Zorlama </a:t>
            </a:r>
            <a:r>
              <a:rPr dirty="0" sz="2000" spc="-100" b="1">
                <a:solidFill>
                  <a:srgbClr val="C00000"/>
                </a:solidFill>
                <a:latin typeface="Arial"/>
                <a:cs typeface="Arial"/>
              </a:rPr>
              <a:t>3 </a:t>
            </a:r>
            <a:r>
              <a:rPr dirty="0" sz="2000" spc="-95" b="1">
                <a:solidFill>
                  <a:srgbClr val="C00000"/>
                </a:solidFill>
                <a:latin typeface="Arial"/>
                <a:cs typeface="Arial"/>
              </a:rPr>
              <a:t>(Z3)]</a:t>
            </a:r>
            <a:endParaRPr sz="2000">
              <a:latin typeface="Arial"/>
              <a:cs typeface="Arial"/>
            </a:endParaRPr>
          </a:p>
          <a:p>
            <a:pPr algn="just" marL="13335" marR="5080">
              <a:lnSpc>
                <a:spcPct val="100000"/>
              </a:lnSpc>
            </a:pPr>
            <a:r>
              <a:rPr dirty="0" sz="2000" spc="-60">
                <a:latin typeface="Arial"/>
                <a:cs typeface="Arial"/>
              </a:rPr>
              <a:t>Kritik </a:t>
            </a:r>
            <a:r>
              <a:rPr dirty="0" sz="2000" spc="-95">
                <a:latin typeface="Arial"/>
                <a:cs typeface="Arial"/>
              </a:rPr>
              <a:t>olmayan </a:t>
            </a:r>
            <a:r>
              <a:rPr dirty="0" sz="2000" spc="-85">
                <a:latin typeface="Arial"/>
                <a:cs typeface="Arial"/>
              </a:rPr>
              <a:t>2-5 </a:t>
            </a:r>
            <a:r>
              <a:rPr dirty="0" sz="2000" spc="-55">
                <a:latin typeface="Arial"/>
                <a:cs typeface="Arial"/>
              </a:rPr>
              <a:t>faaliyetinin </a:t>
            </a:r>
            <a:r>
              <a:rPr dirty="0" sz="2000" spc="-100">
                <a:latin typeface="Arial"/>
                <a:cs typeface="Arial"/>
              </a:rPr>
              <a:t>serbest </a:t>
            </a:r>
            <a:r>
              <a:rPr dirty="0" sz="2000" spc="-60">
                <a:latin typeface="Arial"/>
                <a:cs typeface="Arial"/>
              </a:rPr>
              <a:t>bolluğunu </a:t>
            </a:r>
            <a:r>
              <a:rPr dirty="0" sz="2000" spc="-105">
                <a:latin typeface="Arial"/>
                <a:cs typeface="Arial"/>
              </a:rPr>
              <a:t>azaltarak </a:t>
            </a:r>
            <a:r>
              <a:rPr dirty="0" sz="2000" spc="-125">
                <a:latin typeface="Arial"/>
                <a:cs typeface="Arial"/>
              </a:rPr>
              <a:t>şebekede </a:t>
            </a:r>
            <a:r>
              <a:rPr dirty="0" sz="2000" spc="-105">
                <a:latin typeface="Arial"/>
                <a:cs typeface="Arial"/>
              </a:rPr>
              <a:t>süre  </a:t>
            </a:r>
            <a:r>
              <a:rPr dirty="0" sz="2000" spc="-110">
                <a:latin typeface="Arial"/>
                <a:cs typeface="Arial"/>
              </a:rPr>
              <a:t>zorlaması </a:t>
            </a:r>
            <a:r>
              <a:rPr dirty="0" sz="2000" spc="-95">
                <a:latin typeface="Arial"/>
                <a:cs typeface="Arial"/>
              </a:rPr>
              <a:t>yapılacaktır. </a:t>
            </a:r>
            <a:r>
              <a:rPr dirty="0" sz="2000" spc="-120">
                <a:latin typeface="Arial"/>
                <a:cs typeface="Arial"/>
              </a:rPr>
              <a:t>Burada </a:t>
            </a:r>
            <a:r>
              <a:rPr dirty="0" sz="2000" spc="-85">
                <a:latin typeface="Arial"/>
                <a:cs typeface="Arial"/>
              </a:rPr>
              <a:t>2-3 </a:t>
            </a:r>
            <a:r>
              <a:rPr dirty="0" sz="2000" spc="-120">
                <a:latin typeface="Arial"/>
                <a:cs typeface="Arial"/>
              </a:rPr>
              <a:t>ve </a:t>
            </a:r>
            <a:r>
              <a:rPr dirty="0" sz="2000" spc="-85">
                <a:latin typeface="Arial"/>
                <a:cs typeface="Arial"/>
              </a:rPr>
              <a:t>2-4 </a:t>
            </a:r>
            <a:r>
              <a:rPr dirty="0" sz="2000" spc="-60">
                <a:latin typeface="Arial"/>
                <a:cs typeface="Arial"/>
              </a:rPr>
              <a:t>faaliyetlerinden </a:t>
            </a:r>
            <a:r>
              <a:rPr dirty="0" sz="2000" spc="-95">
                <a:latin typeface="Arial"/>
                <a:cs typeface="Arial"/>
              </a:rPr>
              <a:t>en </a:t>
            </a:r>
            <a:r>
              <a:rPr dirty="0" sz="2000" spc="-105">
                <a:latin typeface="Arial"/>
                <a:cs typeface="Arial"/>
              </a:rPr>
              <a:t>fazla </a:t>
            </a:r>
            <a:r>
              <a:rPr dirty="0" sz="2000" spc="-100">
                <a:latin typeface="Arial"/>
                <a:cs typeface="Arial"/>
              </a:rPr>
              <a:t>5 gün azaltmak  </a:t>
            </a:r>
            <a:r>
              <a:rPr dirty="0" sz="2000" spc="-80">
                <a:latin typeface="Arial"/>
                <a:cs typeface="Arial"/>
              </a:rPr>
              <a:t>mümkündür. </a:t>
            </a:r>
            <a:r>
              <a:rPr dirty="0" sz="2000" spc="-160">
                <a:latin typeface="Arial"/>
                <a:cs typeface="Arial"/>
              </a:rPr>
              <a:t>Bu </a:t>
            </a:r>
            <a:r>
              <a:rPr dirty="0" sz="2000" spc="-70">
                <a:latin typeface="Arial"/>
                <a:cs typeface="Arial"/>
              </a:rPr>
              <a:t>durumda </a:t>
            </a:r>
            <a:r>
              <a:rPr dirty="0" sz="2000" spc="-85">
                <a:latin typeface="Arial"/>
                <a:cs typeface="Arial"/>
              </a:rPr>
              <a:t>2-5 </a:t>
            </a:r>
            <a:r>
              <a:rPr dirty="0" sz="2000" spc="-60">
                <a:latin typeface="Arial"/>
                <a:cs typeface="Arial"/>
              </a:rPr>
              <a:t>faaliyeti </a:t>
            </a:r>
            <a:r>
              <a:rPr dirty="0" sz="2000" spc="-55">
                <a:latin typeface="Arial"/>
                <a:cs typeface="Arial"/>
              </a:rPr>
              <a:t>için </a:t>
            </a:r>
            <a:r>
              <a:rPr dirty="0" sz="2000" spc="-335">
                <a:latin typeface="Arial"/>
                <a:cs typeface="Arial"/>
              </a:rPr>
              <a:t>SB </a:t>
            </a:r>
            <a:r>
              <a:rPr dirty="0" sz="2000" spc="-140">
                <a:latin typeface="Arial"/>
                <a:cs typeface="Arial"/>
              </a:rPr>
              <a:t>=5 </a:t>
            </a:r>
            <a:r>
              <a:rPr dirty="0" sz="2000" spc="-100">
                <a:latin typeface="Arial"/>
                <a:cs typeface="Arial"/>
              </a:rPr>
              <a:t>gün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olacaktır.</a:t>
            </a:r>
            <a:endParaRPr sz="2000">
              <a:latin typeface="Arial"/>
              <a:cs typeface="Arial"/>
            </a:endParaRPr>
          </a:p>
          <a:p>
            <a:pPr algn="just" marL="470534">
              <a:lnSpc>
                <a:spcPts val="2400"/>
              </a:lnSpc>
            </a:pPr>
            <a:r>
              <a:rPr dirty="0" sz="2000" spc="-114">
                <a:latin typeface="Arial"/>
                <a:cs typeface="Arial"/>
              </a:rPr>
              <a:t>Yatırım </a:t>
            </a:r>
            <a:r>
              <a:rPr dirty="0" sz="2000" spc="-90">
                <a:latin typeface="Arial"/>
                <a:cs typeface="Arial"/>
              </a:rPr>
              <a:t>süresi: </a:t>
            </a:r>
            <a:r>
              <a:rPr dirty="0" sz="2000" spc="-100">
                <a:latin typeface="Arial"/>
                <a:cs typeface="Arial"/>
              </a:rPr>
              <a:t>220 </a:t>
            </a:r>
            <a:r>
              <a:rPr dirty="0" sz="2000" spc="-120">
                <a:latin typeface="Arial"/>
                <a:cs typeface="Arial"/>
              </a:rPr>
              <a:t>– </a:t>
            </a:r>
            <a:r>
              <a:rPr dirty="0" sz="2000" spc="-100">
                <a:latin typeface="Arial"/>
                <a:cs typeface="Arial"/>
              </a:rPr>
              <a:t>5 </a:t>
            </a:r>
            <a:r>
              <a:rPr dirty="0" sz="2000" spc="-175">
                <a:latin typeface="Arial"/>
                <a:cs typeface="Arial"/>
              </a:rPr>
              <a:t>= </a:t>
            </a:r>
            <a:r>
              <a:rPr dirty="0" sz="2000" spc="-100">
                <a:latin typeface="Arial"/>
                <a:cs typeface="Arial"/>
              </a:rPr>
              <a:t>215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gün</a:t>
            </a:r>
            <a:endParaRPr sz="2000">
              <a:latin typeface="Arial"/>
              <a:cs typeface="Arial"/>
            </a:endParaRPr>
          </a:p>
          <a:p>
            <a:pPr algn="just" marL="470534">
              <a:lnSpc>
                <a:spcPct val="100000"/>
              </a:lnSpc>
            </a:pPr>
            <a:r>
              <a:rPr dirty="0" sz="2000" spc="-114">
                <a:latin typeface="Arial"/>
                <a:cs typeface="Arial"/>
              </a:rPr>
              <a:t>Yatırım </a:t>
            </a:r>
            <a:r>
              <a:rPr dirty="0" sz="2000" spc="-50">
                <a:latin typeface="Arial"/>
                <a:cs typeface="Arial"/>
              </a:rPr>
              <a:t>maliyeti: </a:t>
            </a:r>
            <a:r>
              <a:rPr dirty="0" sz="2000" spc="-90">
                <a:latin typeface="Arial"/>
                <a:cs typeface="Arial"/>
              </a:rPr>
              <a:t>4.009.500 </a:t>
            </a:r>
            <a:r>
              <a:rPr dirty="0" sz="2000" spc="-175">
                <a:latin typeface="Arial"/>
                <a:cs typeface="Arial"/>
              </a:rPr>
              <a:t>+ </a:t>
            </a:r>
            <a:r>
              <a:rPr dirty="0" sz="2000" spc="-100">
                <a:latin typeface="Arial"/>
                <a:cs typeface="Arial"/>
              </a:rPr>
              <a:t>5 </a:t>
            </a:r>
            <a:r>
              <a:rPr dirty="0" sz="2000" spc="-135">
                <a:latin typeface="Arial"/>
                <a:cs typeface="Arial"/>
              </a:rPr>
              <a:t>x </a:t>
            </a:r>
            <a:r>
              <a:rPr dirty="0" sz="2000" spc="-90">
                <a:latin typeface="Arial"/>
                <a:cs typeface="Arial"/>
              </a:rPr>
              <a:t>1.500 </a:t>
            </a:r>
            <a:r>
              <a:rPr dirty="0" sz="2000" spc="-175">
                <a:latin typeface="Arial"/>
                <a:cs typeface="Arial"/>
              </a:rPr>
              <a:t>+ </a:t>
            </a:r>
            <a:r>
              <a:rPr dirty="0" sz="2000" spc="-100">
                <a:latin typeface="Arial"/>
                <a:cs typeface="Arial"/>
              </a:rPr>
              <a:t>5 </a:t>
            </a:r>
            <a:r>
              <a:rPr dirty="0" sz="2000" spc="-135">
                <a:latin typeface="Arial"/>
                <a:cs typeface="Arial"/>
              </a:rPr>
              <a:t>x </a:t>
            </a:r>
            <a:r>
              <a:rPr dirty="0" sz="2000" spc="-90">
                <a:latin typeface="Arial"/>
                <a:cs typeface="Arial"/>
              </a:rPr>
              <a:t>2.000 </a:t>
            </a:r>
            <a:r>
              <a:rPr dirty="0" sz="2000" spc="-175">
                <a:latin typeface="Arial"/>
                <a:cs typeface="Arial"/>
              </a:rPr>
              <a:t>= </a:t>
            </a:r>
            <a:r>
              <a:rPr dirty="0" sz="2000" spc="-90">
                <a:latin typeface="Arial"/>
                <a:cs typeface="Arial"/>
              </a:rPr>
              <a:t>4.027.000</a:t>
            </a:r>
            <a:r>
              <a:rPr dirty="0" sz="2000" spc="105">
                <a:latin typeface="Arial"/>
                <a:cs typeface="Arial"/>
              </a:rPr>
              <a:t> </a:t>
            </a:r>
            <a:r>
              <a:rPr dirty="0" sz="2000" spc="-270">
                <a:latin typeface="Arial"/>
                <a:cs typeface="Arial"/>
              </a:rPr>
              <a:t>TL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0099" y="5214950"/>
            <a:ext cx="5827558" cy="16430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0033" y="3429003"/>
            <a:ext cx="8644255" cy="2429510"/>
            <a:chOff x="500033" y="3429003"/>
            <a:chExt cx="8644255" cy="2429510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0033" y="3429003"/>
              <a:ext cx="8454406" cy="2428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4842" y="1428737"/>
            <a:ext cx="7919054" cy="527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09950" y="1864500"/>
            <a:ext cx="8477250" cy="15494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300"/>
              </a:spcBef>
            </a:pPr>
            <a:r>
              <a:rPr dirty="0" sz="2000" spc="-140" b="1">
                <a:solidFill>
                  <a:srgbClr val="C00000"/>
                </a:solidFill>
                <a:latin typeface="Arial"/>
                <a:cs typeface="Arial"/>
              </a:rPr>
              <a:t>Proje </a:t>
            </a:r>
            <a:r>
              <a:rPr dirty="0" sz="2000" spc="-130" b="1">
                <a:solidFill>
                  <a:srgbClr val="C00000"/>
                </a:solidFill>
                <a:latin typeface="Arial"/>
                <a:cs typeface="Arial"/>
              </a:rPr>
              <a:t>Hızlandırılması</a:t>
            </a:r>
            <a:r>
              <a:rPr dirty="0" sz="2000" spc="-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60" b="1">
                <a:solidFill>
                  <a:srgbClr val="C00000"/>
                </a:solidFill>
                <a:latin typeface="Arial"/>
                <a:cs typeface="Arial"/>
              </a:rPr>
              <a:t>Yöntemi</a:t>
            </a:r>
            <a:endParaRPr sz="2000">
              <a:latin typeface="Arial"/>
              <a:cs typeface="Arial"/>
            </a:endParaRPr>
          </a:p>
          <a:p>
            <a:pPr marL="15875" marR="5080" indent="-3810">
              <a:lnSpc>
                <a:spcPct val="100000"/>
              </a:lnSpc>
              <a:spcBef>
                <a:spcPts val="1200"/>
              </a:spcBef>
            </a:pPr>
            <a:r>
              <a:rPr dirty="0" sz="2000" spc="-160">
                <a:latin typeface="Arial"/>
                <a:cs typeface="Arial"/>
              </a:rPr>
              <a:t>Bu </a:t>
            </a:r>
            <a:r>
              <a:rPr dirty="0" sz="2000" spc="-70">
                <a:latin typeface="Arial"/>
                <a:cs typeface="Arial"/>
              </a:rPr>
              <a:t>durumda </a:t>
            </a:r>
            <a:r>
              <a:rPr dirty="0" sz="2000" spc="-85">
                <a:latin typeface="Arial"/>
                <a:cs typeface="Arial"/>
              </a:rPr>
              <a:t>2-3 </a:t>
            </a:r>
            <a:r>
              <a:rPr dirty="0" sz="2000" spc="-120">
                <a:latin typeface="Arial"/>
                <a:cs typeface="Arial"/>
              </a:rPr>
              <a:t>ve </a:t>
            </a:r>
            <a:r>
              <a:rPr dirty="0" sz="2000" spc="-85">
                <a:latin typeface="Arial"/>
                <a:cs typeface="Arial"/>
              </a:rPr>
              <a:t>2-4 </a:t>
            </a:r>
            <a:r>
              <a:rPr dirty="0" sz="2000" spc="-65">
                <a:latin typeface="Arial"/>
                <a:cs typeface="Arial"/>
              </a:rPr>
              <a:t>faaliyetinde </a:t>
            </a:r>
            <a:r>
              <a:rPr dirty="0" sz="2000" spc="-75">
                <a:latin typeface="Arial"/>
                <a:cs typeface="Arial"/>
              </a:rPr>
              <a:t>yeni </a:t>
            </a:r>
            <a:r>
              <a:rPr dirty="0" sz="2000" spc="-25">
                <a:latin typeface="Arial"/>
                <a:cs typeface="Arial"/>
              </a:rPr>
              <a:t>bir </a:t>
            </a:r>
            <a:r>
              <a:rPr dirty="0" sz="2000" spc="-95">
                <a:latin typeface="Arial"/>
                <a:cs typeface="Arial"/>
              </a:rPr>
              <a:t>zorlama </a:t>
            </a:r>
            <a:r>
              <a:rPr dirty="0" sz="2000" spc="-175">
                <a:latin typeface="Arial"/>
                <a:cs typeface="Arial"/>
              </a:rPr>
              <a:t>söz </a:t>
            </a:r>
            <a:r>
              <a:rPr dirty="0" sz="2000" spc="-110">
                <a:latin typeface="Arial"/>
                <a:cs typeface="Arial"/>
              </a:rPr>
              <a:t>konusu </a:t>
            </a:r>
            <a:r>
              <a:rPr dirty="0" sz="2000" spc="-90">
                <a:latin typeface="Arial"/>
                <a:cs typeface="Arial"/>
              </a:rPr>
              <a:t>olmadığından  </a:t>
            </a:r>
            <a:r>
              <a:rPr dirty="0" sz="2000" spc="-65">
                <a:latin typeface="Arial"/>
                <a:cs typeface="Arial"/>
              </a:rPr>
              <a:t>faaliyetin </a:t>
            </a:r>
            <a:r>
              <a:rPr dirty="0" sz="2000" spc="-75">
                <a:latin typeface="Arial"/>
                <a:cs typeface="Arial"/>
              </a:rPr>
              <a:t>üstündeki </a:t>
            </a:r>
            <a:r>
              <a:rPr dirty="0" sz="2000" spc="-40">
                <a:latin typeface="Arial"/>
                <a:cs typeface="Arial"/>
              </a:rPr>
              <a:t>n/s </a:t>
            </a:r>
            <a:r>
              <a:rPr dirty="0" sz="2000" spc="-80">
                <a:latin typeface="Arial"/>
                <a:cs typeface="Arial"/>
              </a:rPr>
              <a:t>kaldırılmış </a:t>
            </a:r>
            <a:r>
              <a:rPr dirty="0" sz="2000" spc="-120">
                <a:latin typeface="Arial"/>
                <a:cs typeface="Arial"/>
              </a:rPr>
              <a:t>ve </a:t>
            </a:r>
            <a:r>
              <a:rPr dirty="0" sz="2000" spc="-80">
                <a:latin typeface="Arial"/>
                <a:cs typeface="Arial"/>
              </a:rPr>
              <a:t>okun </a:t>
            </a:r>
            <a:r>
              <a:rPr dirty="0" sz="2000" spc="-90">
                <a:latin typeface="Arial"/>
                <a:cs typeface="Arial"/>
              </a:rPr>
              <a:t>üzerine </a:t>
            </a:r>
            <a:r>
              <a:rPr dirty="0" sz="2000" spc="-140">
                <a:latin typeface="Arial"/>
                <a:cs typeface="Arial"/>
              </a:rPr>
              <a:t>(X) </a:t>
            </a:r>
            <a:r>
              <a:rPr dirty="0" sz="2000" spc="-55">
                <a:latin typeface="Arial"/>
                <a:cs typeface="Arial"/>
              </a:rPr>
              <a:t>işareti</a:t>
            </a:r>
            <a:r>
              <a:rPr dirty="0" sz="2000" spc="75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konulmuştur.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25">
                <a:latin typeface="Arial"/>
                <a:cs typeface="Arial"/>
              </a:rPr>
              <a:t>Ayrıca </a:t>
            </a:r>
            <a:r>
              <a:rPr dirty="0" sz="2000" spc="-85">
                <a:latin typeface="Arial"/>
                <a:cs typeface="Arial"/>
              </a:rPr>
              <a:t>2-5 </a:t>
            </a:r>
            <a:r>
              <a:rPr dirty="0" sz="2000" spc="-55">
                <a:latin typeface="Arial"/>
                <a:cs typeface="Arial"/>
              </a:rPr>
              <a:t>faaliyetinin </a:t>
            </a:r>
            <a:r>
              <a:rPr dirty="0" sz="2000" spc="-335">
                <a:latin typeface="Arial"/>
                <a:cs typeface="Arial"/>
              </a:rPr>
              <a:t>SB </a:t>
            </a:r>
            <a:r>
              <a:rPr dirty="0" sz="2000" spc="-175">
                <a:latin typeface="Arial"/>
                <a:cs typeface="Arial"/>
              </a:rPr>
              <a:t>= </a:t>
            </a:r>
            <a:r>
              <a:rPr dirty="0" sz="2000" spc="-100">
                <a:latin typeface="Arial"/>
                <a:cs typeface="Arial"/>
              </a:rPr>
              <a:t>5 gün</a:t>
            </a:r>
            <a:r>
              <a:rPr dirty="0" sz="2000" spc="7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olmuştur.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7929588" y="5643577"/>
            <a:ext cx="1214412" cy="45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4842" y="1428737"/>
            <a:ext cx="7919054" cy="527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10457" y="1864500"/>
            <a:ext cx="8477885" cy="45974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300"/>
              </a:spcBef>
            </a:pPr>
            <a:r>
              <a:rPr dirty="0" sz="2000" spc="-140" b="1">
                <a:solidFill>
                  <a:srgbClr val="C00000"/>
                </a:solidFill>
                <a:latin typeface="Arial"/>
                <a:cs typeface="Arial"/>
              </a:rPr>
              <a:t>Proje </a:t>
            </a:r>
            <a:r>
              <a:rPr dirty="0" sz="2000" spc="-130" b="1">
                <a:solidFill>
                  <a:srgbClr val="C00000"/>
                </a:solidFill>
                <a:latin typeface="Arial"/>
                <a:cs typeface="Arial"/>
              </a:rPr>
              <a:t>Hızlandırılması</a:t>
            </a:r>
            <a:r>
              <a:rPr dirty="0" sz="2000" spc="-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60" b="1">
                <a:solidFill>
                  <a:srgbClr val="C00000"/>
                </a:solidFill>
                <a:latin typeface="Arial"/>
                <a:cs typeface="Arial"/>
              </a:rPr>
              <a:t>Yöntemi</a:t>
            </a: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200"/>
              </a:spcBef>
            </a:pPr>
            <a:r>
              <a:rPr dirty="0" sz="2000" spc="-125">
                <a:latin typeface="Arial"/>
                <a:cs typeface="Arial"/>
              </a:rPr>
              <a:t>Şebekedeki </a:t>
            </a:r>
            <a:r>
              <a:rPr dirty="0" sz="2000" spc="-60">
                <a:latin typeface="Arial"/>
                <a:cs typeface="Arial"/>
              </a:rPr>
              <a:t>faaliyetler </a:t>
            </a:r>
            <a:r>
              <a:rPr dirty="0" sz="2000" spc="-45">
                <a:latin typeface="Arial"/>
                <a:cs typeface="Arial"/>
              </a:rPr>
              <a:t>minimum </a:t>
            </a:r>
            <a:r>
              <a:rPr dirty="0" sz="2000" spc="-90">
                <a:latin typeface="Arial"/>
                <a:cs typeface="Arial"/>
              </a:rPr>
              <a:t>tamamlanma </a:t>
            </a:r>
            <a:r>
              <a:rPr dirty="0" sz="2000" spc="-100">
                <a:latin typeface="Arial"/>
                <a:cs typeface="Arial"/>
              </a:rPr>
              <a:t>süresine </a:t>
            </a:r>
            <a:r>
              <a:rPr dirty="0" sz="2000" spc="-40">
                <a:latin typeface="Arial"/>
                <a:cs typeface="Arial"/>
              </a:rPr>
              <a:t>getirilmiştir. </a:t>
            </a:r>
            <a:r>
              <a:rPr dirty="0" sz="2000" spc="-85">
                <a:latin typeface="Arial"/>
                <a:cs typeface="Arial"/>
              </a:rPr>
              <a:t>2-3 </a:t>
            </a:r>
            <a:r>
              <a:rPr dirty="0" sz="2000" spc="-125">
                <a:latin typeface="Arial"/>
                <a:cs typeface="Arial"/>
              </a:rPr>
              <a:t>ve </a:t>
            </a:r>
            <a:r>
              <a:rPr dirty="0" sz="2000" spc="-85">
                <a:latin typeface="Arial"/>
                <a:cs typeface="Arial"/>
              </a:rPr>
              <a:t>4-7  </a:t>
            </a:r>
            <a:r>
              <a:rPr dirty="0" sz="2000" spc="-50">
                <a:latin typeface="Arial"/>
                <a:cs typeface="Arial"/>
              </a:rPr>
              <a:t>faaliyetleri </a:t>
            </a:r>
            <a:r>
              <a:rPr dirty="0" sz="2000" spc="-15">
                <a:latin typeface="Arial"/>
                <a:cs typeface="Arial"/>
              </a:rPr>
              <a:t>kritik </a:t>
            </a:r>
            <a:r>
              <a:rPr dirty="0" sz="2000" spc="-60">
                <a:latin typeface="Arial"/>
                <a:cs typeface="Arial"/>
              </a:rPr>
              <a:t>faaliyetler </a:t>
            </a:r>
            <a:r>
              <a:rPr dirty="0" sz="2000" spc="-70">
                <a:latin typeface="Arial"/>
                <a:cs typeface="Arial"/>
              </a:rPr>
              <a:t>değildir. </a:t>
            </a:r>
            <a:r>
              <a:rPr dirty="0" sz="2000" spc="-160">
                <a:latin typeface="Arial"/>
                <a:cs typeface="Arial"/>
              </a:rPr>
              <a:t>Bu </a:t>
            </a:r>
            <a:r>
              <a:rPr dirty="0" sz="2000" spc="-30">
                <a:latin typeface="Arial"/>
                <a:cs typeface="Arial"/>
              </a:rPr>
              <a:t>iki </a:t>
            </a:r>
            <a:r>
              <a:rPr dirty="0" sz="2000" spc="-60">
                <a:latin typeface="Arial"/>
                <a:cs typeface="Arial"/>
              </a:rPr>
              <a:t>faaliyetin </a:t>
            </a:r>
            <a:r>
              <a:rPr dirty="0" sz="2000" spc="-85">
                <a:latin typeface="Arial"/>
                <a:cs typeface="Arial"/>
              </a:rPr>
              <a:t>gevşetilmesi </a:t>
            </a:r>
            <a:r>
              <a:rPr dirty="0" sz="2000" spc="-65">
                <a:latin typeface="Arial"/>
                <a:cs typeface="Arial"/>
              </a:rPr>
              <a:t>yatırımın </a:t>
            </a:r>
            <a:r>
              <a:rPr dirty="0" sz="2000" spc="-60">
                <a:latin typeface="Arial"/>
                <a:cs typeface="Arial"/>
              </a:rPr>
              <a:t>toplam  </a:t>
            </a:r>
            <a:r>
              <a:rPr dirty="0" sz="2000" spc="-90">
                <a:latin typeface="Arial"/>
                <a:cs typeface="Arial"/>
              </a:rPr>
              <a:t>süresini </a:t>
            </a:r>
            <a:r>
              <a:rPr dirty="0" sz="2000" spc="-75">
                <a:latin typeface="Arial"/>
                <a:cs typeface="Arial"/>
              </a:rPr>
              <a:t>değiştirmez. </a:t>
            </a:r>
            <a:r>
              <a:rPr dirty="0" sz="2000" spc="-170">
                <a:latin typeface="Arial"/>
                <a:cs typeface="Arial"/>
              </a:rPr>
              <a:t>Sadece </a:t>
            </a:r>
            <a:r>
              <a:rPr dirty="0" sz="2000" spc="-45">
                <a:latin typeface="Arial"/>
                <a:cs typeface="Arial"/>
              </a:rPr>
              <a:t>maliyetini </a:t>
            </a:r>
            <a:r>
              <a:rPr dirty="0" sz="2000" spc="-95">
                <a:latin typeface="Arial"/>
                <a:cs typeface="Arial"/>
              </a:rPr>
              <a:t>azaltır. </a:t>
            </a:r>
            <a:r>
              <a:rPr dirty="0" sz="2000" spc="-160">
                <a:latin typeface="Arial"/>
                <a:cs typeface="Arial"/>
              </a:rPr>
              <a:t>Bu </a:t>
            </a:r>
            <a:r>
              <a:rPr dirty="0" sz="2000" spc="-70">
                <a:latin typeface="Arial"/>
                <a:cs typeface="Arial"/>
              </a:rPr>
              <a:t>durumda </a:t>
            </a:r>
            <a:r>
              <a:rPr dirty="0" sz="2000" spc="-195">
                <a:solidFill>
                  <a:srgbClr val="C00000"/>
                </a:solidFill>
                <a:latin typeface="Arial"/>
                <a:cs typeface="Arial"/>
              </a:rPr>
              <a:t>Z3 </a:t>
            </a:r>
            <a:r>
              <a:rPr dirty="0" sz="2000" spc="-110">
                <a:latin typeface="Arial"/>
                <a:cs typeface="Arial"/>
              </a:rPr>
              <a:t>zorlaması  </a:t>
            </a:r>
            <a:r>
              <a:rPr dirty="0" sz="2000" spc="-80">
                <a:latin typeface="Arial"/>
                <a:cs typeface="Arial"/>
              </a:rPr>
              <a:t>programın </a:t>
            </a:r>
            <a:r>
              <a:rPr dirty="0" sz="2000" spc="-120">
                <a:latin typeface="Arial"/>
                <a:cs typeface="Arial"/>
              </a:rPr>
              <a:t>son </a:t>
            </a:r>
            <a:r>
              <a:rPr dirty="0" sz="2000" spc="-110">
                <a:latin typeface="Arial"/>
                <a:cs typeface="Arial"/>
              </a:rPr>
              <a:t>zorlaması </a:t>
            </a:r>
            <a:r>
              <a:rPr dirty="0" sz="2000" spc="-70">
                <a:latin typeface="Arial"/>
                <a:cs typeface="Arial"/>
              </a:rPr>
              <a:t>olur. </a:t>
            </a:r>
            <a:r>
              <a:rPr dirty="0" sz="2000" spc="-100">
                <a:solidFill>
                  <a:srgbClr val="C00000"/>
                </a:solidFill>
                <a:latin typeface="Arial"/>
                <a:cs typeface="Arial"/>
              </a:rPr>
              <a:t>215 gün </a:t>
            </a:r>
            <a:r>
              <a:rPr dirty="0" sz="2000" spc="-95">
                <a:latin typeface="Arial"/>
                <a:cs typeface="Arial"/>
              </a:rPr>
              <a:t>de </a:t>
            </a:r>
            <a:r>
              <a:rPr dirty="0" sz="2000" spc="-65">
                <a:latin typeface="Arial"/>
                <a:cs typeface="Arial"/>
              </a:rPr>
              <a:t>bu yatırımın </a:t>
            </a:r>
            <a:r>
              <a:rPr dirty="0" sz="2000" spc="-95">
                <a:latin typeface="Arial"/>
                <a:cs typeface="Arial"/>
              </a:rPr>
              <a:t>en </a:t>
            </a:r>
            <a:r>
              <a:rPr dirty="0" sz="2000" spc="-110">
                <a:latin typeface="Arial"/>
                <a:cs typeface="Arial"/>
              </a:rPr>
              <a:t>çabuk </a:t>
            </a:r>
            <a:r>
              <a:rPr dirty="0" sz="2000" spc="-75">
                <a:latin typeface="Arial"/>
                <a:cs typeface="Arial"/>
              </a:rPr>
              <a:t>yapılabilme  </a:t>
            </a:r>
            <a:r>
              <a:rPr dirty="0" sz="2000" spc="-90">
                <a:latin typeface="Arial"/>
                <a:cs typeface="Arial"/>
              </a:rPr>
              <a:t>süresidir.</a:t>
            </a:r>
            <a:endParaRPr sz="2000">
              <a:latin typeface="Arial"/>
              <a:cs typeface="Arial"/>
            </a:endParaRPr>
          </a:p>
          <a:p>
            <a:pPr algn="just" marL="12700">
              <a:lnSpc>
                <a:spcPts val="2400"/>
              </a:lnSpc>
            </a:pPr>
            <a:r>
              <a:rPr dirty="0" sz="2000" spc="-160">
                <a:solidFill>
                  <a:srgbClr val="C00000"/>
                </a:solidFill>
                <a:latin typeface="Arial"/>
                <a:cs typeface="Arial"/>
              </a:rPr>
              <a:t>Bu </a:t>
            </a:r>
            <a:r>
              <a:rPr dirty="0" sz="2000" spc="-125">
                <a:solidFill>
                  <a:srgbClr val="C00000"/>
                </a:solidFill>
                <a:latin typeface="Arial"/>
                <a:cs typeface="Arial"/>
              </a:rPr>
              <a:t>çalışma</a:t>
            </a:r>
            <a:r>
              <a:rPr dirty="0" sz="2000" spc="-40">
                <a:solidFill>
                  <a:srgbClr val="C00000"/>
                </a:solidFill>
                <a:latin typeface="Arial"/>
                <a:cs typeface="Arial"/>
              </a:rPr>
              <a:t> ile</a:t>
            </a:r>
            <a:endParaRPr sz="2000">
              <a:latin typeface="Arial"/>
              <a:cs typeface="Arial"/>
            </a:endParaRPr>
          </a:p>
          <a:p>
            <a:pPr marL="12700" marR="5080" indent="18415">
              <a:lnSpc>
                <a:spcPct val="100000"/>
              </a:lnSpc>
              <a:buChar char="•"/>
              <a:tabLst>
                <a:tab pos="327025" algn="l"/>
                <a:tab pos="327660" algn="l"/>
                <a:tab pos="802005" algn="l"/>
                <a:tab pos="1907539" algn="l"/>
                <a:tab pos="2843530" algn="l"/>
                <a:tab pos="4398010" algn="l"/>
                <a:tab pos="5516880" algn="l"/>
                <a:tab pos="5965825" algn="l"/>
                <a:tab pos="7166609" algn="l"/>
                <a:tab pos="7990205" algn="l"/>
              </a:tabLst>
            </a:pPr>
            <a:r>
              <a:rPr dirty="0" sz="2000" spc="-85">
                <a:latin typeface="Arial"/>
                <a:cs typeface="Arial"/>
              </a:rPr>
              <a:t>Bir</a:t>
            </a:r>
            <a:r>
              <a:rPr dirty="0" sz="2000" spc="-85">
                <a:latin typeface="Arial"/>
                <a:cs typeface="Arial"/>
              </a:rPr>
              <a:t>	</a:t>
            </a:r>
            <a:r>
              <a:rPr dirty="0" sz="2000" spc="-130">
                <a:latin typeface="Arial"/>
                <a:cs typeface="Arial"/>
              </a:rPr>
              <a:t>y</a:t>
            </a:r>
            <a:r>
              <a:rPr dirty="0" sz="2000" spc="-175">
                <a:latin typeface="Arial"/>
                <a:cs typeface="Arial"/>
              </a:rPr>
              <a:t>a</a:t>
            </a:r>
            <a:r>
              <a:rPr dirty="0" sz="2000" spc="110">
                <a:latin typeface="Arial"/>
                <a:cs typeface="Arial"/>
              </a:rPr>
              <a:t>t</a:t>
            </a:r>
            <a:r>
              <a:rPr dirty="0" sz="2000" spc="-60">
                <a:latin typeface="Arial"/>
                <a:cs typeface="Arial"/>
              </a:rPr>
              <a:t>ırım</a:t>
            </a:r>
            <a:r>
              <a:rPr dirty="0" sz="2000" spc="-105">
                <a:latin typeface="Arial"/>
                <a:cs typeface="Arial"/>
              </a:rPr>
              <a:t>ı</a:t>
            </a:r>
            <a:r>
              <a:rPr dirty="0" sz="2000" spc="-6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60">
                <a:latin typeface="Arial"/>
                <a:cs typeface="Arial"/>
              </a:rPr>
              <a:t>n</a:t>
            </a:r>
            <a:r>
              <a:rPr dirty="0" sz="2000" spc="-60">
                <a:latin typeface="Arial"/>
                <a:cs typeface="Arial"/>
              </a:rPr>
              <a:t>o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 spc="-135">
                <a:latin typeface="Arial"/>
                <a:cs typeface="Arial"/>
              </a:rPr>
              <a:t>m</a:t>
            </a:r>
            <a:r>
              <a:rPr dirty="0" sz="2000" spc="-85">
                <a:latin typeface="Arial"/>
                <a:cs typeface="Arial"/>
              </a:rPr>
              <a:t>a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30">
                <a:latin typeface="Arial"/>
                <a:cs typeface="Arial"/>
              </a:rPr>
              <a:t>t</a:t>
            </a:r>
            <a:r>
              <a:rPr dirty="0" sz="2000" spc="-155">
                <a:latin typeface="Arial"/>
                <a:cs typeface="Arial"/>
              </a:rPr>
              <a:t>a</a:t>
            </a:r>
            <a:r>
              <a:rPr dirty="0" sz="2000" spc="-75">
                <a:latin typeface="Arial"/>
                <a:cs typeface="Arial"/>
              </a:rPr>
              <a:t>m</a:t>
            </a:r>
            <a:r>
              <a:rPr dirty="0" sz="2000" spc="-155">
                <a:latin typeface="Arial"/>
                <a:cs typeface="Arial"/>
              </a:rPr>
              <a:t>a</a:t>
            </a:r>
            <a:r>
              <a:rPr dirty="0" sz="2000" spc="-55">
                <a:latin typeface="Arial"/>
                <a:cs typeface="Arial"/>
              </a:rPr>
              <a:t>m</a:t>
            </a:r>
            <a:r>
              <a:rPr dirty="0" sz="2000" spc="-20">
                <a:latin typeface="Arial"/>
                <a:cs typeface="Arial"/>
              </a:rPr>
              <a:t>l</a:t>
            </a:r>
            <a:r>
              <a:rPr dirty="0" sz="2000" spc="-160">
                <a:latin typeface="Arial"/>
                <a:cs typeface="Arial"/>
              </a:rPr>
              <a:t>a</a:t>
            </a:r>
            <a:r>
              <a:rPr dirty="0" sz="2000" spc="-100">
                <a:latin typeface="Arial"/>
                <a:cs typeface="Arial"/>
              </a:rPr>
              <a:t>nm</a:t>
            </a:r>
            <a:r>
              <a:rPr dirty="0" sz="2000" spc="-8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40">
                <a:latin typeface="Arial"/>
                <a:cs typeface="Arial"/>
              </a:rPr>
              <a:t>s</a:t>
            </a:r>
            <a:r>
              <a:rPr dirty="0" sz="2000" spc="-150">
                <a:latin typeface="Arial"/>
                <a:cs typeface="Arial"/>
              </a:rPr>
              <a:t>ü</a:t>
            </a:r>
            <a:r>
              <a:rPr dirty="0" sz="2000" spc="-10">
                <a:latin typeface="Arial"/>
                <a:cs typeface="Arial"/>
              </a:rPr>
              <a:t>r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-220">
                <a:latin typeface="Arial"/>
                <a:cs typeface="Arial"/>
              </a:rPr>
              <a:t>s</a:t>
            </a:r>
            <a:r>
              <a:rPr dirty="0" sz="2000" spc="-20">
                <a:latin typeface="Arial"/>
                <a:cs typeface="Arial"/>
              </a:rPr>
              <a:t>i</a:t>
            </a:r>
            <a:r>
              <a:rPr dirty="0" sz="2000" spc="-40">
                <a:latin typeface="Arial"/>
                <a:cs typeface="Arial"/>
              </a:rPr>
              <a:t>n</a:t>
            </a:r>
            <a:r>
              <a:rPr dirty="0" sz="2000" spc="-35">
                <a:latin typeface="Arial"/>
                <a:cs typeface="Arial"/>
              </a:rPr>
              <a:t>in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20">
                <a:latin typeface="Arial"/>
                <a:cs typeface="Arial"/>
              </a:rPr>
              <a:t>e</a:t>
            </a:r>
            <a:r>
              <a:rPr dirty="0" sz="2000" spc="-6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-160">
                <a:latin typeface="Arial"/>
                <a:cs typeface="Arial"/>
              </a:rPr>
              <a:t>k</a:t>
            </a:r>
            <a:r>
              <a:rPr dirty="0" sz="2000" spc="-65">
                <a:latin typeface="Arial"/>
                <a:cs typeface="Arial"/>
              </a:rPr>
              <a:t>o</a:t>
            </a:r>
            <a:r>
              <a:rPr dirty="0" sz="2000" spc="-70">
                <a:latin typeface="Arial"/>
                <a:cs typeface="Arial"/>
              </a:rPr>
              <a:t>n</a:t>
            </a:r>
            <a:r>
              <a:rPr dirty="0" sz="2000" spc="-55">
                <a:latin typeface="Arial"/>
                <a:cs typeface="Arial"/>
              </a:rPr>
              <a:t>o</a:t>
            </a:r>
            <a:r>
              <a:rPr dirty="0" sz="2000" spc="-85">
                <a:latin typeface="Arial"/>
                <a:cs typeface="Arial"/>
              </a:rPr>
              <a:t>m</a:t>
            </a:r>
            <a:r>
              <a:rPr dirty="0" sz="2000" spc="5">
                <a:latin typeface="Arial"/>
                <a:cs typeface="Arial"/>
              </a:rPr>
              <a:t>i</a:t>
            </a:r>
            <a:r>
              <a:rPr dirty="0" sz="2000" spc="-95">
                <a:latin typeface="Arial"/>
                <a:cs typeface="Arial"/>
              </a:rPr>
              <a:t>k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6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l</a:t>
            </a:r>
            <a:r>
              <a:rPr dirty="0" sz="2000" spc="-155">
                <a:latin typeface="Arial"/>
                <a:cs typeface="Arial"/>
              </a:rPr>
              <a:t>a</a:t>
            </a:r>
            <a:r>
              <a:rPr dirty="0" sz="2000" spc="-35">
                <a:latin typeface="Arial"/>
                <a:cs typeface="Arial"/>
              </a:rPr>
              <a:t>r</a:t>
            </a:r>
            <a:r>
              <a:rPr dirty="0" sz="2000" spc="-155">
                <a:latin typeface="Arial"/>
                <a:cs typeface="Arial"/>
              </a:rPr>
              <a:t>a</a:t>
            </a:r>
            <a:r>
              <a:rPr dirty="0" sz="2000" spc="-95">
                <a:latin typeface="Arial"/>
                <a:cs typeface="Arial"/>
              </a:rPr>
              <a:t>k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60">
                <a:latin typeface="Arial"/>
                <a:cs typeface="Arial"/>
              </a:rPr>
              <a:t>n</a:t>
            </a:r>
            <a:r>
              <a:rPr dirty="0" sz="2000" spc="-155">
                <a:latin typeface="Arial"/>
                <a:cs typeface="Arial"/>
              </a:rPr>
              <a:t>a</a:t>
            </a:r>
            <a:r>
              <a:rPr dirty="0" sz="2000" spc="-95">
                <a:latin typeface="Arial"/>
                <a:cs typeface="Arial"/>
              </a:rPr>
              <a:t>sıl  </a:t>
            </a:r>
            <a:r>
              <a:rPr dirty="0" sz="2000" spc="-75">
                <a:latin typeface="Arial"/>
                <a:cs typeface="Arial"/>
              </a:rPr>
              <a:t>kısaltılabileceği,</a:t>
            </a:r>
            <a:endParaRPr sz="2000">
              <a:latin typeface="Arial"/>
              <a:cs typeface="Arial"/>
            </a:endParaRPr>
          </a:p>
          <a:p>
            <a:pPr marL="12700" marR="12700" indent="18415">
              <a:lnSpc>
                <a:spcPct val="100000"/>
              </a:lnSpc>
              <a:buChar char="•"/>
              <a:tabLst>
                <a:tab pos="251460" algn="l"/>
                <a:tab pos="252095" algn="l"/>
              </a:tabLst>
            </a:pPr>
            <a:r>
              <a:rPr dirty="0" sz="2000" spc="-105">
                <a:latin typeface="Arial"/>
                <a:cs typeface="Arial"/>
              </a:rPr>
              <a:t>İşveren </a:t>
            </a:r>
            <a:r>
              <a:rPr dirty="0" sz="2000" spc="-65">
                <a:latin typeface="Arial"/>
                <a:cs typeface="Arial"/>
              </a:rPr>
              <a:t>tarafından </a:t>
            </a:r>
            <a:r>
              <a:rPr dirty="0" sz="2000" spc="-60">
                <a:latin typeface="Arial"/>
                <a:cs typeface="Arial"/>
              </a:rPr>
              <a:t>istenilen </a:t>
            </a:r>
            <a:r>
              <a:rPr dirty="0" sz="2000" spc="-25">
                <a:latin typeface="Arial"/>
                <a:cs typeface="Arial"/>
              </a:rPr>
              <a:t>bir </a:t>
            </a:r>
            <a:r>
              <a:rPr dirty="0" sz="2000" spc="-130">
                <a:latin typeface="Arial"/>
                <a:cs typeface="Arial"/>
              </a:rPr>
              <a:t>zamanda </a:t>
            </a:r>
            <a:r>
              <a:rPr dirty="0" sz="2000" spc="-65">
                <a:latin typeface="Arial"/>
                <a:cs typeface="Arial"/>
              </a:rPr>
              <a:t>yatırımı </a:t>
            </a:r>
            <a:r>
              <a:rPr dirty="0" sz="2000" spc="-45">
                <a:latin typeface="Arial"/>
                <a:cs typeface="Arial"/>
              </a:rPr>
              <a:t>yetiştirebilmek </a:t>
            </a:r>
            <a:r>
              <a:rPr dirty="0" sz="2000" spc="-55">
                <a:latin typeface="Arial"/>
                <a:cs typeface="Arial"/>
              </a:rPr>
              <a:t>için </a:t>
            </a:r>
            <a:r>
              <a:rPr dirty="0" sz="2000" spc="-60">
                <a:latin typeface="Arial"/>
                <a:cs typeface="Arial"/>
              </a:rPr>
              <a:t>toplam  </a:t>
            </a:r>
            <a:r>
              <a:rPr dirty="0" sz="2000" spc="-55">
                <a:latin typeface="Arial"/>
                <a:cs typeface="Arial"/>
              </a:rPr>
              <a:t>maliyetin </a:t>
            </a:r>
            <a:r>
              <a:rPr dirty="0" sz="2000" spc="-114">
                <a:latin typeface="Arial"/>
                <a:cs typeface="Arial"/>
              </a:rPr>
              <a:t>hesaplamasında </a:t>
            </a:r>
            <a:r>
              <a:rPr dirty="0" sz="2000" spc="-100">
                <a:latin typeface="Arial"/>
                <a:cs typeface="Arial"/>
              </a:rPr>
              <a:t>izlenecek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yol,</a:t>
            </a:r>
            <a:endParaRPr sz="2000">
              <a:latin typeface="Arial"/>
              <a:cs typeface="Arial"/>
            </a:endParaRPr>
          </a:p>
          <a:p>
            <a:pPr marL="196215" indent="-165735">
              <a:lnSpc>
                <a:spcPct val="100000"/>
              </a:lnSpc>
              <a:buChar char="•"/>
              <a:tabLst>
                <a:tab pos="196850" algn="l"/>
              </a:tabLst>
            </a:pPr>
            <a:r>
              <a:rPr dirty="0" sz="2000" spc="-85">
                <a:latin typeface="Arial"/>
                <a:cs typeface="Arial"/>
              </a:rPr>
              <a:t>Bir </a:t>
            </a:r>
            <a:r>
              <a:rPr dirty="0" sz="2000" spc="-70">
                <a:latin typeface="Arial"/>
                <a:cs typeface="Arial"/>
              </a:rPr>
              <a:t>yatırımın </a:t>
            </a:r>
            <a:r>
              <a:rPr dirty="0" sz="2000" spc="-95">
                <a:latin typeface="Arial"/>
                <a:cs typeface="Arial"/>
              </a:rPr>
              <a:t>en </a:t>
            </a:r>
            <a:r>
              <a:rPr dirty="0" sz="2000" spc="-110">
                <a:latin typeface="Arial"/>
                <a:cs typeface="Arial"/>
              </a:rPr>
              <a:t>çabuk </a:t>
            </a:r>
            <a:r>
              <a:rPr dirty="0" sz="2000" spc="-95">
                <a:latin typeface="Arial"/>
                <a:cs typeface="Arial"/>
              </a:rPr>
              <a:t>ne </a:t>
            </a:r>
            <a:r>
              <a:rPr dirty="0" sz="2000" spc="-105">
                <a:latin typeface="Arial"/>
                <a:cs typeface="Arial"/>
              </a:rPr>
              <a:t>kadar </a:t>
            </a:r>
            <a:r>
              <a:rPr dirty="0" sz="2000" spc="-130">
                <a:latin typeface="Arial"/>
                <a:cs typeface="Arial"/>
              </a:rPr>
              <a:t>zamanda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tamamlanabileceği,</a:t>
            </a:r>
            <a:endParaRPr sz="2000">
              <a:latin typeface="Arial"/>
              <a:cs typeface="Arial"/>
            </a:endParaRPr>
          </a:p>
          <a:p>
            <a:pPr marL="13335" marR="8890" indent="18415">
              <a:lnSpc>
                <a:spcPct val="100000"/>
              </a:lnSpc>
              <a:buChar char="•"/>
              <a:tabLst>
                <a:tab pos="212725" algn="l"/>
              </a:tabLst>
            </a:pPr>
            <a:r>
              <a:rPr dirty="0" sz="2000" spc="-110">
                <a:latin typeface="Arial"/>
                <a:cs typeface="Arial"/>
              </a:rPr>
              <a:t>Yatırımı </a:t>
            </a:r>
            <a:r>
              <a:rPr dirty="0" sz="2000" spc="-95">
                <a:latin typeface="Arial"/>
                <a:cs typeface="Arial"/>
              </a:rPr>
              <a:t>en </a:t>
            </a:r>
            <a:r>
              <a:rPr dirty="0" sz="2000" spc="-110">
                <a:latin typeface="Arial"/>
                <a:cs typeface="Arial"/>
              </a:rPr>
              <a:t>çabuk </a:t>
            </a:r>
            <a:r>
              <a:rPr dirty="0" sz="2000" spc="-130">
                <a:latin typeface="Arial"/>
                <a:cs typeface="Arial"/>
              </a:rPr>
              <a:t>zamanda </a:t>
            </a:r>
            <a:r>
              <a:rPr dirty="0" sz="2000" spc="-85">
                <a:latin typeface="Arial"/>
                <a:cs typeface="Arial"/>
              </a:rPr>
              <a:t>tamamlayabilmek </a:t>
            </a:r>
            <a:r>
              <a:rPr dirty="0" sz="2000" spc="-55">
                <a:latin typeface="Arial"/>
                <a:cs typeface="Arial"/>
              </a:rPr>
              <a:t>için </a:t>
            </a:r>
            <a:r>
              <a:rPr dirty="0" sz="2000" spc="-90">
                <a:latin typeface="Arial"/>
                <a:cs typeface="Arial"/>
              </a:rPr>
              <a:t>hangi </a:t>
            </a:r>
            <a:r>
              <a:rPr dirty="0" sz="2000" spc="-60">
                <a:latin typeface="Arial"/>
                <a:cs typeface="Arial"/>
              </a:rPr>
              <a:t>faaliyeti </a:t>
            </a:r>
            <a:r>
              <a:rPr dirty="0" sz="2000" spc="-95">
                <a:latin typeface="Arial"/>
                <a:cs typeface="Arial"/>
              </a:rPr>
              <a:t>en </a:t>
            </a:r>
            <a:r>
              <a:rPr dirty="0" sz="2000" spc="-145">
                <a:latin typeface="Arial"/>
                <a:cs typeface="Arial"/>
              </a:rPr>
              <a:t>kısa </a:t>
            </a:r>
            <a:r>
              <a:rPr dirty="0" sz="2000" spc="-105">
                <a:latin typeface="Arial"/>
                <a:cs typeface="Arial"/>
              </a:rPr>
              <a:t>sürede  </a:t>
            </a:r>
            <a:r>
              <a:rPr dirty="0" sz="2000" spc="-35">
                <a:latin typeface="Arial"/>
                <a:cs typeface="Arial"/>
              </a:rPr>
              <a:t>bitirmenin </a:t>
            </a:r>
            <a:r>
              <a:rPr dirty="0" sz="2000" spc="-80">
                <a:latin typeface="Arial"/>
                <a:cs typeface="Arial"/>
              </a:rPr>
              <a:t>gerekli </a:t>
            </a:r>
            <a:r>
              <a:rPr dirty="0" sz="2000" spc="-75">
                <a:latin typeface="Arial"/>
                <a:cs typeface="Arial"/>
              </a:rPr>
              <a:t>olduğu </a:t>
            </a:r>
            <a:r>
              <a:rPr dirty="0" sz="2000" spc="-85">
                <a:latin typeface="Arial"/>
                <a:cs typeface="Arial"/>
              </a:rPr>
              <a:t>ortaya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konmuştur.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24" y="1954867"/>
            <a:ext cx="8206418" cy="4617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5713" y="1440150"/>
            <a:ext cx="5909936" cy="410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282" y="6357957"/>
            <a:ext cx="3695476" cy="500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594" y="51739"/>
            <a:ext cx="159956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25"/>
              <a:t>Kaynakça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128" y="703707"/>
            <a:ext cx="8355965" cy="22352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58115" indent="-146050">
              <a:lnSpc>
                <a:spcPct val="100000"/>
              </a:lnSpc>
              <a:spcBef>
                <a:spcPts val="700"/>
              </a:spcBef>
              <a:buChar char="•"/>
              <a:tabLst>
                <a:tab pos="158750" algn="l"/>
              </a:tabLst>
            </a:pPr>
            <a:r>
              <a:rPr dirty="0" sz="2000" spc="-285">
                <a:latin typeface="Arial"/>
                <a:cs typeface="Arial"/>
              </a:rPr>
              <a:t>ÇOKGÖR, </a:t>
            </a:r>
            <a:r>
              <a:rPr dirty="0" sz="2000" spc="-160">
                <a:latin typeface="Arial"/>
                <a:cs typeface="Arial"/>
              </a:rPr>
              <a:t>O. </a:t>
            </a:r>
            <a:r>
              <a:rPr dirty="0" sz="2000" spc="-85">
                <a:latin typeface="Arial"/>
                <a:cs typeface="Arial"/>
              </a:rPr>
              <a:t>(2016), </a:t>
            </a:r>
            <a:r>
              <a:rPr dirty="0" sz="2000" spc="-50">
                <a:latin typeface="Arial"/>
                <a:cs typeface="Arial"/>
              </a:rPr>
              <a:t>“Proje </a:t>
            </a:r>
            <a:r>
              <a:rPr dirty="0" sz="2000" spc="-60">
                <a:latin typeface="Arial"/>
                <a:cs typeface="Arial"/>
              </a:rPr>
              <a:t>Yönetimi” Bilgilendirme </a:t>
            </a:r>
            <a:r>
              <a:rPr dirty="0" sz="2000" spc="-95">
                <a:latin typeface="Arial"/>
                <a:cs typeface="Arial"/>
              </a:rPr>
              <a:t>Semineri</a:t>
            </a:r>
            <a:r>
              <a:rPr dirty="0" sz="2000" spc="-24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Notları.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Char char="•"/>
              <a:tabLst>
                <a:tab pos="158750" algn="l"/>
              </a:tabLst>
            </a:pPr>
            <a:r>
              <a:rPr dirty="0" sz="2000" spc="-195">
                <a:latin typeface="Arial"/>
                <a:cs typeface="Arial"/>
              </a:rPr>
              <a:t>EVCİMEN, </a:t>
            </a:r>
            <a:r>
              <a:rPr dirty="0" sz="2000" spc="-229">
                <a:latin typeface="Arial"/>
                <a:cs typeface="Arial"/>
              </a:rPr>
              <a:t>T.U </a:t>
            </a:r>
            <a:r>
              <a:rPr dirty="0" sz="2000" spc="-90">
                <a:latin typeface="Arial"/>
                <a:cs typeface="Arial"/>
              </a:rPr>
              <a:t>(2016), </a:t>
            </a:r>
            <a:r>
              <a:rPr dirty="0" sz="2000" spc="-55">
                <a:latin typeface="Arial"/>
                <a:cs typeface="Arial"/>
              </a:rPr>
              <a:t>“İnşaat </a:t>
            </a:r>
            <a:r>
              <a:rPr dirty="0" sz="2000" spc="-65">
                <a:latin typeface="Arial"/>
                <a:cs typeface="Arial"/>
              </a:rPr>
              <a:t>Mühendisliğinde </a:t>
            </a:r>
            <a:r>
              <a:rPr dirty="0" sz="2000" spc="-95">
                <a:latin typeface="Arial"/>
                <a:cs typeface="Arial"/>
              </a:rPr>
              <a:t>Proje </a:t>
            </a:r>
            <a:r>
              <a:rPr dirty="0" sz="2000" spc="-90">
                <a:latin typeface="Arial"/>
                <a:cs typeface="Arial"/>
              </a:rPr>
              <a:t>Yönetimine </a:t>
            </a:r>
            <a:r>
              <a:rPr dirty="0" sz="2000" spc="-50">
                <a:latin typeface="Arial"/>
                <a:cs typeface="Arial"/>
              </a:rPr>
              <a:t>Giriş” </a:t>
            </a:r>
            <a:r>
              <a:rPr dirty="0" sz="2000" spc="-110">
                <a:latin typeface="Arial"/>
                <a:cs typeface="Arial"/>
              </a:rPr>
              <a:t>Seminer  </a:t>
            </a:r>
            <a:r>
              <a:rPr dirty="0" sz="2000" spc="-50">
                <a:latin typeface="Arial"/>
                <a:cs typeface="Arial"/>
              </a:rPr>
              <a:t>Notları.</a:t>
            </a:r>
            <a:endParaRPr sz="2000">
              <a:latin typeface="Arial"/>
              <a:cs typeface="Arial"/>
            </a:endParaRPr>
          </a:p>
          <a:p>
            <a:pPr marL="102235" indent="-90170">
              <a:lnSpc>
                <a:spcPct val="100000"/>
              </a:lnSpc>
              <a:spcBef>
                <a:spcPts val="600"/>
              </a:spcBef>
              <a:buChar char="•"/>
              <a:tabLst>
                <a:tab pos="102870" algn="l"/>
              </a:tabLst>
            </a:pPr>
            <a:r>
              <a:rPr dirty="0" sz="2000" spc="-180">
                <a:latin typeface="Arial"/>
                <a:cs typeface="Arial"/>
              </a:rPr>
              <a:t>IŞIK, </a:t>
            </a:r>
            <a:r>
              <a:rPr dirty="0" sz="2000" spc="-175">
                <a:latin typeface="Arial"/>
                <a:cs typeface="Arial"/>
              </a:rPr>
              <a:t>Z. </a:t>
            </a:r>
            <a:r>
              <a:rPr dirty="0" sz="2000" spc="-90">
                <a:latin typeface="Arial"/>
                <a:cs typeface="Arial"/>
              </a:rPr>
              <a:t>(2015), </a:t>
            </a:r>
            <a:r>
              <a:rPr dirty="0" sz="2000" spc="-60">
                <a:latin typeface="Arial"/>
                <a:cs typeface="Arial"/>
              </a:rPr>
              <a:t>“İnşaat </a:t>
            </a:r>
            <a:r>
              <a:rPr dirty="0" sz="2000" spc="-95">
                <a:latin typeface="Arial"/>
                <a:cs typeface="Arial"/>
              </a:rPr>
              <a:t>4.0’da Proje </a:t>
            </a:r>
            <a:r>
              <a:rPr dirty="0" sz="2000" spc="-60">
                <a:latin typeface="Arial"/>
                <a:cs typeface="Arial"/>
              </a:rPr>
              <a:t>Yönetimi”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Notları</a:t>
            </a:r>
            <a:endParaRPr sz="2000">
              <a:latin typeface="Arial"/>
              <a:cs typeface="Arial"/>
            </a:endParaRPr>
          </a:p>
          <a:p>
            <a:pPr marL="158115" indent="-146050">
              <a:lnSpc>
                <a:spcPct val="100000"/>
              </a:lnSpc>
              <a:spcBef>
                <a:spcPts val="600"/>
              </a:spcBef>
              <a:buChar char="•"/>
              <a:tabLst>
                <a:tab pos="158750" algn="l"/>
              </a:tabLst>
            </a:pPr>
            <a:r>
              <a:rPr dirty="0" sz="2000" spc="-229">
                <a:latin typeface="Arial"/>
                <a:cs typeface="Arial"/>
              </a:rPr>
              <a:t>MÜRSEL, </a:t>
            </a:r>
            <a:r>
              <a:rPr dirty="0" sz="2000" spc="-5">
                <a:latin typeface="Arial"/>
                <a:cs typeface="Arial"/>
              </a:rPr>
              <a:t>M. </a:t>
            </a:r>
            <a:r>
              <a:rPr dirty="0" sz="2000" spc="-90">
                <a:latin typeface="Arial"/>
                <a:cs typeface="Arial"/>
              </a:rPr>
              <a:t>(2015), </a:t>
            </a:r>
            <a:r>
              <a:rPr dirty="0" sz="2000" spc="-55">
                <a:latin typeface="Arial"/>
                <a:cs typeface="Arial"/>
              </a:rPr>
              <a:t>“İnşaat </a:t>
            </a:r>
            <a:r>
              <a:rPr dirty="0" sz="2000" spc="-95">
                <a:latin typeface="Arial"/>
                <a:cs typeface="Arial"/>
              </a:rPr>
              <a:t>Sektöründe </a:t>
            </a:r>
            <a:r>
              <a:rPr dirty="0" sz="2000" spc="-90">
                <a:latin typeface="Arial"/>
                <a:cs typeface="Arial"/>
              </a:rPr>
              <a:t>Risklerin </a:t>
            </a:r>
            <a:r>
              <a:rPr dirty="0" sz="2000" spc="-60">
                <a:latin typeface="Arial"/>
                <a:cs typeface="Arial"/>
              </a:rPr>
              <a:t>Yönetimi” </a:t>
            </a:r>
            <a:r>
              <a:rPr dirty="0" sz="2000" spc="-145">
                <a:latin typeface="Arial"/>
                <a:cs typeface="Arial"/>
              </a:rPr>
              <a:t>Ders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Notları.”</a:t>
            </a:r>
            <a:endParaRPr sz="2000">
              <a:latin typeface="Arial"/>
              <a:cs typeface="Arial"/>
            </a:endParaRPr>
          </a:p>
          <a:p>
            <a:pPr marL="158115" indent="-146050">
              <a:lnSpc>
                <a:spcPct val="100000"/>
              </a:lnSpc>
              <a:spcBef>
                <a:spcPts val="600"/>
              </a:spcBef>
              <a:buChar char="•"/>
              <a:tabLst>
                <a:tab pos="158750" algn="l"/>
              </a:tabLst>
            </a:pPr>
            <a:r>
              <a:rPr dirty="0" sz="2000" spc="-265">
                <a:latin typeface="Arial"/>
                <a:cs typeface="Arial"/>
              </a:rPr>
              <a:t>TÜRKER, </a:t>
            </a:r>
            <a:r>
              <a:rPr dirty="0" sz="2000" spc="-5">
                <a:latin typeface="Arial"/>
                <a:cs typeface="Arial"/>
              </a:rPr>
              <a:t>M. </a:t>
            </a:r>
            <a:r>
              <a:rPr dirty="0" sz="2000" spc="-85">
                <a:latin typeface="Arial"/>
                <a:cs typeface="Arial"/>
              </a:rPr>
              <a:t>(2016), </a:t>
            </a:r>
            <a:r>
              <a:rPr dirty="0" sz="2000" spc="-60">
                <a:latin typeface="Arial"/>
                <a:cs typeface="Arial"/>
              </a:rPr>
              <a:t>“İnşaat </a:t>
            </a:r>
            <a:r>
              <a:rPr dirty="0" sz="2000" spc="-65">
                <a:latin typeface="Arial"/>
                <a:cs typeface="Arial"/>
              </a:rPr>
              <a:t>Projelerinde </a:t>
            </a:r>
            <a:r>
              <a:rPr dirty="0" sz="2000" spc="-170">
                <a:latin typeface="Arial"/>
                <a:cs typeface="Arial"/>
              </a:rPr>
              <a:t>Risk </a:t>
            </a:r>
            <a:r>
              <a:rPr dirty="0" sz="2000" spc="-125">
                <a:latin typeface="Arial"/>
                <a:cs typeface="Arial"/>
              </a:rPr>
              <a:t>ve </a:t>
            </a:r>
            <a:r>
              <a:rPr dirty="0" sz="2000" spc="-170">
                <a:latin typeface="Arial"/>
                <a:cs typeface="Arial"/>
              </a:rPr>
              <a:t>Risk </a:t>
            </a:r>
            <a:r>
              <a:rPr dirty="0" sz="2000" spc="-60">
                <a:latin typeface="Arial"/>
                <a:cs typeface="Arial"/>
              </a:rPr>
              <a:t>Yönetimi”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Notları.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1954234"/>
            <a:ext cx="8930005" cy="4904105"/>
            <a:chOff x="214282" y="1954234"/>
            <a:chExt cx="8930005" cy="4904105"/>
          </a:xfrm>
        </p:grpSpPr>
        <p:sp>
          <p:nvSpPr>
            <p:cNvPr id="4" name="object 4"/>
            <p:cNvSpPr/>
            <p:nvPr/>
          </p:nvSpPr>
          <p:spPr>
            <a:xfrm>
              <a:off x="7929587" y="5643577"/>
              <a:ext cx="1214412" cy="457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85724" y="1954234"/>
              <a:ext cx="8161332" cy="46180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6357957"/>
              <a:ext cx="3695476" cy="5000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5713" y="1440150"/>
            <a:ext cx="5909936" cy="410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6018" y="51739"/>
            <a:ext cx="42443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30" b="1">
                <a:latin typeface="Arial"/>
                <a:cs typeface="Arial"/>
              </a:rPr>
              <a:t>PROJE </a:t>
            </a:r>
            <a:r>
              <a:rPr dirty="0" sz="3200" spc="-409" b="1">
                <a:latin typeface="Arial"/>
                <a:cs typeface="Arial"/>
              </a:rPr>
              <a:t>YAŞAM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200" spc="-340" b="1">
                <a:latin typeface="Arial"/>
                <a:cs typeface="Arial"/>
              </a:rPr>
              <a:t>DÖNGÜSÜ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287" y="785799"/>
            <a:ext cx="8715433" cy="591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7045" y="1968690"/>
            <a:ext cx="562419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2000" spc="-135" b="1">
                <a:solidFill>
                  <a:srgbClr val="C00000"/>
                </a:solidFill>
                <a:latin typeface="Arial"/>
                <a:cs typeface="Arial"/>
              </a:rPr>
              <a:t>Örnek: </a:t>
            </a:r>
            <a:r>
              <a:rPr dirty="0" sz="2000" spc="-90">
                <a:latin typeface="Arial"/>
                <a:cs typeface="Arial"/>
              </a:rPr>
              <a:t>Faaliyetlere </a:t>
            </a:r>
            <a:r>
              <a:rPr dirty="0" sz="2000" spc="-105">
                <a:latin typeface="Arial"/>
                <a:cs typeface="Arial"/>
              </a:rPr>
              <a:t>süre </a:t>
            </a:r>
            <a:r>
              <a:rPr dirty="0" sz="2000" spc="-85">
                <a:latin typeface="Arial"/>
                <a:cs typeface="Arial"/>
              </a:rPr>
              <a:t>vererek </a:t>
            </a:r>
            <a:r>
              <a:rPr dirty="0" sz="2000" spc="-240">
                <a:latin typeface="Arial"/>
                <a:cs typeface="Arial"/>
              </a:rPr>
              <a:t>T</a:t>
            </a:r>
            <a:r>
              <a:rPr dirty="0" baseline="-21367" sz="1950" spc="-359">
                <a:latin typeface="Arial"/>
                <a:cs typeface="Arial"/>
              </a:rPr>
              <a:t>E </a:t>
            </a:r>
            <a:r>
              <a:rPr dirty="0" sz="2000" spc="-120">
                <a:latin typeface="Arial"/>
                <a:cs typeface="Arial"/>
              </a:rPr>
              <a:t>ve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45">
                <a:latin typeface="Arial"/>
                <a:cs typeface="Arial"/>
              </a:rPr>
              <a:t>T</a:t>
            </a:r>
            <a:r>
              <a:rPr dirty="0" baseline="-21367" sz="1950" spc="-367">
                <a:latin typeface="Arial"/>
                <a:cs typeface="Arial"/>
              </a:rPr>
              <a:t>G </a:t>
            </a:r>
            <a:r>
              <a:rPr dirty="0" sz="2000" spc="-105">
                <a:latin typeface="Arial"/>
                <a:cs typeface="Arial"/>
              </a:rPr>
              <a:t>hesaplanırsa;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5713" y="1440150"/>
            <a:ext cx="5909936" cy="410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92675" y="2297112"/>
            <a:ext cx="4479912" cy="1131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TOSHIBA</dc:creator>
  <dc:title>Slayt 1</dc:title>
  <dcterms:created xsi:type="dcterms:W3CDTF">2020-02-26T11:40:33Z</dcterms:created>
  <dcterms:modified xsi:type="dcterms:W3CDTF">2020-02-26T11:40:33Z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2020-02-20T00:00:00Z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2020-02-26T00:00:00Z</vt:filetime>
  </property>
</Properties>
</file>