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38"/>
  </p:notesMasterIdLst>
  <p:sldIdLst>
    <p:sldId id="256" r:id="rId2"/>
    <p:sldId id="257" r:id="rId3"/>
    <p:sldId id="293" r:id="rId4"/>
    <p:sldId id="260" r:id="rId5"/>
    <p:sldId id="261" r:id="rId6"/>
    <p:sldId id="262" r:id="rId7"/>
    <p:sldId id="265" r:id="rId8"/>
    <p:sldId id="295" r:id="rId9"/>
    <p:sldId id="294" r:id="rId10"/>
    <p:sldId id="267" r:id="rId11"/>
    <p:sldId id="269" r:id="rId12"/>
    <p:sldId id="270" r:id="rId13"/>
    <p:sldId id="271" r:id="rId14"/>
    <p:sldId id="272" r:id="rId15"/>
    <p:sldId id="301" r:id="rId16"/>
    <p:sldId id="274" r:id="rId17"/>
    <p:sldId id="275" r:id="rId18"/>
    <p:sldId id="276" r:id="rId19"/>
    <p:sldId id="277" r:id="rId20"/>
    <p:sldId id="278" r:id="rId21"/>
    <p:sldId id="296" r:id="rId22"/>
    <p:sldId id="279" r:id="rId23"/>
    <p:sldId id="280" r:id="rId24"/>
    <p:sldId id="297" r:id="rId25"/>
    <p:sldId id="281" r:id="rId26"/>
    <p:sldId id="282" r:id="rId27"/>
    <p:sldId id="283" r:id="rId28"/>
    <p:sldId id="284" r:id="rId29"/>
    <p:sldId id="285" r:id="rId30"/>
    <p:sldId id="298" r:id="rId31"/>
    <p:sldId id="286" r:id="rId32"/>
    <p:sldId id="287" r:id="rId33"/>
    <p:sldId id="288" r:id="rId34"/>
    <p:sldId id="289" r:id="rId35"/>
    <p:sldId id="290" r:id="rId36"/>
    <p:sldId id="291" r:id="rId37"/>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ilksin" initials="i" lastIdx="0"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F667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963" autoAdjust="0"/>
  </p:normalViewPr>
  <p:slideViewPr>
    <p:cSldViewPr>
      <p:cViewPr varScale="1">
        <p:scale>
          <a:sx n="87" d="100"/>
          <a:sy n="87" d="100"/>
        </p:scale>
        <p:origin x="1494" y="78"/>
      </p:cViewPr>
      <p:guideLst>
        <p:guide orient="horz" pos="2160"/>
        <p:guide pos="2880"/>
      </p:guideLst>
    </p:cSldViewPr>
  </p:slideViewPr>
  <p:notesTextViewPr>
    <p:cViewPr>
      <p:scale>
        <a:sx n="100" d="100"/>
        <a:sy n="100" d="100"/>
      </p:scale>
      <p:origin x="0" y="0"/>
    </p:cViewPr>
  </p:notesTextViewPr>
  <p:notesViewPr>
    <p:cSldViewPr>
      <p:cViewPr varScale="1">
        <p:scale>
          <a:sx n="82" d="100"/>
          <a:sy n="82" d="100"/>
        </p:scale>
        <p:origin x="-2016" y="-90"/>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commentAuthors" Target="commentAuthors.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C3FE18E-EE7D-462B-AA32-D859723CE8CA}" type="datetimeFigureOut">
              <a:rPr lang="tr-TR" smtClean="0"/>
              <a:pPr/>
              <a:t>27.02.2017</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782775D-519B-4B00-B5CC-2E5D63424660}" type="slidenum">
              <a:rPr lang="tr-TR" smtClean="0"/>
              <a:pPr/>
              <a:t>‹#›</a:t>
            </a:fld>
            <a:endParaRPr lang="tr-TR"/>
          </a:p>
        </p:txBody>
      </p:sp>
    </p:spTree>
    <p:extLst>
      <p:ext uri="{BB962C8B-B14F-4D97-AF65-F5344CB8AC3E}">
        <p14:creationId xmlns:p14="http://schemas.microsoft.com/office/powerpoint/2010/main" val="34701537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r>
              <a:rPr lang="tr-TR" sz="1200" b="0" i="0" kern="1200" dirty="0" smtClean="0">
                <a:solidFill>
                  <a:schemeClr val="tx1"/>
                </a:solidFill>
                <a:latin typeface="+mn-lt"/>
                <a:ea typeface="+mn-ea"/>
                <a:cs typeface="+mn-cs"/>
              </a:rPr>
              <a:t>*Besleyici değeri oldukça yüksek olan Karahindiba, % 5’e varan yüksek bir oranda potasyum içermesinden dolayı, en iyi doğal potasyum kaynaklarından biridir. A vitamini, C vitamini ve </a:t>
            </a:r>
            <a:r>
              <a:rPr lang="tr-TR" sz="1200" b="0" i="0" kern="1200" dirty="0" err="1" smtClean="0">
                <a:solidFill>
                  <a:schemeClr val="tx1"/>
                </a:solidFill>
                <a:latin typeface="+mn-lt"/>
                <a:ea typeface="+mn-ea"/>
                <a:cs typeface="+mn-cs"/>
              </a:rPr>
              <a:t>nikotinik</a:t>
            </a:r>
            <a:r>
              <a:rPr lang="tr-TR" sz="1200" b="0" i="0" kern="1200" dirty="0" smtClean="0">
                <a:solidFill>
                  <a:schemeClr val="tx1"/>
                </a:solidFill>
                <a:latin typeface="+mn-lt"/>
                <a:ea typeface="+mn-ea"/>
                <a:cs typeface="+mn-cs"/>
              </a:rPr>
              <a:t> asit ile kalsiyum ve türlü mineraller yönünden de zengindir. Ayrıca, </a:t>
            </a:r>
            <a:r>
              <a:rPr lang="tr-TR" sz="1200" b="0" i="0" kern="1200" dirty="0" err="1" smtClean="0">
                <a:solidFill>
                  <a:schemeClr val="tx1"/>
                </a:solidFill>
                <a:latin typeface="+mn-lt"/>
                <a:ea typeface="+mn-ea"/>
                <a:cs typeface="+mn-cs"/>
              </a:rPr>
              <a:t>torexacin</a:t>
            </a:r>
            <a:r>
              <a:rPr lang="tr-TR" sz="1200" b="0" i="0" kern="1200" dirty="0" smtClean="0">
                <a:solidFill>
                  <a:schemeClr val="tx1"/>
                </a:solidFill>
                <a:latin typeface="+mn-lt"/>
                <a:ea typeface="+mn-ea"/>
                <a:cs typeface="+mn-cs"/>
              </a:rPr>
              <a:t>, </a:t>
            </a:r>
            <a:r>
              <a:rPr lang="tr-TR" sz="1200" b="0" i="0" kern="1200" dirty="0" err="1" smtClean="0">
                <a:solidFill>
                  <a:schemeClr val="tx1"/>
                </a:solidFill>
                <a:latin typeface="+mn-lt"/>
                <a:ea typeface="+mn-ea"/>
                <a:cs typeface="+mn-cs"/>
              </a:rPr>
              <a:t>retinol</a:t>
            </a:r>
            <a:r>
              <a:rPr lang="tr-TR" sz="1200" b="0" i="0" kern="1200" dirty="0" smtClean="0">
                <a:solidFill>
                  <a:schemeClr val="tx1"/>
                </a:solidFill>
                <a:latin typeface="+mn-lt"/>
                <a:ea typeface="+mn-ea"/>
                <a:cs typeface="+mn-cs"/>
              </a:rPr>
              <a:t>, </a:t>
            </a:r>
            <a:r>
              <a:rPr lang="tr-TR" sz="1200" b="0" i="0" kern="1200" dirty="0" err="1" smtClean="0">
                <a:solidFill>
                  <a:schemeClr val="tx1"/>
                </a:solidFill>
                <a:latin typeface="+mn-lt"/>
                <a:ea typeface="+mn-ea"/>
                <a:cs typeface="+mn-cs"/>
              </a:rPr>
              <a:t>levulin</a:t>
            </a:r>
            <a:r>
              <a:rPr lang="tr-TR" sz="1200" b="0" i="0" kern="1200" dirty="0" smtClean="0">
                <a:solidFill>
                  <a:schemeClr val="tx1"/>
                </a:solidFill>
                <a:latin typeface="+mn-lt"/>
                <a:ea typeface="+mn-ea"/>
                <a:cs typeface="+mn-cs"/>
              </a:rPr>
              <a:t>, </a:t>
            </a:r>
            <a:r>
              <a:rPr lang="tr-TR" sz="1200" b="0" i="0" kern="1200" dirty="0" err="1" smtClean="0">
                <a:solidFill>
                  <a:schemeClr val="tx1"/>
                </a:solidFill>
                <a:latin typeface="+mn-lt"/>
                <a:ea typeface="+mn-ea"/>
                <a:cs typeface="+mn-cs"/>
              </a:rPr>
              <a:t>inulin</a:t>
            </a:r>
            <a:r>
              <a:rPr lang="tr-TR" sz="1200" b="0" i="0" kern="1200" dirty="0" smtClean="0">
                <a:solidFill>
                  <a:schemeClr val="tx1"/>
                </a:solidFill>
                <a:latin typeface="+mn-lt"/>
                <a:ea typeface="+mn-ea"/>
                <a:cs typeface="+mn-cs"/>
              </a:rPr>
              <a:t> gibi bileşikler içerir.</a:t>
            </a:r>
            <a:endParaRPr lang="tr-TR" dirty="0"/>
          </a:p>
        </p:txBody>
      </p:sp>
      <p:sp>
        <p:nvSpPr>
          <p:cNvPr id="4" name="3 Slayt Numarası Yer Tutucusu"/>
          <p:cNvSpPr>
            <a:spLocks noGrp="1"/>
          </p:cNvSpPr>
          <p:nvPr>
            <p:ph type="sldNum" sz="quarter" idx="10"/>
          </p:nvPr>
        </p:nvSpPr>
        <p:spPr/>
        <p:txBody>
          <a:bodyPr/>
          <a:lstStyle/>
          <a:p>
            <a:fld id="{9782775D-519B-4B00-B5CC-2E5D63424660}" type="slidenum">
              <a:rPr lang="tr-TR" smtClean="0"/>
              <a:pPr/>
              <a:t>17</a:t>
            </a:fld>
            <a:endParaRPr lang="tr-TR"/>
          </a:p>
        </p:txBody>
      </p:sp>
    </p:spTree>
    <p:extLst>
      <p:ext uri="{BB962C8B-B14F-4D97-AF65-F5344CB8AC3E}">
        <p14:creationId xmlns:p14="http://schemas.microsoft.com/office/powerpoint/2010/main" val="263476218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dirty="0"/>
          </a:p>
        </p:txBody>
      </p:sp>
      <p:sp>
        <p:nvSpPr>
          <p:cNvPr id="4" name="3 Slayt Numarası Yer Tutucusu"/>
          <p:cNvSpPr>
            <a:spLocks noGrp="1"/>
          </p:cNvSpPr>
          <p:nvPr>
            <p:ph type="sldNum" sz="quarter" idx="10"/>
          </p:nvPr>
        </p:nvSpPr>
        <p:spPr/>
        <p:txBody>
          <a:bodyPr/>
          <a:lstStyle/>
          <a:p>
            <a:fld id="{9782775D-519B-4B00-B5CC-2E5D63424660}" type="slidenum">
              <a:rPr lang="tr-TR" smtClean="0"/>
              <a:pPr/>
              <a:t>20</a:t>
            </a:fld>
            <a:endParaRPr lang="tr-TR"/>
          </a:p>
        </p:txBody>
      </p:sp>
    </p:spTree>
    <p:extLst>
      <p:ext uri="{BB962C8B-B14F-4D97-AF65-F5344CB8AC3E}">
        <p14:creationId xmlns:p14="http://schemas.microsoft.com/office/powerpoint/2010/main" val="272962804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9782775D-519B-4B00-B5CC-2E5D63424660}" type="slidenum">
              <a:rPr lang="tr-TR" smtClean="0"/>
              <a:pPr/>
              <a:t>29</a:t>
            </a:fld>
            <a:endParaRPr lang="tr-TR"/>
          </a:p>
        </p:txBody>
      </p:sp>
    </p:spTree>
    <p:extLst>
      <p:ext uri="{BB962C8B-B14F-4D97-AF65-F5344CB8AC3E}">
        <p14:creationId xmlns:p14="http://schemas.microsoft.com/office/powerpoint/2010/main" val="23060108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14" name="13 Başlık"/>
          <p:cNvSpPr>
            <a:spLocks noGrp="1"/>
          </p:cNvSpPr>
          <p:nvPr>
            <p:ph type="ctrTitle"/>
          </p:nvPr>
        </p:nvSpPr>
        <p:spPr>
          <a:xfrm>
            <a:off x="1432560" y="359898"/>
            <a:ext cx="7406640" cy="1472184"/>
          </a:xfrm>
        </p:spPr>
        <p:txBody>
          <a:bodyPr anchor="b"/>
          <a:lstStyle>
            <a:lvl1pPr algn="l">
              <a:defRPr/>
            </a:lvl1pPr>
            <a:extLst/>
          </a:lstStyle>
          <a:p>
            <a:r>
              <a:rPr kumimoji="0" lang="tr-TR" smtClean="0"/>
              <a:t>Asıl başlık stili için tıklatın</a:t>
            </a:r>
            <a:endParaRPr kumimoji="0" lang="en-US"/>
          </a:p>
        </p:txBody>
      </p:sp>
      <p:sp>
        <p:nvSpPr>
          <p:cNvPr id="22" name="21 Alt Başlık"/>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tr-TR" smtClean="0"/>
              <a:t>Asıl alt başlık stilini düzenlemek için tıklatın</a:t>
            </a:r>
            <a:endParaRPr kumimoji="0" lang="en-US"/>
          </a:p>
        </p:txBody>
      </p:sp>
      <p:sp>
        <p:nvSpPr>
          <p:cNvPr id="7" name="6 Veri Yer Tutucusu"/>
          <p:cNvSpPr>
            <a:spLocks noGrp="1"/>
          </p:cNvSpPr>
          <p:nvPr>
            <p:ph type="dt" sz="half" idx="10"/>
          </p:nvPr>
        </p:nvSpPr>
        <p:spPr/>
        <p:txBody>
          <a:bodyPr/>
          <a:lstStyle/>
          <a:p>
            <a:fld id="{D9F75050-0E15-4C5B-92B0-66D068882F1F}" type="datetimeFigureOut">
              <a:rPr lang="tr-TR" smtClean="0"/>
              <a:pPr/>
              <a:t>27.02.2017</a:t>
            </a:fld>
            <a:endParaRPr lang="tr-TR"/>
          </a:p>
        </p:txBody>
      </p:sp>
      <p:sp>
        <p:nvSpPr>
          <p:cNvPr id="20" name="19 Altbilgi Yer Tutucusu"/>
          <p:cNvSpPr>
            <a:spLocks noGrp="1"/>
          </p:cNvSpPr>
          <p:nvPr>
            <p:ph type="ftr" sz="quarter" idx="11"/>
          </p:nvPr>
        </p:nvSpPr>
        <p:spPr/>
        <p:txBody>
          <a:bodyPr/>
          <a:lstStyle/>
          <a:p>
            <a:endParaRPr lang="tr-TR"/>
          </a:p>
        </p:txBody>
      </p:sp>
      <p:sp>
        <p:nvSpPr>
          <p:cNvPr id="10" name="9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Oval"/>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
        <p:nvSpPr>
          <p:cNvPr id="9" name="8 Oval"/>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27.02.2017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858000" y="274639"/>
            <a:ext cx="18288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1143000" y="274640"/>
            <a:ext cx="55626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27.02.2017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İçerik Yer Tutucusu"/>
          <p:cNvSpPr>
            <a:spLocks noGrp="1"/>
          </p:cNvSpPr>
          <p:nvPr>
            <p:ph idx="1"/>
          </p:nvPr>
        </p:nvSpPr>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27.02.2017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6 Dikdörtgen"/>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Başlık"/>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27.02.2017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10" name="9 Dikdörtgen"/>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Oval"/>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
        <p:nvSpPr>
          <p:cNvPr id="9" name="8 Oval"/>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1435608" y="274320"/>
            <a:ext cx="7498080" cy="1143000"/>
          </a:xfrm>
        </p:spPr>
        <p:txBody>
          <a:bodyPr/>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pPr/>
              <a:t>27.02.2017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p>
            <a:fld id="{D9F75050-0E15-4C5B-92B0-66D068882F1F}" type="datetimeFigureOut">
              <a:rPr lang="tr-TR" smtClean="0"/>
              <a:pPr/>
              <a:t>27.02.2017</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1435608" y="274320"/>
            <a:ext cx="7498080" cy="1143000"/>
          </a:xfrm>
        </p:spPr>
        <p:txBody>
          <a:bodyPr anchor="ct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D9F75050-0E15-4C5B-92B0-66D068882F1F}" type="datetimeFigureOut">
              <a:rPr lang="tr-TR" smtClean="0"/>
              <a:pPr/>
              <a:t>27.02.2017</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4 Dikdörtgen"/>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Veri Yer Tutucusu"/>
          <p:cNvSpPr>
            <a:spLocks noGrp="1"/>
          </p:cNvSpPr>
          <p:nvPr>
            <p:ph type="dt" sz="half" idx="10"/>
          </p:nvPr>
        </p:nvSpPr>
        <p:spPr/>
        <p:txBody>
          <a:bodyPr/>
          <a:lstStyle/>
          <a:p>
            <a:fld id="{D9F75050-0E15-4C5B-92B0-66D068882F1F}" type="datetimeFigureOut">
              <a:rPr lang="tr-TR" smtClean="0"/>
              <a:pPr/>
              <a:t>27.02.2017</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6" name="5 Dikdörtgen"/>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pPr/>
              <a:t>27.02.2017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pPr/>
              <a:t>27.02.2017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Dikdörtgen"/>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2 Resim Yer Tutucusu"/>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tr-TR" smtClean="0"/>
              <a:t>Resim eklemek için simgeyi tıklatın</a:t>
            </a:r>
            <a:endParaRPr kumimoji="0" lang="en-US" dirty="0"/>
          </a:p>
        </p:txBody>
      </p:sp>
      <p:sp>
        <p:nvSpPr>
          <p:cNvPr id="9" name="8 Akış Çizelgesi: İşlem"/>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Akış Çizelgesi: İşlem"/>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4" name="3 Metin Yer Tutucusu"/>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tr-TR" smtClean="0"/>
              <a:t>Asıl metin stillerini düzenlemek için tıklatın</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6 Pasta"/>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Oval"/>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Halka"/>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Dikdörtgen"/>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5" name="4 Başlık Yer Tutucusu"/>
          <p:cNvSpPr>
            <a:spLocks noGrp="1"/>
          </p:cNvSpPr>
          <p:nvPr>
            <p:ph type="title"/>
          </p:nvPr>
        </p:nvSpPr>
        <p:spPr>
          <a:xfrm>
            <a:off x="1435608" y="274638"/>
            <a:ext cx="7498080" cy="1143000"/>
          </a:xfrm>
          <a:prstGeom prst="rect">
            <a:avLst/>
          </a:prstGeom>
        </p:spPr>
        <p:txBody>
          <a:bodyPr anchor="ctr">
            <a:normAutofit/>
          </a:bodyPr>
          <a:lstStyle/>
          <a:p>
            <a:r>
              <a:rPr kumimoji="0" lang="tr-TR" smtClean="0"/>
              <a:t>Asıl başlık stili için tıklatın</a:t>
            </a:r>
            <a:endParaRPr kumimoji="0" lang="en-US"/>
          </a:p>
        </p:txBody>
      </p:sp>
      <p:sp>
        <p:nvSpPr>
          <p:cNvPr id="9" name="8 Metin Yer Tutucusu"/>
          <p:cNvSpPr>
            <a:spLocks noGrp="1"/>
          </p:cNvSpPr>
          <p:nvPr>
            <p:ph type="body" idx="1"/>
          </p:nvPr>
        </p:nvSpPr>
        <p:spPr>
          <a:xfrm>
            <a:off x="1435608" y="1447800"/>
            <a:ext cx="7498080" cy="4800600"/>
          </a:xfrm>
          <a:prstGeom prst="rect">
            <a:avLst/>
          </a:prstGeom>
        </p:spPr>
        <p:txBody>
          <a:bodyPr>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24" name="23 Veri Yer Tutucusu"/>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D9F75050-0E15-4C5B-92B0-66D068882F1F}" type="datetimeFigureOut">
              <a:rPr lang="tr-TR" smtClean="0"/>
              <a:pPr/>
              <a:t>27.02.2017</a:t>
            </a:fld>
            <a:endParaRPr lang="tr-TR"/>
          </a:p>
        </p:txBody>
      </p:sp>
      <p:sp>
        <p:nvSpPr>
          <p:cNvPr id="10" name="9 Altbilgi Yer Tutucusu"/>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tr-TR"/>
          </a:p>
        </p:txBody>
      </p:sp>
      <p:sp>
        <p:nvSpPr>
          <p:cNvPr id="22" name="21 Slayt Numarası Yer Tutucusu"/>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B1DEFA8C-F947-479F-BE07-76B6B3F80BF1}" type="slidenum">
              <a:rPr lang="tr-TR" smtClean="0"/>
              <a:pPr/>
              <a:t>‹#›</a:t>
            </a:fld>
            <a:endParaRPr lang="tr-TR"/>
          </a:p>
        </p:txBody>
      </p:sp>
      <p:sp>
        <p:nvSpPr>
          <p:cNvPr id="15" name="14 Dikdörtgen"/>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lstStyle/>
          <a:p>
            <a:r>
              <a:rPr lang="tr-TR" dirty="0" smtClean="0"/>
              <a:t>Hayvanlarda Sindirim Davranışı</a:t>
            </a:r>
            <a:endParaRPr lang="tr-TR" dirty="0"/>
          </a:p>
        </p:txBody>
      </p:sp>
      <p:sp>
        <p:nvSpPr>
          <p:cNvPr id="3" name="2 Alt Başlık"/>
          <p:cNvSpPr>
            <a:spLocks noGrp="1"/>
          </p:cNvSpPr>
          <p:nvPr>
            <p:ph type="subTitle" idx="1"/>
          </p:nvPr>
        </p:nvSpPr>
        <p:spPr/>
        <p:txBody>
          <a:bodyPr/>
          <a:lstStyle/>
          <a:p>
            <a:r>
              <a:rPr lang="tr-TR" dirty="0" smtClean="0"/>
              <a:t>Prof. Dr. İlksin Pişkin</a:t>
            </a:r>
            <a:endParaRPr lang="tr-T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043608" y="0"/>
            <a:ext cx="7947992" cy="548680"/>
          </a:xfrm>
        </p:spPr>
        <p:txBody>
          <a:bodyPr>
            <a:normAutofit fontScale="90000"/>
          </a:bodyPr>
          <a:lstStyle/>
          <a:p>
            <a:r>
              <a:rPr lang="tr-TR" cap="none" dirty="0" smtClean="0"/>
              <a:t>Klinik Problemler</a:t>
            </a:r>
            <a:endParaRPr lang="tr-TR" cap="none" dirty="0"/>
          </a:p>
        </p:txBody>
      </p:sp>
      <p:sp>
        <p:nvSpPr>
          <p:cNvPr id="3" name="2 İçerik Yer Tutucusu"/>
          <p:cNvSpPr>
            <a:spLocks noGrp="1"/>
          </p:cNvSpPr>
          <p:nvPr>
            <p:ph idx="1"/>
          </p:nvPr>
        </p:nvSpPr>
        <p:spPr>
          <a:xfrm>
            <a:off x="827584" y="548680"/>
            <a:ext cx="8164016" cy="6120680"/>
          </a:xfrm>
        </p:spPr>
        <p:txBody>
          <a:bodyPr>
            <a:noAutofit/>
          </a:bodyPr>
          <a:lstStyle/>
          <a:p>
            <a:r>
              <a:rPr lang="tr-TR" sz="1600" dirty="0" err="1" smtClean="0">
                <a:latin typeface="Arial Narrow" pitchFamily="34" charset="0"/>
              </a:rPr>
              <a:t>Obezite</a:t>
            </a:r>
            <a:r>
              <a:rPr lang="tr-TR" sz="1600" dirty="0" smtClean="0">
                <a:latin typeface="Arial Narrow" pitchFamily="34" charset="0"/>
              </a:rPr>
              <a:t>: </a:t>
            </a:r>
            <a:r>
              <a:rPr lang="tr-TR" sz="1600" dirty="0" smtClean="0">
                <a:solidFill>
                  <a:srgbClr val="0070C0"/>
                </a:solidFill>
                <a:latin typeface="Arial Narrow" pitchFamily="34" charset="0"/>
              </a:rPr>
              <a:t>En yaygın davranış problemidir. Çok basitçe nedeni, kullanılan enerjiden çok daha fazla enerji alınmasıdır. Çok lezzetli yiyeceklerle beslenen fakat yeterince çalışmayan hayvanlarda gözlemlenir. Klinik çalışmalar köpeklerin % 20-30’ unun </a:t>
            </a:r>
            <a:r>
              <a:rPr lang="tr-TR" sz="1600" dirty="0" err="1" smtClean="0">
                <a:solidFill>
                  <a:srgbClr val="0070C0"/>
                </a:solidFill>
                <a:latin typeface="Arial Narrow" pitchFamily="34" charset="0"/>
              </a:rPr>
              <a:t>obez</a:t>
            </a:r>
            <a:r>
              <a:rPr lang="tr-TR" sz="1600" dirty="0" smtClean="0">
                <a:solidFill>
                  <a:srgbClr val="0070C0"/>
                </a:solidFill>
                <a:latin typeface="Arial Narrow" pitchFamily="34" charset="0"/>
              </a:rPr>
              <a:t> olduklarını kanıtlamaktadır.</a:t>
            </a:r>
          </a:p>
          <a:p>
            <a:r>
              <a:rPr lang="tr-TR" sz="1600" dirty="0" err="1" smtClean="0">
                <a:solidFill>
                  <a:schemeClr val="tx1"/>
                </a:solidFill>
                <a:latin typeface="Arial Narrow" pitchFamily="34" charset="0"/>
              </a:rPr>
              <a:t>Anoreksi</a:t>
            </a:r>
            <a:r>
              <a:rPr lang="tr-TR" sz="1600" dirty="0" smtClean="0">
                <a:solidFill>
                  <a:schemeClr val="tx1"/>
                </a:solidFill>
                <a:latin typeface="Arial Narrow" pitchFamily="34" charset="0"/>
              </a:rPr>
              <a:t>: </a:t>
            </a:r>
            <a:r>
              <a:rPr lang="tr-TR" sz="1600" dirty="0" smtClean="0">
                <a:solidFill>
                  <a:srgbClr val="0070C0"/>
                </a:solidFill>
                <a:latin typeface="Arial Narrow" pitchFamily="34" charset="0"/>
              </a:rPr>
              <a:t>Sahibinin dikkatini çekebilmek için en temel yollardan biridir. </a:t>
            </a:r>
            <a:r>
              <a:rPr lang="tr-TR" sz="1600" dirty="0" smtClean="0">
                <a:solidFill>
                  <a:srgbClr val="C00000"/>
                </a:solidFill>
                <a:latin typeface="Arial Narrow" pitchFamily="34" charset="0"/>
              </a:rPr>
              <a:t>Zor beğenerek yemek, </a:t>
            </a:r>
            <a:r>
              <a:rPr lang="tr-TR" sz="1600" dirty="0" err="1" smtClean="0">
                <a:solidFill>
                  <a:srgbClr val="C00000"/>
                </a:solidFill>
                <a:latin typeface="Arial Narrow" pitchFamily="34" charset="0"/>
              </a:rPr>
              <a:t>anoreksi</a:t>
            </a:r>
            <a:r>
              <a:rPr lang="tr-TR" sz="1600" dirty="0" smtClean="0">
                <a:solidFill>
                  <a:srgbClr val="C00000"/>
                </a:solidFill>
                <a:latin typeface="Arial Narrow" pitchFamily="34" charset="0"/>
              </a:rPr>
              <a:t> ile sonuçlanabilir.</a:t>
            </a:r>
          </a:p>
          <a:p>
            <a:r>
              <a:rPr lang="tr-TR" sz="1600" dirty="0" err="1" smtClean="0">
                <a:solidFill>
                  <a:schemeClr val="tx1"/>
                </a:solidFill>
                <a:latin typeface="Arial Narrow" pitchFamily="34" charset="0"/>
              </a:rPr>
              <a:t>Pika</a:t>
            </a:r>
            <a:r>
              <a:rPr lang="tr-TR" sz="1600" dirty="0" smtClean="0">
                <a:solidFill>
                  <a:srgbClr val="0070C0"/>
                </a:solidFill>
                <a:latin typeface="Arial Narrow" pitchFamily="34" charset="0"/>
              </a:rPr>
              <a:t>: Normalde yiyecek olmayan materyalin yenmesidir. </a:t>
            </a:r>
            <a:r>
              <a:rPr lang="tr-TR" sz="1600" dirty="0" err="1" smtClean="0">
                <a:solidFill>
                  <a:srgbClr val="0070C0"/>
                </a:solidFill>
                <a:latin typeface="Arial Narrow" pitchFamily="34" charset="0"/>
              </a:rPr>
              <a:t>Pika</a:t>
            </a:r>
            <a:r>
              <a:rPr lang="tr-TR" sz="1600" dirty="0" smtClean="0">
                <a:solidFill>
                  <a:srgbClr val="0070C0"/>
                </a:solidFill>
                <a:latin typeface="Arial Narrow" pitchFamily="34" charset="0"/>
              </a:rPr>
              <a:t>, bazen beslenme yetersizliğinin bir belirtisi olarak ortaya çıkarken fakat daha sıklıkla </a:t>
            </a:r>
            <a:r>
              <a:rPr lang="tr-TR" sz="1600" dirty="0" smtClean="0">
                <a:solidFill>
                  <a:srgbClr val="C00000"/>
                </a:solidFill>
                <a:latin typeface="Arial Narrow" pitchFamily="34" charset="0"/>
              </a:rPr>
              <a:t>dikkat çekmenin en sıra dışı yolu olarak </a:t>
            </a:r>
            <a:r>
              <a:rPr lang="tr-TR" sz="1600" dirty="0" smtClean="0">
                <a:solidFill>
                  <a:srgbClr val="0070C0"/>
                </a:solidFill>
                <a:latin typeface="Arial Narrow" pitchFamily="34" charset="0"/>
              </a:rPr>
              <a:t>karşımıza çıkmaktadır. Akut önlem hayvanın ağzına ağızlık takılması ama tam çözüm için hayvan sahibinin </a:t>
            </a:r>
            <a:r>
              <a:rPr lang="tr-TR" sz="1600" dirty="0" err="1" smtClean="0">
                <a:solidFill>
                  <a:srgbClr val="0070C0"/>
                </a:solidFill>
                <a:latin typeface="Arial Narrow" pitchFamily="34" charset="0"/>
              </a:rPr>
              <a:t>pika</a:t>
            </a:r>
            <a:r>
              <a:rPr lang="tr-TR" sz="1600" dirty="0" smtClean="0">
                <a:solidFill>
                  <a:srgbClr val="0070C0"/>
                </a:solidFill>
                <a:latin typeface="Arial Narrow" pitchFamily="34" charset="0"/>
              </a:rPr>
              <a:t> davranışlarını görmezden geldiğini öğrenmesi önemlidir.</a:t>
            </a:r>
          </a:p>
          <a:p>
            <a:r>
              <a:rPr lang="tr-TR" sz="1600" dirty="0" smtClean="0">
                <a:solidFill>
                  <a:schemeClr val="tx1"/>
                </a:solidFill>
                <a:latin typeface="Arial Narrow" pitchFamily="34" charset="0"/>
              </a:rPr>
              <a:t>Ot yeme: </a:t>
            </a:r>
            <a:r>
              <a:rPr lang="tr-TR" sz="1600" dirty="0" smtClean="0">
                <a:solidFill>
                  <a:srgbClr val="0070C0"/>
                </a:solidFill>
                <a:latin typeface="Arial Narrow" pitchFamily="34" charset="0"/>
              </a:rPr>
              <a:t>Yaygındır ama </a:t>
            </a:r>
            <a:r>
              <a:rPr lang="tr-TR" sz="1600" dirty="0" err="1" smtClean="0">
                <a:solidFill>
                  <a:srgbClr val="0070C0"/>
                </a:solidFill>
                <a:latin typeface="Arial Narrow" pitchFamily="34" charset="0"/>
              </a:rPr>
              <a:t>pika</a:t>
            </a:r>
            <a:r>
              <a:rPr lang="tr-TR" sz="1600" dirty="0" smtClean="0">
                <a:solidFill>
                  <a:srgbClr val="0070C0"/>
                </a:solidFill>
                <a:latin typeface="Arial Narrow" pitchFamily="34" charset="0"/>
              </a:rPr>
              <a:t> olarak düşünülmez. Genç köpekler yaşlı olanlardan daha çok ot yerler. Fakat yedikleri otu kusarlar. Bu kaba yem elde etmek için bir aracı olarak değerlendirilebilir. Yavrular, anneleri ot yiyorsa daha fazla ot yerler. Bazı durumlarda ise ot yeme sindirim için değildir daha ziyade otsu bitkilerin bıraktığı tat ve koku molekülleri yüzündendir.</a:t>
            </a:r>
          </a:p>
          <a:p>
            <a:r>
              <a:rPr lang="tr-TR" sz="1600" dirty="0" err="1" smtClean="0">
                <a:solidFill>
                  <a:schemeClr val="tx1"/>
                </a:solidFill>
                <a:latin typeface="Arial Narrow" pitchFamily="34" charset="0"/>
              </a:rPr>
              <a:t>Koprofaji</a:t>
            </a:r>
            <a:r>
              <a:rPr lang="tr-TR" sz="1600" dirty="0" smtClean="0">
                <a:solidFill>
                  <a:schemeClr val="tx1"/>
                </a:solidFill>
                <a:latin typeface="Arial Narrow" pitchFamily="34" charset="0"/>
              </a:rPr>
              <a:t>: </a:t>
            </a:r>
            <a:r>
              <a:rPr lang="tr-TR" sz="1600" dirty="0" err="1" smtClean="0">
                <a:solidFill>
                  <a:srgbClr val="0070C0"/>
                </a:solidFill>
                <a:latin typeface="Arial Narrow" pitchFamily="34" charset="0"/>
              </a:rPr>
              <a:t>Pikanın</a:t>
            </a:r>
            <a:r>
              <a:rPr lang="tr-TR" sz="1600" dirty="0" smtClean="0">
                <a:solidFill>
                  <a:srgbClr val="0070C0"/>
                </a:solidFill>
                <a:latin typeface="Arial Narrow" pitchFamily="34" charset="0"/>
              </a:rPr>
              <a:t> en rahatsız edici ve yaygın formlarından biridir. Başıboş köpeklerin daha fazla oranda </a:t>
            </a:r>
            <a:r>
              <a:rPr lang="tr-TR" sz="1600" dirty="0" err="1" smtClean="0">
                <a:solidFill>
                  <a:srgbClr val="0070C0"/>
                </a:solidFill>
                <a:latin typeface="Arial Narrow" pitchFamily="34" charset="0"/>
              </a:rPr>
              <a:t>koprofajik</a:t>
            </a:r>
            <a:r>
              <a:rPr lang="tr-TR" sz="1600" dirty="0" smtClean="0">
                <a:solidFill>
                  <a:srgbClr val="0070C0"/>
                </a:solidFill>
                <a:latin typeface="Arial Narrow" pitchFamily="34" charset="0"/>
              </a:rPr>
              <a:t> olduğu kabul edilmektedir. Dışkı, canlı parazit yumurtaları veya diğer </a:t>
            </a:r>
            <a:r>
              <a:rPr lang="tr-TR" sz="1600" dirty="0" err="1" smtClean="0">
                <a:solidFill>
                  <a:srgbClr val="0070C0"/>
                </a:solidFill>
                <a:latin typeface="Arial Narrow" pitchFamily="34" charset="0"/>
              </a:rPr>
              <a:t>enfeksiyöz</a:t>
            </a:r>
            <a:r>
              <a:rPr lang="tr-TR" sz="1600" dirty="0" smtClean="0">
                <a:solidFill>
                  <a:srgbClr val="0070C0"/>
                </a:solidFill>
                <a:latin typeface="Arial Narrow" pitchFamily="34" charset="0"/>
              </a:rPr>
              <a:t> ajanları içermedikçe </a:t>
            </a:r>
            <a:r>
              <a:rPr lang="tr-TR" sz="1600" dirty="0" err="1" smtClean="0">
                <a:solidFill>
                  <a:srgbClr val="0070C0"/>
                </a:solidFill>
                <a:latin typeface="Arial Narrow" pitchFamily="34" charset="0"/>
              </a:rPr>
              <a:t>koprofaji</a:t>
            </a:r>
            <a:r>
              <a:rPr lang="tr-TR" sz="1600" dirty="0" smtClean="0">
                <a:solidFill>
                  <a:srgbClr val="0070C0"/>
                </a:solidFill>
                <a:latin typeface="Arial Narrow" pitchFamily="34" charset="0"/>
              </a:rPr>
              <a:t>, köpeğin sağlığından daha çok sahiplerinin estetik değerlerine zarar vermektedir. </a:t>
            </a:r>
            <a:r>
              <a:rPr lang="tr-TR" sz="1600" dirty="0" smtClean="0">
                <a:solidFill>
                  <a:srgbClr val="C00000"/>
                </a:solidFill>
                <a:latin typeface="Arial Narrow" pitchFamily="34" charset="0"/>
              </a:rPr>
              <a:t>Çözüm için: acı biber, pankreas enzimleri, </a:t>
            </a:r>
            <a:r>
              <a:rPr lang="tr-TR" sz="1600" dirty="0" err="1" smtClean="0">
                <a:solidFill>
                  <a:srgbClr val="C00000"/>
                </a:solidFill>
                <a:latin typeface="Arial Narrow" pitchFamily="34" charset="0"/>
              </a:rPr>
              <a:t>apomorfin</a:t>
            </a:r>
            <a:r>
              <a:rPr lang="tr-TR" sz="1600" dirty="0" smtClean="0">
                <a:solidFill>
                  <a:srgbClr val="C00000"/>
                </a:solidFill>
                <a:latin typeface="Arial Narrow" pitchFamily="34" charset="0"/>
              </a:rPr>
              <a:t> veya beta </a:t>
            </a:r>
            <a:r>
              <a:rPr lang="tr-TR" sz="1600" dirty="0" err="1" smtClean="0">
                <a:solidFill>
                  <a:srgbClr val="C00000"/>
                </a:solidFill>
                <a:latin typeface="Arial Narrow" pitchFamily="34" charset="0"/>
              </a:rPr>
              <a:t>endorfin</a:t>
            </a:r>
            <a:endParaRPr lang="tr-TR" sz="1600" dirty="0" smtClean="0">
              <a:solidFill>
                <a:srgbClr val="C00000"/>
              </a:solidFill>
              <a:latin typeface="Arial Narrow" pitchFamily="34" charset="0"/>
            </a:endParaRPr>
          </a:p>
          <a:p>
            <a:r>
              <a:rPr lang="tr-TR" sz="1600" dirty="0" err="1" smtClean="0">
                <a:solidFill>
                  <a:schemeClr val="tx1"/>
                </a:solidFill>
                <a:latin typeface="Arial Narrow" pitchFamily="34" charset="0"/>
              </a:rPr>
              <a:t>Psikojenik</a:t>
            </a:r>
            <a:r>
              <a:rPr lang="tr-TR" sz="1600" dirty="0" smtClean="0">
                <a:solidFill>
                  <a:schemeClr val="tx1"/>
                </a:solidFill>
                <a:latin typeface="Arial Narrow" pitchFamily="34" charset="0"/>
              </a:rPr>
              <a:t> </a:t>
            </a:r>
            <a:r>
              <a:rPr lang="tr-TR" sz="1600" dirty="0" err="1" smtClean="0">
                <a:solidFill>
                  <a:schemeClr val="tx1"/>
                </a:solidFill>
                <a:latin typeface="Arial Narrow" pitchFamily="34" charset="0"/>
              </a:rPr>
              <a:t>polifaji</a:t>
            </a:r>
            <a:r>
              <a:rPr lang="tr-TR" sz="1600" dirty="0" smtClean="0">
                <a:solidFill>
                  <a:schemeClr val="tx1"/>
                </a:solidFill>
                <a:latin typeface="Arial Narrow" pitchFamily="34" charset="0"/>
              </a:rPr>
              <a:t> ve </a:t>
            </a:r>
            <a:r>
              <a:rPr lang="tr-TR" sz="1600" dirty="0" err="1" smtClean="0">
                <a:solidFill>
                  <a:schemeClr val="tx1"/>
                </a:solidFill>
                <a:latin typeface="Arial Narrow" pitchFamily="34" charset="0"/>
              </a:rPr>
              <a:t>psikojenik</a:t>
            </a:r>
            <a:r>
              <a:rPr lang="tr-TR" sz="1600" dirty="0" smtClean="0">
                <a:solidFill>
                  <a:schemeClr val="tx1"/>
                </a:solidFill>
                <a:latin typeface="Arial Narrow" pitchFamily="34" charset="0"/>
              </a:rPr>
              <a:t> </a:t>
            </a:r>
            <a:r>
              <a:rPr lang="tr-TR" sz="1600" dirty="0" err="1" smtClean="0">
                <a:solidFill>
                  <a:schemeClr val="tx1"/>
                </a:solidFill>
                <a:latin typeface="Arial Narrow" pitchFamily="34" charset="0"/>
              </a:rPr>
              <a:t>polidipsi</a:t>
            </a:r>
            <a:r>
              <a:rPr lang="tr-TR" sz="1600" dirty="0" smtClean="0">
                <a:solidFill>
                  <a:schemeClr val="tx1"/>
                </a:solidFill>
                <a:latin typeface="Arial Narrow" pitchFamily="34" charset="0"/>
              </a:rPr>
              <a:t>: </a:t>
            </a:r>
            <a:r>
              <a:rPr lang="tr-TR" sz="1600" dirty="0" smtClean="0">
                <a:solidFill>
                  <a:srgbClr val="0070C0"/>
                </a:solidFill>
                <a:latin typeface="Arial Narrow" pitchFamily="34" charset="0"/>
              </a:rPr>
              <a:t>Köpeklerde sık bildirilen vakalardandır.  </a:t>
            </a:r>
            <a:r>
              <a:rPr lang="tr-TR" sz="1600" dirty="0" err="1" smtClean="0">
                <a:solidFill>
                  <a:srgbClr val="0070C0"/>
                </a:solidFill>
                <a:latin typeface="Arial Narrow" pitchFamily="34" charset="0"/>
              </a:rPr>
              <a:t>Psikojenik</a:t>
            </a:r>
            <a:r>
              <a:rPr lang="tr-TR" sz="1600" dirty="0" smtClean="0">
                <a:solidFill>
                  <a:srgbClr val="0070C0"/>
                </a:solidFill>
                <a:latin typeface="Arial Narrow" pitchFamily="34" charset="0"/>
              </a:rPr>
              <a:t> </a:t>
            </a:r>
            <a:r>
              <a:rPr lang="tr-TR" sz="1600" dirty="0" err="1" smtClean="0">
                <a:solidFill>
                  <a:srgbClr val="0070C0"/>
                </a:solidFill>
                <a:latin typeface="Arial Narrow" pitchFamily="34" charset="0"/>
              </a:rPr>
              <a:t>polifaji</a:t>
            </a:r>
            <a:r>
              <a:rPr lang="tr-TR" sz="1600" dirty="0" smtClean="0">
                <a:solidFill>
                  <a:srgbClr val="0070C0"/>
                </a:solidFill>
                <a:latin typeface="Arial Narrow" pitchFamily="34" charset="0"/>
              </a:rPr>
              <a:t> en sıklıkla eve rakip bir hayvan getirildiğinde ortaya çıkmaktadır.  </a:t>
            </a:r>
            <a:r>
              <a:rPr lang="tr-TR" sz="1600" dirty="0" smtClean="0">
                <a:solidFill>
                  <a:srgbClr val="C00000"/>
                </a:solidFill>
                <a:latin typeface="Arial Narrow" pitchFamily="34" charset="0"/>
              </a:rPr>
              <a:t>Çözüm: rakip hayvanları farklı yerlerde beslemek ve ayrıca evdeki ilk hayvana fazladan ilgi göstermek işe yaramaktadır. </a:t>
            </a:r>
            <a:r>
              <a:rPr lang="tr-TR" sz="1600" dirty="0" err="1" smtClean="0"/>
              <a:t>Psikojenik</a:t>
            </a:r>
            <a:r>
              <a:rPr lang="tr-TR" sz="1600" dirty="0" smtClean="0"/>
              <a:t> </a:t>
            </a:r>
            <a:r>
              <a:rPr lang="tr-TR" sz="1600" dirty="0" err="1" smtClean="0"/>
              <a:t>polidipsi</a:t>
            </a:r>
            <a:r>
              <a:rPr lang="tr-TR" sz="1600" dirty="0" smtClean="0"/>
              <a:t> daha çok genç köpeklerde görülmektedir, fakat </a:t>
            </a:r>
            <a:r>
              <a:rPr lang="tr-TR" sz="1600" dirty="0" err="1" smtClean="0"/>
              <a:t>poliüriden</a:t>
            </a:r>
            <a:r>
              <a:rPr lang="tr-TR" sz="1600" dirty="0" smtClean="0"/>
              <a:t> kaynaklanan ikincil </a:t>
            </a:r>
            <a:r>
              <a:rPr lang="tr-TR" sz="1600" dirty="0" err="1" smtClean="0"/>
              <a:t>polidipsiden</a:t>
            </a:r>
            <a:r>
              <a:rPr lang="tr-TR" sz="1600" dirty="0" smtClean="0"/>
              <a:t> dikkatli bir muayene ile ayrılması gerekmektedir.</a:t>
            </a:r>
            <a:endParaRPr lang="tr-TR" sz="1600" dirty="0" smtClean="0">
              <a:solidFill>
                <a:srgbClr val="C00000"/>
              </a:solidFill>
              <a:latin typeface="Arial Narrow" pitchFamily="34" charset="0"/>
            </a:endParaRPr>
          </a:p>
          <a:p>
            <a:r>
              <a:rPr lang="tr-TR" sz="1600" dirty="0" err="1" smtClean="0">
                <a:solidFill>
                  <a:schemeClr val="tx1"/>
                </a:solidFill>
                <a:latin typeface="Arial Narrow" pitchFamily="34" charset="0"/>
              </a:rPr>
              <a:t>Adipsi</a:t>
            </a:r>
            <a:r>
              <a:rPr lang="tr-TR" sz="1600" dirty="0" smtClean="0">
                <a:solidFill>
                  <a:schemeClr val="tx1"/>
                </a:solidFill>
                <a:latin typeface="Arial Narrow" pitchFamily="34" charset="0"/>
              </a:rPr>
              <a:t> ve </a:t>
            </a:r>
            <a:r>
              <a:rPr lang="tr-TR" sz="1600" dirty="0" err="1" smtClean="0">
                <a:solidFill>
                  <a:schemeClr val="tx1"/>
                </a:solidFill>
                <a:latin typeface="Arial Narrow" pitchFamily="34" charset="0"/>
              </a:rPr>
              <a:t>hipernatremi</a:t>
            </a:r>
            <a:r>
              <a:rPr lang="tr-TR" sz="1600" dirty="0" smtClean="0">
                <a:solidFill>
                  <a:schemeClr val="tx1"/>
                </a:solidFill>
                <a:latin typeface="Arial Narrow" pitchFamily="34" charset="0"/>
              </a:rPr>
              <a:t>: </a:t>
            </a:r>
            <a:r>
              <a:rPr lang="tr-TR" sz="1600" dirty="0" smtClean="0">
                <a:solidFill>
                  <a:srgbClr val="0070C0"/>
                </a:solidFill>
                <a:latin typeface="Arial Narrow" pitchFamily="34" charset="0"/>
              </a:rPr>
              <a:t>Bu sendrom ile nadiren karşılaşılmaktadır. Minyatür </a:t>
            </a:r>
            <a:r>
              <a:rPr lang="tr-TR" sz="1600" dirty="0" err="1" smtClean="0">
                <a:solidFill>
                  <a:srgbClr val="0070C0"/>
                </a:solidFill>
                <a:latin typeface="Arial Narrow" pitchFamily="34" charset="0"/>
              </a:rPr>
              <a:t>Schnauzer</a:t>
            </a:r>
            <a:r>
              <a:rPr lang="tr-TR" sz="1600" dirty="0" smtClean="0">
                <a:solidFill>
                  <a:srgbClr val="0070C0"/>
                </a:solidFill>
                <a:latin typeface="Arial Narrow" pitchFamily="34" charset="0"/>
              </a:rPr>
              <a:t> ve kedilerde görülebilmektedir.</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043608" y="0"/>
            <a:ext cx="7944944" cy="764704"/>
          </a:xfrm>
        </p:spPr>
        <p:txBody>
          <a:bodyPr>
            <a:normAutofit/>
          </a:bodyPr>
          <a:lstStyle/>
          <a:p>
            <a:r>
              <a:rPr lang="tr-TR" sz="2800" dirty="0" smtClean="0"/>
              <a:t>KEDİLERDE </a:t>
            </a:r>
            <a:r>
              <a:rPr lang="tr-TR" sz="2800" cap="none" dirty="0" smtClean="0"/>
              <a:t>BESİN ALINIMININ KONTROLÜ</a:t>
            </a:r>
            <a:endParaRPr lang="tr-TR" sz="2800" dirty="0"/>
          </a:p>
        </p:txBody>
      </p:sp>
      <p:sp>
        <p:nvSpPr>
          <p:cNvPr id="3" name="2 İçerik Yer Tutucusu"/>
          <p:cNvSpPr>
            <a:spLocks noGrp="1"/>
          </p:cNvSpPr>
          <p:nvPr>
            <p:ph sz="half" idx="1"/>
          </p:nvPr>
        </p:nvSpPr>
        <p:spPr>
          <a:xfrm>
            <a:off x="755576" y="692696"/>
            <a:ext cx="7848872" cy="6048672"/>
          </a:xfrm>
        </p:spPr>
        <p:txBody>
          <a:bodyPr>
            <a:noAutofit/>
          </a:bodyPr>
          <a:lstStyle/>
          <a:p>
            <a:r>
              <a:rPr lang="tr-TR" sz="2400" dirty="0" smtClean="0">
                <a:latin typeface="Arial Narrow" pitchFamily="34" charset="0"/>
              </a:rPr>
              <a:t>Beslenme modelleri (öğün sıklığı) : </a:t>
            </a:r>
            <a:r>
              <a:rPr lang="tr-TR" sz="2400" dirty="0" smtClean="0">
                <a:solidFill>
                  <a:srgbClr val="0070C0"/>
                </a:solidFill>
                <a:latin typeface="Arial Narrow" pitchFamily="34" charset="0"/>
              </a:rPr>
              <a:t>Kediler de köpekler gibi besine ulaşımları serbest olduğu sürece gün içinde birçok küçük öğün tüketmektedirler. Buna karşın, köpeklerden farklı olarak kediler hem gündüz hem de gece beslenmektedir. Öğün başına alınan kalori yaklaşık olarak bir fareden alınan kaloriye denktir.</a:t>
            </a:r>
          </a:p>
          <a:p>
            <a:r>
              <a:rPr lang="tr-TR" sz="2400" dirty="0" smtClean="0">
                <a:latin typeface="Arial Narrow" pitchFamily="34" charset="0"/>
              </a:rPr>
              <a:t> </a:t>
            </a:r>
            <a:r>
              <a:rPr lang="tr-TR" sz="2400" dirty="0" smtClean="0">
                <a:solidFill>
                  <a:schemeClr val="tx1"/>
                </a:solidFill>
                <a:latin typeface="Arial Narrow" pitchFamily="34" charset="0"/>
              </a:rPr>
              <a:t>Sosyal kolaylaştırma : </a:t>
            </a:r>
            <a:r>
              <a:rPr lang="tr-TR" sz="2400" dirty="0" smtClean="0">
                <a:solidFill>
                  <a:srgbClr val="C00000"/>
                </a:solidFill>
                <a:latin typeface="Arial Narrow" pitchFamily="34" charset="0"/>
              </a:rPr>
              <a:t>Kedilerin bireysel olarak değil de grup halinde tutuldukları zaman besin alımlarını arttırdıkları veya besine ulaşımın serbest olduğu durumlarda bir kedinin yemesinin diğer bir kediyi de yeme yönünde uyardığı </a:t>
            </a:r>
            <a:r>
              <a:rPr lang="tr-TR" sz="2400" u="sng" dirty="0" smtClean="0">
                <a:solidFill>
                  <a:srgbClr val="C00000"/>
                </a:solidFill>
                <a:latin typeface="Arial Narrow" pitchFamily="34" charset="0"/>
              </a:rPr>
              <a:t>gözlemlenmemiştir.</a:t>
            </a:r>
            <a:r>
              <a:rPr lang="tr-TR" sz="2400" dirty="0" smtClean="0">
                <a:solidFill>
                  <a:srgbClr val="0070C0"/>
                </a:solidFill>
                <a:latin typeface="Arial Narrow" pitchFamily="34" charset="0"/>
              </a:rPr>
              <a:t> Bununla birlikte birçok hayvan sahibi, hayvanlarının sadece kendileri yanındayken yediğini ve yatak odalarında kedinin yemeğinin hazır bulundurulmasının sabah 5 miyavlamalarını engellediğini bildirmektedirler. Aç kedinin mutfakta yemeği olmasına rağmen, yemek için sahibine ihtiyaç duyduğu görülmektedir. Belki de kedi yırtıcı hayvanlara karşı korunma duygusuna ihtiyaç duymaktadır.</a:t>
            </a:r>
          </a:p>
          <a:p>
            <a:endParaRPr lang="tr-TR" sz="1600"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971600" y="260648"/>
            <a:ext cx="8020000" cy="6597352"/>
          </a:xfrm>
        </p:spPr>
        <p:txBody>
          <a:bodyPr>
            <a:noAutofit/>
          </a:bodyPr>
          <a:lstStyle/>
          <a:p>
            <a:r>
              <a:rPr lang="tr-TR" sz="1800" dirty="0" smtClean="0">
                <a:latin typeface="Arial Narrow" pitchFamily="34" charset="0"/>
              </a:rPr>
              <a:t>Besin alınımında lezzetin etkisi : </a:t>
            </a:r>
            <a:r>
              <a:rPr lang="tr-TR" sz="1800" dirty="0" smtClean="0">
                <a:solidFill>
                  <a:srgbClr val="0070C0"/>
                </a:solidFill>
                <a:latin typeface="Arial Narrow" pitchFamily="34" charset="0"/>
              </a:rPr>
              <a:t>Kediler yemek seçiciliğindeki titizlikleri ile ün salmışlardır. Kediler için bu durum, besin alınımında lezzet unsurunun önemli etkisinden kaynaklanmaktadır. </a:t>
            </a:r>
            <a:r>
              <a:rPr lang="tr-TR" sz="1800" dirty="0" err="1" smtClean="0">
                <a:solidFill>
                  <a:srgbClr val="0070C0"/>
                </a:solidFill>
                <a:latin typeface="Arial Narrow" pitchFamily="34" charset="0"/>
              </a:rPr>
              <a:t>Sakkaroz</a:t>
            </a:r>
            <a:r>
              <a:rPr lang="tr-TR" sz="1800" dirty="0" smtClean="0">
                <a:solidFill>
                  <a:srgbClr val="0070C0"/>
                </a:solidFill>
                <a:latin typeface="Arial Narrow" pitchFamily="34" charset="0"/>
              </a:rPr>
              <a:t> yerine tuzlu sudaki </a:t>
            </a:r>
            <a:r>
              <a:rPr lang="tr-TR" sz="1800" dirty="0" err="1" smtClean="0">
                <a:solidFill>
                  <a:srgbClr val="0070C0"/>
                </a:solidFill>
                <a:latin typeface="Arial Narrow" pitchFamily="34" charset="0"/>
              </a:rPr>
              <a:t>sakkarozu</a:t>
            </a:r>
            <a:r>
              <a:rPr lang="tr-TR" sz="1800" dirty="0" smtClean="0">
                <a:solidFill>
                  <a:srgbClr val="0070C0"/>
                </a:solidFill>
                <a:latin typeface="Arial Narrow" pitchFamily="34" charset="0"/>
              </a:rPr>
              <a:t> tercih ederler. Acı tada karşı hassastırlar. Kediler, köpeklere benzer </a:t>
            </a:r>
            <a:r>
              <a:rPr lang="tr-TR" sz="1800" dirty="0" smtClean="0">
                <a:solidFill>
                  <a:srgbClr val="7030A0"/>
                </a:solidFill>
                <a:latin typeface="Arial Narrow" pitchFamily="34" charset="0"/>
              </a:rPr>
              <a:t>şekilde balığı ete ve yeni gıdaları alışılmış olana </a:t>
            </a:r>
            <a:r>
              <a:rPr lang="tr-TR" sz="1800" dirty="0" smtClean="0">
                <a:solidFill>
                  <a:srgbClr val="0070C0"/>
                </a:solidFill>
                <a:latin typeface="Arial Narrow" pitchFamily="34" charset="0"/>
              </a:rPr>
              <a:t>tercih etmektedirler. Yeni gıdanın eskisinden daha lezzetli olmaması durumunda ise kedinin birkaç gün sonra alışmış olduğu gıdaya döndüğü görülmektedir. Kediler süt içerken, EEG dalgaları uykulu zamanlarda elde edilene benzer bir şekilde senkronize olmaktadır. </a:t>
            </a:r>
            <a:r>
              <a:rPr lang="tr-TR" sz="1800" dirty="0" smtClean="0">
                <a:solidFill>
                  <a:srgbClr val="C00000"/>
                </a:solidFill>
                <a:latin typeface="Arial Narrow" pitchFamily="34" charset="0"/>
              </a:rPr>
              <a:t>Kedinin davranışlarının gözlenmesi, besinin lezzetinin bir göstergesidir. Kediler lezzetsiz bir gıdayla karşılaştıklarında burunlarını yalamakta fakat lezzetli bir mama yediklerinde yüzlerini temizleme davranışı göstermektedirler.</a:t>
            </a:r>
          </a:p>
          <a:p>
            <a:r>
              <a:rPr lang="tr-TR" sz="1800" dirty="0" smtClean="0">
                <a:solidFill>
                  <a:schemeClr val="tx1"/>
                </a:solidFill>
                <a:latin typeface="Arial Narrow" pitchFamily="34" charset="0"/>
              </a:rPr>
              <a:t>Besin alınımında ortam sıcaklığının etkisi</a:t>
            </a:r>
            <a:r>
              <a:rPr lang="tr-TR" sz="1800" dirty="0" smtClean="0">
                <a:solidFill>
                  <a:srgbClr val="0070C0"/>
                </a:solidFill>
                <a:latin typeface="Arial Narrow" pitchFamily="34" charset="0"/>
              </a:rPr>
              <a:t>: Bir çalışmada, süt içen kedilerde sadece beyin sıcaklığı azalmamış aynı zamanda bu kediler yemeyi de kesmişlerdir. Beyindeki sıcaklığın yemeyi etkileyen bir faktör olması durumunda , beklenilmesi gereken beyin sıcaklığının düşmesiyle yemenin artmasıdır.</a:t>
            </a:r>
          </a:p>
          <a:p>
            <a:r>
              <a:rPr lang="tr-TR" sz="1800" dirty="0" smtClean="0">
                <a:solidFill>
                  <a:schemeClr val="tx1"/>
                </a:solidFill>
                <a:latin typeface="Arial Narrow" pitchFamily="34" charset="0"/>
              </a:rPr>
              <a:t>Besin alınımında </a:t>
            </a:r>
            <a:r>
              <a:rPr lang="tr-TR" sz="1800" dirty="0" err="1" smtClean="0">
                <a:solidFill>
                  <a:schemeClr val="tx1"/>
                </a:solidFill>
                <a:latin typeface="Arial Narrow" pitchFamily="34" charset="0"/>
              </a:rPr>
              <a:t>gastrointestinal</a:t>
            </a:r>
            <a:r>
              <a:rPr lang="tr-TR" sz="1800" dirty="0" smtClean="0">
                <a:solidFill>
                  <a:schemeClr val="tx1"/>
                </a:solidFill>
                <a:latin typeface="Arial Narrow" pitchFamily="34" charset="0"/>
              </a:rPr>
              <a:t> faktörler: </a:t>
            </a:r>
            <a:r>
              <a:rPr lang="tr-TR" sz="1800" dirty="0" smtClean="0">
                <a:solidFill>
                  <a:srgbClr val="0070C0"/>
                </a:solidFill>
                <a:latin typeface="Arial Narrow" pitchFamily="34" charset="0"/>
              </a:rPr>
              <a:t>Kedilerde gıda alımını baskılayan </a:t>
            </a:r>
            <a:r>
              <a:rPr lang="tr-TR" sz="1800" dirty="0" err="1" smtClean="0">
                <a:solidFill>
                  <a:srgbClr val="0070C0"/>
                </a:solidFill>
                <a:latin typeface="Arial Narrow" pitchFamily="34" charset="0"/>
              </a:rPr>
              <a:t>glikoreseptörler</a:t>
            </a:r>
            <a:r>
              <a:rPr lang="tr-TR" sz="1800" dirty="0" smtClean="0">
                <a:solidFill>
                  <a:srgbClr val="0070C0"/>
                </a:solidFill>
                <a:latin typeface="Arial Narrow" pitchFamily="34" charset="0"/>
              </a:rPr>
              <a:t> karaciğerde bulunmaktadır. CCK ve bombesin de gıda alımını baskılamaktadır.</a:t>
            </a:r>
          </a:p>
          <a:p>
            <a:r>
              <a:rPr lang="tr-TR" sz="1800" dirty="0" smtClean="0">
                <a:solidFill>
                  <a:schemeClr val="tx1"/>
                </a:solidFill>
                <a:latin typeface="Arial Narrow" pitchFamily="34" charset="0"/>
              </a:rPr>
              <a:t>Besin alımında hormonların etkisi: </a:t>
            </a:r>
            <a:r>
              <a:rPr lang="tr-TR" sz="1800" dirty="0" smtClean="0">
                <a:solidFill>
                  <a:srgbClr val="0070C0"/>
                </a:solidFill>
                <a:latin typeface="Arial Narrow" pitchFamily="34" charset="0"/>
              </a:rPr>
              <a:t>Köpeklerde olduğu gibi oral </a:t>
            </a:r>
            <a:r>
              <a:rPr lang="tr-TR" sz="1800" dirty="0" err="1" smtClean="0">
                <a:solidFill>
                  <a:srgbClr val="0070C0"/>
                </a:solidFill>
                <a:latin typeface="Arial Narrow" pitchFamily="34" charset="0"/>
              </a:rPr>
              <a:t>progesteronların</a:t>
            </a:r>
            <a:r>
              <a:rPr lang="tr-TR" sz="1800" dirty="0" smtClean="0">
                <a:solidFill>
                  <a:srgbClr val="0070C0"/>
                </a:solidFill>
                <a:latin typeface="Arial Narrow" pitchFamily="34" charset="0"/>
              </a:rPr>
              <a:t> verilmesi durumunda gıda alımları artmaktadır. Bu hormon </a:t>
            </a:r>
            <a:r>
              <a:rPr lang="tr-TR" sz="1800" dirty="0" err="1" smtClean="0">
                <a:solidFill>
                  <a:srgbClr val="0070C0"/>
                </a:solidFill>
                <a:latin typeface="Arial Narrow" pitchFamily="34" charset="0"/>
              </a:rPr>
              <a:t>anoreksik</a:t>
            </a:r>
            <a:r>
              <a:rPr lang="tr-TR" sz="1800" dirty="0" smtClean="0">
                <a:solidFill>
                  <a:srgbClr val="0070C0"/>
                </a:solidFill>
                <a:latin typeface="Arial Narrow" pitchFamily="34" charset="0"/>
              </a:rPr>
              <a:t> kedilerde yemeyi arttırmak için kullanılabilmekle birlikte tehlikeli yan etkileri mevcuttur. Kısırlaştırılmış ve </a:t>
            </a:r>
            <a:r>
              <a:rPr lang="tr-TR" sz="1800" dirty="0" err="1" smtClean="0">
                <a:solidFill>
                  <a:srgbClr val="0070C0"/>
                </a:solidFill>
                <a:latin typeface="Arial Narrow" pitchFamily="34" charset="0"/>
              </a:rPr>
              <a:t>kastre</a:t>
            </a:r>
            <a:r>
              <a:rPr lang="tr-TR" sz="1800" dirty="0" smtClean="0">
                <a:solidFill>
                  <a:srgbClr val="0070C0"/>
                </a:solidFill>
                <a:latin typeface="Arial Narrow" pitchFamily="34" charset="0"/>
              </a:rPr>
              <a:t> edilmiş kedilerin </a:t>
            </a:r>
            <a:r>
              <a:rPr lang="tr-TR" sz="1800" dirty="0" err="1" smtClean="0">
                <a:solidFill>
                  <a:srgbClr val="0070C0"/>
                </a:solidFill>
                <a:latin typeface="Arial Narrow" pitchFamily="34" charset="0"/>
              </a:rPr>
              <a:t>metabolik</a:t>
            </a:r>
            <a:r>
              <a:rPr lang="tr-TR" sz="1800" dirty="0" smtClean="0">
                <a:solidFill>
                  <a:srgbClr val="0070C0"/>
                </a:solidFill>
                <a:latin typeface="Arial Narrow" pitchFamily="34" charset="0"/>
              </a:rPr>
              <a:t> hızları daha düşüktür. Lezzetli gıdalar verilen böyle kedilerde </a:t>
            </a:r>
            <a:r>
              <a:rPr lang="tr-TR" sz="1800" dirty="0" err="1" smtClean="0">
                <a:solidFill>
                  <a:srgbClr val="0070C0"/>
                </a:solidFill>
                <a:latin typeface="Arial Narrow" pitchFamily="34" charset="0"/>
              </a:rPr>
              <a:t>obezite</a:t>
            </a:r>
            <a:r>
              <a:rPr lang="tr-TR" sz="1800" dirty="0" smtClean="0">
                <a:solidFill>
                  <a:srgbClr val="0070C0"/>
                </a:solidFill>
                <a:latin typeface="Arial Narrow" pitchFamily="34" charset="0"/>
              </a:rPr>
              <a:t> durumu gözlenebilir.</a:t>
            </a:r>
            <a:endParaRPr lang="tr-TR" sz="1800" dirty="0">
              <a:solidFill>
                <a:schemeClr val="tx1"/>
              </a:solidFill>
              <a:latin typeface="Arial Narrow" pitchFamily="34"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971600" y="260648"/>
            <a:ext cx="8020000" cy="6336704"/>
          </a:xfrm>
        </p:spPr>
        <p:txBody>
          <a:bodyPr>
            <a:normAutofit fontScale="85000" lnSpcReduction="10000"/>
          </a:bodyPr>
          <a:lstStyle/>
          <a:p>
            <a:r>
              <a:rPr lang="tr-TR" dirty="0" smtClean="0">
                <a:latin typeface="Arial Narrow" pitchFamily="34" charset="0"/>
              </a:rPr>
              <a:t>Glikoz kullanımı: </a:t>
            </a:r>
            <a:r>
              <a:rPr lang="tr-TR" dirty="0" smtClean="0">
                <a:solidFill>
                  <a:srgbClr val="0070C0"/>
                </a:solidFill>
                <a:latin typeface="Arial Narrow" pitchFamily="34" charset="0"/>
              </a:rPr>
              <a:t>Diğer birçok türün aksine </a:t>
            </a:r>
            <a:r>
              <a:rPr lang="tr-TR" dirty="0" smtClean="0">
                <a:solidFill>
                  <a:srgbClr val="00B050"/>
                </a:solidFill>
                <a:latin typeface="Arial Narrow" pitchFamily="34" charset="0"/>
              </a:rPr>
              <a:t>kediler </a:t>
            </a:r>
            <a:r>
              <a:rPr lang="tr-TR" dirty="0" err="1" smtClean="0">
                <a:solidFill>
                  <a:srgbClr val="00B050"/>
                </a:solidFill>
                <a:latin typeface="Arial Narrow" pitchFamily="34" charset="0"/>
              </a:rPr>
              <a:t>glikoprivasyona</a:t>
            </a:r>
            <a:r>
              <a:rPr lang="tr-TR" dirty="0" smtClean="0">
                <a:solidFill>
                  <a:srgbClr val="00B050"/>
                </a:solidFill>
                <a:latin typeface="Arial Narrow" pitchFamily="34" charset="0"/>
              </a:rPr>
              <a:t> besin alımı artışı ile cevap vermemektedir.</a:t>
            </a:r>
          </a:p>
          <a:p>
            <a:r>
              <a:rPr lang="tr-TR" dirty="0" smtClean="0">
                <a:solidFill>
                  <a:schemeClr val="tx1"/>
                </a:solidFill>
                <a:latin typeface="Arial Narrow" pitchFamily="34" charset="0"/>
              </a:rPr>
              <a:t>Vücut ağırlığının korunması: </a:t>
            </a:r>
            <a:r>
              <a:rPr lang="tr-TR" dirty="0" smtClean="0">
                <a:solidFill>
                  <a:srgbClr val="0070C0"/>
                </a:solidFill>
                <a:latin typeface="Arial Narrow" pitchFamily="34" charset="0"/>
              </a:rPr>
              <a:t>Kediler birkaç aylık süreçler boyunca kediler kilo kaybetmekte veya almaktadır. Bu nedenle vücut ağırlığının kontrolünün bu hayvanlarda gösterilmesi zordur. </a:t>
            </a:r>
            <a:r>
              <a:rPr lang="tr-TR" dirty="0" smtClean="0">
                <a:solidFill>
                  <a:srgbClr val="C00000"/>
                </a:solidFill>
                <a:latin typeface="Arial Narrow" pitchFamily="34" charset="0"/>
              </a:rPr>
              <a:t>İki farklı araştırmada, kedilerin gıdaları kalori bakımından kaolin veya selüloz ile seyreltildiği zaman kilo kaybettikleri görülmüştür. Çünkü mamayı lezzetsiz bulmuşlar ve daha az yemişlerdir.? Oysaki kedilerin maması su ile sulandırıldığında gıda alımı artarak bu durumu telafi etmeye çalışmaktadırlar. Bu durumun böbrek taşı veya </a:t>
            </a:r>
            <a:r>
              <a:rPr lang="tr-TR" dirty="0" err="1" smtClean="0">
                <a:solidFill>
                  <a:srgbClr val="C00000"/>
                </a:solidFill>
                <a:latin typeface="Arial Narrow" pitchFamily="34" charset="0"/>
              </a:rPr>
              <a:t>hipernatremili</a:t>
            </a:r>
            <a:r>
              <a:rPr lang="tr-TR" dirty="0" smtClean="0">
                <a:solidFill>
                  <a:srgbClr val="C00000"/>
                </a:solidFill>
                <a:latin typeface="Arial Narrow" pitchFamily="34" charset="0"/>
              </a:rPr>
              <a:t> kedilerde su alımını arttırmak için kullanılabileceği söylenebilir.</a:t>
            </a:r>
          </a:p>
          <a:p>
            <a:r>
              <a:rPr lang="tr-TR" dirty="0" err="1" smtClean="0">
                <a:solidFill>
                  <a:schemeClr val="tx1"/>
                </a:solidFill>
                <a:latin typeface="Arial Narrow" pitchFamily="34" charset="0"/>
              </a:rPr>
              <a:t>Opiatlar</a:t>
            </a:r>
            <a:r>
              <a:rPr lang="tr-TR" dirty="0" smtClean="0">
                <a:solidFill>
                  <a:schemeClr val="tx1"/>
                </a:solidFill>
                <a:latin typeface="Arial Narrow" pitchFamily="34" charset="0"/>
              </a:rPr>
              <a:t>: </a:t>
            </a:r>
            <a:r>
              <a:rPr lang="tr-TR" dirty="0" err="1" smtClean="0">
                <a:solidFill>
                  <a:srgbClr val="0070C0"/>
                </a:solidFill>
                <a:latin typeface="Arial Narrow" pitchFamily="34" charset="0"/>
              </a:rPr>
              <a:t>Opiat</a:t>
            </a:r>
            <a:r>
              <a:rPr lang="tr-TR" dirty="0" smtClean="0">
                <a:solidFill>
                  <a:srgbClr val="0070C0"/>
                </a:solidFill>
                <a:latin typeface="Arial Narrow" pitchFamily="34" charset="0"/>
              </a:rPr>
              <a:t> </a:t>
            </a:r>
            <a:r>
              <a:rPr lang="tr-TR" dirty="0" err="1" smtClean="0">
                <a:solidFill>
                  <a:srgbClr val="0070C0"/>
                </a:solidFill>
                <a:latin typeface="Arial Narrow" pitchFamily="34" charset="0"/>
              </a:rPr>
              <a:t>blokörü</a:t>
            </a:r>
            <a:r>
              <a:rPr lang="tr-TR" dirty="0" smtClean="0">
                <a:solidFill>
                  <a:srgbClr val="0070C0"/>
                </a:solidFill>
                <a:latin typeface="Arial Narrow" pitchFamily="34" charset="0"/>
              </a:rPr>
              <a:t> olan </a:t>
            </a:r>
            <a:r>
              <a:rPr lang="tr-TR" dirty="0" err="1" smtClean="0">
                <a:solidFill>
                  <a:srgbClr val="0070C0"/>
                </a:solidFill>
                <a:latin typeface="Arial Narrow" pitchFamily="34" charset="0"/>
              </a:rPr>
              <a:t>nalokson</a:t>
            </a:r>
            <a:r>
              <a:rPr lang="tr-TR" dirty="0" smtClean="0">
                <a:solidFill>
                  <a:srgbClr val="0070C0"/>
                </a:solidFill>
                <a:latin typeface="Arial Narrow" pitchFamily="34" charset="0"/>
              </a:rPr>
              <a:t> kedilerde gıda alımını baskılar.</a:t>
            </a:r>
            <a:endParaRPr lang="tr-TR" dirty="0">
              <a:solidFill>
                <a:schemeClr val="tx1"/>
              </a:solidFill>
              <a:latin typeface="Arial Narrow" pitchFamily="34"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115616" y="0"/>
            <a:ext cx="7875984" cy="548680"/>
          </a:xfrm>
        </p:spPr>
        <p:txBody>
          <a:bodyPr>
            <a:normAutofit/>
          </a:bodyPr>
          <a:lstStyle/>
          <a:p>
            <a:r>
              <a:rPr lang="tr-TR" sz="2800" cap="none" dirty="0" smtClean="0"/>
              <a:t>KLİNİK PROBLEMLER-1</a:t>
            </a:r>
            <a:endParaRPr lang="tr-TR" sz="2800" cap="none" dirty="0"/>
          </a:p>
        </p:txBody>
      </p:sp>
      <p:sp>
        <p:nvSpPr>
          <p:cNvPr id="3" name="2 İçerik Yer Tutucusu"/>
          <p:cNvSpPr>
            <a:spLocks noGrp="1"/>
          </p:cNvSpPr>
          <p:nvPr>
            <p:ph idx="1"/>
          </p:nvPr>
        </p:nvSpPr>
        <p:spPr>
          <a:xfrm>
            <a:off x="827584" y="476672"/>
            <a:ext cx="8164016" cy="6192688"/>
          </a:xfrm>
        </p:spPr>
        <p:txBody>
          <a:bodyPr>
            <a:noAutofit/>
          </a:bodyPr>
          <a:lstStyle/>
          <a:p>
            <a:r>
              <a:rPr lang="tr-TR" sz="2400" dirty="0" err="1" smtClean="0">
                <a:latin typeface="Arial Narrow" pitchFamily="34" charset="0"/>
              </a:rPr>
              <a:t>Obezite</a:t>
            </a:r>
            <a:r>
              <a:rPr lang="tr-TR" sz="2400" dirty="0" smtClean="0">
                <a:latin typeface="Arial Narrow" pitchFamily="34" charset="0"/>
              </a:rPr>
              <a:t>: </a:t>
            </a:r>
            <a:r>
              <a:rPr lang="tr-TR" sz="2400" dirty="0" smtClean="0">
                <a:solidFill>
                  <a:srgbClr val="0070C0"/>
                </a:solidFill>
                <a:latin typeface="Arial Narrow" pitchFamily="34" charset="0"/>
              </a:rPr>
              <a:t>Kedilerde </a:t>
            </a:r>
            <a:r>
              <a:rPr lang="tr-TR" sz="2400" dirty="0" err="1" smtClean="0">
                <a:solidFill>
                  <a:srgbClr val="0070C0"/>
                </a:solidFill>
                <a:latin typeface="Arial Narrow" pitchFamily="34" charset="0"/>
              </a:rPr>
              <a:t>obezite</a:t>
            </a:r>
            <a:r>
              <a:rPr lang="tr-TR" sz="2400" dirty="0" smtClean="0">
                <a:solidFill>
                  <a:srgbClr val="0070C0"/>
                </a:solidFill>
                <a:latin typeface="Arial Narrow" pitchFamily="34" charset="0"/>
              </a:rPr>
              <a:t> görülme </a:t>
            </a:r>
            <a:r>
              <a:rPr lang="tr-TR" sz="2400" dirty="0" err="1" smtClean="0">
                <a:solidFill>
                  <a:srgbClr val="0070C0"/>
                </a:solidFill>
                <a:latin typeface="Arial Narrow" pitchFamily="34" charset="0"/>
              </a:rPr>
              <a:t>insidansı</a:t>
            </a:r>
            <a:r>
              <a:rPr lang="tr-TR" sz="2400" dirty="0" smtClean="0">
                <a:solidFill>
                  <a:srgbClr val="0070C0"/>
                </a:solidFill>
                <a:latin typeface="Arial Narrow" pitchFamily="34" charset="0"/>
              </a:rPr>
              <a:t> son 20 yılda %10’ dan % 29’lara çıkmıştır. Kedilerde, kısırlaştırma, apartman dairesinde tutulma ve tedavi edici mamalara serbest erişim </a:t>
            </a:r>
            <a:r>
              <a:rPr lang="tr-TR" sz="2400" dirty="0" err="1" smtClean="0">
                <a:solidFill>
                  <a:srgbClr val="0070C0"/>
                </a:solidFill>
                <a:latin typeface="Arial Narrow" pitchFamily="34" charset="0"/>
              </a:rPr>
              <a:t>obezite</a:t>
            </a:r>
            <a:r>
              <a:rPr lang="tr-TR" sz="2400" dirty="0" smtClean="0">
                <a:solidFill>
                  <a:srgbClr val="0070C0"/>
                </a:solidFill>
                <a:latin typeface="Arial Narrow" pitchFamily="34" charset="0"/>
              </a:rPr>
              <a:t> ile ilgili bazı risk faktörlerindendir.</a:t>
            </a:r>
          </a:p>
          <a:p>
            <a:r>
              <a:rPr lang="tr-TR" sz="2400" dirty="0" err="1" smtClean="0">
                <a:solidFill>
                  <a:schemeClr val="tx1"/>
                </a:solidFill>
                <a:latin typeface="Arial Narrow" pitchFamily="34" charset="0"/>
              </a:rPr>
              <a:t>Anoreksi</a:t>
            </a:r>
            <a:r>
              <a:rPr lang="tr-TR" sz="2400" dirty="0" smtClean="0">
                <a:solidFill>
                  <a:schemeClr val="tx1"/>
                </a:solidFill>
                <a:latin typeface="Arial Narrow" pitchFamily="34" charset="0"/>
              </a:rPr>
              <a:t>:</a:t>
            </a:r>
            <a:r>
              <a:rPr lang="tr-TR" sz="2400" dirty="0" smtClean="0">
                <a:solidFill>
                  <a:srgbClr val="0070C0"/>
                </a:solidFill>
                <a:latin typeface="Arial Narrow" pitchFamily="34" charset="0"/>
              </a:rPr>
              <a:t> Diğer evcil hayvanlara kıyasla daha sık görülmektedir. </a:t>
            </a:r>
            <a:r>
              <a:rPr lang="tr-TR" sz="2400" dirty="0" err="1" smtClean="0">
                <a:solidFill>
                  <a:srgbClr val="0070C0"/>
                </a:solidFill>
                <a:latin typeface="Arial Narrow" pitchFamily="34" charset="0"/>
              </a:rPr>
              <a:t>Anoreksi</a:t>
            </a:r>
            <a:r>
              <a:rPr lang="tr-TR" sz="2400" dirty="0" smtClean="0">
                <a:solidFill>
                  <a:srgbClr val="0070C0"/>
                </a:solidFill>
                <a:latin typeface="Arial Narrow" pitchFamily="34" charset="0"/>
              </a:rPr>
              <a:t> en sık olarak </a:t>
            </a:r>
            <a:r>
              <a:rPr lang="tr-TR" sz="2400" dirty="0" err="1" smtClean="0">
                <a:solidFill>
                  <a:srgbClr val="0070C0"/>
                </a:solidFill>
                <a:latin typeface="Arial Narrow" pitchFamily="34" charset="0"/>
              </a:rPr>
              <a:t>hospitalize</a:t>
            </a:r>
            <a:r>
              <a:rPr lang="tr-TR" sz="2400" dirty="0" smtClean="0">
                <a:solidFill>
                  <a:srgbClr val="0070C0"/>
                </a:solidFill>
                <a:latin typeface="Arial Narrow" pitchFamily="34" charset="0"/>
              </a:rPr>
              <a:t> edilen veya sağlıklı olarak pansiyona bırakılan kedilerde görülmektedir. </a:t>
            </a:r>
            <a:r>
              <a:rPr lang="tr-TR" sz="2400" dirty="0" smtClean="0">
                <a:solidFill>
                  <a:srgbClr val="C00000"/>
                </a:solidFill>
                <a:latin typeface="Arial Narrow" pitchFamily="34" charset="0"/>
              </a:rPr>
              <a:t>Çözüm:</a:t>
            </a:r>
            <a:r>
              <a:rPr lang="tr-TR" sz="2400" dirty="0" smtClean="0">
                <a:solidFill>
                  <a:srgbClr val="0070C0"/>
                </a:solidFill>
                <a:latin typeface="Arial Narrow" pitchFamily="34" charset="0"/>
              </a:rPr>
              <a:t> </a:t>
            </a:r>
            <a:r>
              <a:rPr lang="tr-TR" sz="2400" dirty="0" err="1" smtClean="0">
                <a:solidFill>
                  <a:srgbClr val="C00000"/>
                </a:solidFill>
                <a:latin typeface="Arial Narrow" pitchFamily="34" charset="0"/>
              </a:rPr>
              <a:t>Anoreksik</a:t>
            </a:r>
            <a:r>
              <a:rPr lang="tr-TR" sz="2400" dirty="0" smtClean="0">
                <a:solidFill>
                  <a:srgbClr val="C00000"/>
                </a:solidFill>
                <a:latin typeface="Arial Narrow" pitchFamily="34" charset="0"/>
              </a:rPr>
              <a:t> hayvanların </a:t>
            </a:r>
            <a:r>
              <a:rPr lang="tr-TR" sz="2400" dirty="0" err="1" smtClean="0">
                <a:solidFill>
                  <a:srgbClr val="C00000"/>
                </a:solidFill>
                <a:latin typeface="Arial Narrow" pitchFamily="34" charset="0"/>
              </a:rPr>
              <a:t>intragastrik</a:t>
            </a:r>
            <a:r>
              <a:rPr lang="tr-TR" sz="2400" dirty="0" smtClean="0">
                <a:solidFill>
                  <a:srgbClr val="C00000"/>
                </a:solidFill>
                <a:latin typeface="Arial Narrow" pitchFamily="34" charset="0"/>
              </a:rPr>
              <a:t>  uygulamalarla  beslenmesi, </a:t>
            </a:r>
            <a:r>
              <a:rPr lang="tr-TR" sz="2400" dirty="0" err="1" smtClean="0">
                <a:solidFill>
                  <a:srgbClr val="C00000"/>
                </a:solidFill>
                <a:latin typeface="Arial Narrow" pitchFamily="34" charset="0"/>
              </a:rPr>
              <a:t>antidepresanların</a:t>
            </a:r>
            <a:r>
              <a:rPr lang="tr-TR" sz="2400" dirty="0" smtClean="0">
                <a:solidFill>
                  <a:srgbClr val="C00000"/>
                </a:solidFill>
                <a:latin typeface="Arial Narrow" pitchFamily="34" charset="0"/>
              </a:rPr>
              <a:t> iştah açıcı etkilerinden yararlanmak, </a:t>
            </a:r>
            <a:r>
              <a:rPr lang="tr-TR" sz="2400" dirty="0" err="1" smtClean="0">
                <a:solidFill>
                  <a:srgbClr val="C00000"/>
                </a:solidFill>
                <a:latin typeface="Arial Narrow" pitchFamily="34" charset="0"/>
              </a:rPr>
              <a:t>sedatif</a:t>
            </a:r>
            <a:r>
              <a:rPr lang="tr-TR" sz="2400" dirty="0" smtClean="0">
                <a:solidFill>
                  <a:srgbClr val="C00000"/>
                </a:solidFill>
                <a:latin typeface="Arial Narrow" pitchFamily="34" charset="0"/>
              </a:rPr>
              <a:t> etkili ilaçlar kullanılması</a:t>
            </a:r>
          </a:p>
          <a:p>
            <a:r>
              <a:rPr lang="tr-TR" sz="2400" dirty="0" smtClean="0">
                <a:solidFill>
                  <a:schemeClr val="tx1"/>
                </a:solidFill>
                <a:latin typeface="Arial Narrow" pitchFamily="34" charset="0"/>
              </a:rPr>
              <a:t>Bitki yeme: </a:t>
            </a:r>
            <a:r>
              <a:rPr lang="tr-TR" sz="2400" dirty="0" smtClean="0">
                <a:solidFill>
                  <a:srgbClr val="0070C0"/>
                </a:solidFill>
                <a:latin typeface="Arial Narrow" pitchFamily="34" charset="0"/>
              </a:rPr>
              <a:t>Kedilerin ot yeme durumu hem avlanan hem de konserve veya kuru mama yiyen hayvanlarda görülmektedir. Bitki yeme durumu çok sayıda bitkinin zehirli olmasından dolayı tehlikeli bir davranıştır. Ayrıca da arzu edilmeyen bir davranıştır.</a:t>
            </a:r>
          </a:p>
          <a:p>
            <a:endParaRPr lang="tr-TR" sz="1700" dirty="0" smtClean="0">
              <a:solidFill>
                <a:srgbClr val="00B050"/>
              </a:solidFill>
              <a:latin typeface="Arial Narrow" pitchFamily="34" charset="0"/>
            </a:endParaRPr>
          </a:p>
          <a:p>
            <a:pPr>
              <a:buNone/>
            </a:pPr>
            <a:endParaRPr lang="tr-TR" sz="1800" dirty="0">
              <a:solidFill>
                <a:srgbClr val="0070C0"/>
              </a:solidFill>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z="4400" dirty="0" smtClean="0"/>
              <a:t>KLİNİK PROBLEMLER-2</a:t>
            </a:r>
            <a:endParaRPr lang="tr-TR" dirty="0"/>
          </a:p>
        </p:txBody>
      </p:sp>
      <p:sp>
        <p:nvSpPr>
          <p:cNvPr id="3" name="2 İçerik Yer Tutucusu"/>
          <p:cNvSpPr>
            <a:spLocks noGrp="1"/>
          </p:cNvSpPr>
          <p:nvPr>
            <p:ph idx="1"/>
          </p:nvPr>
        </p:nvSpPr>
        <p:spPr/>
        <p:txBody>
          <a:bodyPr>
            <a:normAutofit fontScale="62500" lnSpcReduction="20000"/>
          </a:bodyPr>
          <a:lstStyle/>
          <a:p>
            <a:pPr algn="just"/>
            <a:r>
              <a:rPr lang="tr-TR" dirty="0" smtClean="0">
                <a:latin typeface="Arial Narrow" pitchFamily="34" charset="0"/>
              </a:rPr>
              <a:t>Yün çiğneme ve diğer </a:t>
            </a:r>
            <a:r>
              <a:rPr lang="tr-TR" dirty="0" err="1" smtClean="0">
                <a:latin typeface="Arial Narrow" pitchFamily="34" charset="0"/>
              </a:rPr>
              <a:t>pika</a:t>
            </a:r>
            <a:r>
              <a:rPr lang="tr-TR" dirty="0" smtClean="0">
                <a:latin typeface="Arial Narrow" pitchFamily="34" charset="0"/>
              </a:rPr>
              <a:t> davranışları: </a:t>
            </a:r>
            <a:r>
              <a:rPr lang="tr-TR" dirty="0" smtClean="0">
                <a:solidFill>
                  <a:srgbClr val="0070C0"/>
                </a:solidFill>
                <a:latin typeface="Arial Narrow" pitchFamily="34" charset="0"/>
              </a:rPr>
              <a:t>Yün çiğneme Siyam ve </a:t>
            </a:r>
            <a:r>
              <a:rPr lang="tr-TR" dirty="0" err="1" smtClean="0">
                <a:solidFill>
                  <a:srgbClr val="0070C0"/>
                </a:solidFill>
                <a:latin typeface="Arial Narrow" pitchFamily="34" charset="0"/>
              </a:rPr>
              <a:t>Birman</a:t>
            </a:r>
            <a:r>
              <a:rPr lang="tr-TR" dirty="0" smtClean="0">
                <a:solidFill>
                  <a:srgbClr val="0070C0"/>
                </a:solidFill>
                <a:latin typeface="Arial Narrow" pitchFamily="34" charset="0"/>
              </a:rPr>
              <a:t> kedilerinde daha sık görülür. Bu davranış erken sütten kesilen kedilerin yaptığı beslenmenin amacına yönelik olmayan emme davranışından ayırt edilmelidir. Yün çiğneme davranışı da erken sütten kesilme ile ilişkili olabilir. Bu davranış genellikle emme değil </a:t>
            </a:r>
            <a:r>
              <a:rPr lang="tr-TR" dirty="0" err="1" smtClean="0">
                <a:solidFill>
                  <a:srgbClr val="0070C0"/>
                </a:solidFill>
                <a:latin typeface="Arial Narrow" pitchFamily="34" charset="0"/>
              </a:rPr>
              <a:t>molar</a:t>
            </a:r>
            <a:r>
              <a:rPr lang="tr-TR" dirty="0" smtClean="0">
                <a:solidFill>
                  <a:srgbClr val="0070C0"/>
                </a:solidFill>
                <a:latin typeface="Arial Narrow" pitchFamily="34" charset="0"/>
              </a:rPr>
              <a:t> dişlerle çiğneme şeklindedir. Çiğnenen materyal çoğunlukla yün olmakla birlikte döşeme kumaşlarını da içeren diğer materyalleri de kapsayabilir. Kediler çiğ yünü çiğnemek yerine örülmüş veya gevşek dokumalı materyali tercih ederler.</a:t>
            </a:r>
            <a:r>
              <a:rPr lang="tr-TR" dirty="0" smtClean="0">
                <a:solidFill>
                  <a:srgbClr val="C00000"/>
                </a:solidFill>
                <a:latin typeface="Arial Narrow" pitchFamily="34" charset="0"/>
              </a:rPr>
              <a:t> Bu durum kedilerde, açlık davranışının ortaya çıkışını tetiklemesi ile bitkilere, kemiklere ve hatta kuru mamaya ulaşımın bile bu davranışa rastlanması sıklığını azaltması nedenleriyle  beslenme ile ilişkili görünmektedir. </a:t>
            </a:r>
            <a:r>
              <a:rPr lang="tr-TR" dirty="0" smtClean="0">
                <a:solidFill>
                  <a:srgbClr val="00B050"/>
                </a:solidFill>
                <a:latin typeface="Arial Narrow" pitchFamily="34" charset="0"/>
              </a:rPr>
              <a:t> Beslenme yetersizliği ile ilgili bir kanıt olmamakla birlikte lif ve sindirilemez selüloza duyulan açlıkla ilişkilendirilmektedir. Bu nedenle, tedavinin lifli gıdaların teminini amaçlaması gerekmektedir. Koyun derisi parçalarının yün içinde sunulması bazı kedilerde etkili sonuç vermektedir. Bunun problemi engellememesi durumunda, kediye yiyebileceği yün materyalden bir süveter veya çorap verilebilir.</a:t>
            </a:r>
            <a:endParaRPr lang="tr-TR" dirty="0" smtClean="0"/>
          </a:p>
          <a:p>
            <a:pPr>
              <a:buNone/>
            </a:pPr>
            <a:endParaRPr lang="tr-TR"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01752" y="0"/>
            <a:ext cx="8686800" cy="548680"/>
          </a:xfrm>
        </p:spPr>
        <p:txBody>
          <a:bodyPr>
            <a:normAutofit/>
          </a:bodyPr>
          <a:lstStyle/>
          <a:p>
            <a:r>
              <a:rPr lang="tr-TR" sz="2800" dirty="0" smtClean="0"/>
              <a:t>ATLARDA BESİN ALINIMININ KONTROLÜ</a:t>
            </a:r>
            <a:endParaRPr lang="tr-TR" sz="2800" dirty="0"/>
          </a:p>
        </p:txBody>
      </p:sp>
      <p:sp>
        <p:nvSpPr>
          <p:cNvPr id="3" name="2 İçerik Yer Tutucusu"/>
          <p:cNvSpPr>
            <a:spLocks noGrp="1"/>
          </p:cNvSpPr>
          <p:nvPr>
            <p:ph sz="half" idx="1"/>
          </p:nvPr>
        </p:nvSpPr>
        <p:spPr>
          <a:xfrm>
            <a:off x="539552" y="548680"/>
            <a:ext cx="4392488" cy="6192688"/>
          </a:xfrm>
        </p:spPr>
        <p:txBody>
          <a:bodyPr>
            <a:normAutofit fontScale="62500" lnSpcReduction="20000"/>
          </a:bodyPr>
          <a:lstStyle/>
          <a:p>
            <a:r>
              <a:rPr lang="tr-TR" dirty="0" smtClean="0">
                <a:latin typeface="Arial Narrow" pitchFamily="34" charset="0"/>
              </a:rPr>
              <a:t>Beslenme modelleri (öğün sıklığı) : </a:t>
            </a:r>
            <a:r>
              <a:rPr lang="tr-TR" dirty="0" smtClean="0">
                <a:solidFill>
                  <a:srgbClr val="0070C0"/>
                </a:solidFill>
                <a:latin typeface="Arial Narrow" pitchFamily="34" charset="0"/>
              </a:rPr>
              <a:t>Atlar yattığı, durduğu veya gezindiği halde ana yaptıkları faaliyet beslenmedir. Beslenme, otlama veya serbest olarak bulunduruluyorsa saman yemek şeklindedir. Otlama süresi 24 saatin % 50-80’i arasında gece ve gündüz devam eder. Gün içindeki beslenme zamanı ısıran </a:t>
            </a:r>
            <a:r>
              <a:rPr lang="tr-TR" dirty="0" err="1" smtClean="0">
                <a:solidFill>
                  <a:srgbClr val="0070C0"/>
                </a:solidFill>
                <a:latin typeface="Arial Narrow" pitchFamily="34" charset="0"/>
              </a:rPr>
              <a:t>insektlerin</a:t>
            </a:r>
            <a:r>
              <a:rPr lang="tr-TR" dirty="0" smtClean="0">
                <a:solidFill>
                  <a:srgbClr val="0070C0"/>
                </a:solidFill>
                <a:latin typeface="Arial Narrow" pitchFamily="34" charset="0"/>
              </a:rPr>
              <a:t> varlığı ile değişir. Otun az olduğu kış aylarında, yenebilecek otun az bulunması nedeniyle adım sayısının artması sonucu beslenme süresi uzar. Atlar baharda güneş ışığının her fazla saati için otlamayı 15 dakika kısaltmaktadır. Süt veren dişiler boş veya gebe kısraklardan daha çok otlar, bu durum süt yapımı için çok enerji harcandığını göstermektedir.</a:t>
            </a:r>
          </a:p>
          <a:p>
            <a:r>
              <a:rPr lang="tr-TR" dirty="0" smtClean="0">
                <a:solidFill>
                  <a:schemeClr val="tx1"/>
                </a:solidFill>
                <a:latin typeface="Arial Narrow" pitchFamily="34" charset="0"/>
              </a:rPr>
              <a:t>Sosyal kolaylaştırma: </a:t>
            </a:r>
            <a:r>
              <a:rPr lang="tr-TR" dirty="0" smtClean="0">
                <a:solidFill>
                  <a:srgbClr val="00B050"/>
                </a:solidFill>
                <a:latin typeface="Arial Narrow" pitchFamily="34" charset="0"/>
              </a:rPr>
              <a:t>Atlar, diğer atların da yediğini görebiliyorsa daha çok yerler. </a:t>
            </a:r>
            <a:r>
              <a:rPr lang="tr-TR" dirty="0" smtClean="0">
                <a:solidFill>
                  <a:srgbClr val="C00000"/>
                </a:solidFill>
                <a:latin typeface="Arial Narrow" pitchFamily="34" charset="0"/>
              </a:rPr>
              <a:t>Bu tayların beslenmesinde ve </a:t>
            </a:r>
            <a:r>
              <a:rPr lang="tr-TR" dirty="0" err="1" smtClean="0">
                <a:solidFill>
                  <a:srgbClr val="C00000"/>
                </a:solidFill>
                <a:latin typeface="Arial Narrow" pitchFamily="34" charset="0"/>
              </a:rPr>
              <a:t>anoreksik</a:t>
            </a:r>
            <a:r>
              <a:rPr lang="tr-TR" dirty="0" smtClean="0">
                <a:solidFill>
                  <a:srgbClr val="C00000"/>
                </a:solidFill>
                <a:latin typeface="Arial Narrow" pitchFamily="34" charset="0"/>
              </a:rPr>
              <a:t> atların yemeye teşvik edilmesinde önemlidir.</a:t>
            </a:r>
            <a:r>
              <a:rPr lang="tr-TR" dirty="0" smtClean="0">
                <a:solidFill>
                  <a:srgbClr val="0070C0"/>
                </a:solidFill>
                <a:latin typeface="Arial Narrow" pitchFamily="34" charset="0"/>
              </a:rPr>
              <a:t> Otlama, şüphesiz ki göğüs yüksekliğindeki yemlikten daha çok yerden yapılan bir şeydir. </a:t>
            </a:r>
            <a:r>
              <a:rPr lang="tr-TR" u="sng" dirty="0" smtClean="0">
                <a:solidFill>
                  <a:srgbClr val="0070C0"/>
                </a:solidFill>
                <a:latin typeface="Arial Narrow" pitchFamily="34" charset="0"/>
              </a:rPr>
              <a:t>Yırtıcı saldırıları problemi, besin alınımı sırasında parazit yumurtalarının ve kumun </a:t>
            </a:r>
            <a:r>
              <a:rPr lang="tr-TR" u="sng" smtClean="0">
                <a:solidFill>
                  <a:srgbClr val="0070C0"/>
                </a:solidFill>
                <a:latin typeface="Arial Narrow" pitchFamily="34" charset="0"/>
              </a:rPr>
              <a:t>alınmasını önlemek </a:t>
            </a:r>
            <a:r>
              <a:rPr lang="tr-TR" u="sng" dirty="0" smtClean="0">
                <a:solidFill>
                  <a:srgbClr val="0070C0"/>
                </a:solidFill>
                <a:latin typeface="Arial Narrow" pitchFamily="34" charset="0"/>
              </a:rPr>
              <a:t>için yiyeceklerin yükseltilmesi durumunda ortaya çıkmaktadır.</a:t>
            </a:r>
          </a:p>
          <a:p>
            <a:endParaRPr lang="tr-TR" dirty="0"/>
          </a:p>
        </p:txBody>
      </p:sp>
      <p:pic>
        <p:nvPicPr>
          <p:cNvPr id="1028" name="Picture 4" descr="C:\Users\ilksin\Desktop\Horses_Grazing.jpg"/>
          <p:cNvPicPr>
            <a:picLocks noChangeAspect="1" noChangeArrowheads="1"/>
          </p:cNvPicPr>
          <p:nvPr/>
        </p:nvPicPr>
        <p:blipFill>
          <a:blip r:embed="rId2" cstate="print"/>
          <a:srcRect/>
          <a:stretch>
            <a:fillRect/>
          </a:stretch>
        </p:blipFill>
        <p:spPr bwMode="auto">
          <a:xfrm>
            <a:off x="5171728" y="476672"/>
            <a:ext cx="3648406" cy="2736304"/>
          </a:xfrm>
          <a:prstGeom prst="rect">
            <a:avLst/>
          </a:prstGeom>
          <a:noFill/>
        </p:spPr>
      </p:pic>
      <p:pic>
        <p:nvPicPr>
          <p:cNvPr id="1029" name="Picture 5" descr="C:\Users\ilksin\Desktop\images (2).jpg"/>
          <p:cNvPicPr>
            <a:picLocks noChangeAspect="1" noChangeArrowheads="1"/>
          </p:cNvPicPr>
          <p:nvPr/>
        </p:nvPicPr>
        <p:blipFill>
          <a:blip r:embed="rId3" cstate="print"/>
          <a:srcRect/>
          <a:stretch>
            <a:fillRect/>
          </a:stretch>
        </p:blipFill>
        <p:spPr bwMode="auto">
          <a:xfrm>
            <a:off x="5686243" y="4293096"/>
            <a:ext cx="2619375" cy="1743075"/>
          </a:xfrm>
          <a:prstGeom prst="rect">
            <a:avLst/>
          </a:prstGeom>
          <a:noFill/>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899592" y="188640"/>
            <a:ext cx="8092008" cy="6408712"/>
          </a:xfrm>
        </p:spPr>
        <p:txBody>
          <a:bodyPr>
            <a:normAutofit fontScale="47500" lnSpcReduction="20000"/>
          </a:bodyPr>
          <a:lstStyle/>
          <a:p>
            <a:r>
              <a:rPr lang="tr-TR" sz="3400" dirty="0" smtClean="0">
                <a:latin typeface="Arial Narrow" pitchFamily="34" charset="0"/>
              </a:rPr>
              <a:t>Besin alınımında lezzetin etkisi : </a:t>
            </a:r>
            <a:r>
              <a:rPr lang="tr-TR" sz="3400" dirty="0" smtClean="0">
                <a:solidFill>
                  <a:srgbClr val="0070C0"/>
                </a:solidFill>
                <a:latin typeface="Arial Narrow" pitchFamily="34" charset="0"/>
              </a:rPr>
              <a:t>Bir grup araştırıcı, erişkin olmayan atların temel tatlar konusundaki tercihlerini araştırmışlardır. Bu araştırıcılar atlarda, </a:t>
            </a:r>
            <a:r>
              <a:rPr lang="tr-TR" sz="3400" dirty="0" err="1" smtClean="0">
                <a:solidFill>
                  <a:srgbClr val="0070C0"/>
                </a:solidFill>
                <a:latin typeface="Arial Narrow" pitchFamily="34" charset="0"/>
              </a:rPr>
              <a:t>sakkaroza</a:t>
            </a:r>
            <a:r>
              <a:rPr lang="tr-TR" sz="3400" dirty="0" smtClean="0">
                <a:solidFill>
                  <a:srgbClr val="0070C0"/>
                </a:solidFill>
                <a:latin typeface="Arial Narrow" pitchFamily="34" charset="0"/>
              </a:rPr>
              <a:t> (çay şekeri) karşı güçlü bir istek olduğunu fakat ekşi (</a:t>
            </a:r>
            <a:r>
              <a:rPr lang="tr-TR" sz="3400" dirty="0" err="1" smtClean="0">
                <a:solidFill>
                  <a:srgbClr val="0070C0"/>
                </a:solidFill>
                <a:latin typeface="Arial Narrow" pitchFamily="34" charset="0"/>
              </a:rPr>
              <a:t>HCl</a:t>
            </a:r>
            <a:r>
              <a:rPr lang="tr-TR" sz="3400" dirty="0" smtClean="0">
                <a:solidFill>
                  <a:srgbClr val="0070C0"/>
                </a:solidFill>
                <a:latin typeface="Arial Narrow" pitchFamily="34" charset="0"/>
              </a:rPr>
              <a:t>), acı (kinin) veya tuz solüsyonunun atlar tarafından istenmediğini göstermişlerdir.</a:t>
            </a:r>
            <a:r>
              <a:rPr lang="tr-TR" sz="3400" dirty="0" smtClean="0">
                <a:latin typeface="Arial Narrow" pitchFamily="34" charset="0"/>
              </a:rPr>
              <a:t> </a:t>
            </a:r>
            <a:r>
              <a:rPr lang="tr-TR" sz="3400" dirty="0" smtClean="0">
                <a:solidFill>
                  <a:srgbClr val="0070C0"/>
                </a:solidFill>
                <a:latin typeface="Arial Narrow" pitchFamily="34" charset="0"/>
              </a:rPr>
              <a:t>Erişkin </a:t>
            </a:r>
            <a:r>
              <a:rPr lang="tr-TR" sz="3400" dirty="0" err="1" smtClean="0">
                <a:solidFill>
                  <a:srgbClr val="0070C0"/>
                </a:solidFill>
                <a:latin typeface="Arial Narrow" pitchFamily="34" charset="0"/>
              </a:rPr>
              <a:t>ponilerde</a:t>
            </a:r>
            <a:r>
              <a:rPr lang="tr-TR" sz="3400" dirty="0" smtClean="0">
                <a:solidFill>
                  <a:srgbClr val="0070C0"/>
                </a:solidFill>
                <a:latin typeface="Arial Narrow" pitchFamily="34" charset="0"/>
              </a:rPr>
              <a:t> yapılan bir çalışmada, hayvanların 10’ da 9’ u sakaroza yoğun istek göstermiştir. Tuz alınımı ise günlük olarak 19 ile 143 gr arasında değişiklik göstermiştir. Atların diyetlerine yağ ekleyerek farklı yağların karşılaştırılması sağlanabilmektedir. </a:t>
            </a:r>
            <a:r>
              <a:rPr lang="tr-TR" sz="3400" dirty="0" smtClean="0">
                <a:solidFill>
                  <a:srgbClr val="00B050"/>
                </a:solidFill>
                <a:latin typeface="Arial Narrow" pitchFamily="34" charset="0"/>
              </a:rPr>
              <a:t>Örneğin mısır yağı diğer tercih edilen hayvansal yağlardan farklı olarak atlar tarafından en çok tercih edilen bitkisel yağ olmuştur. </a:t>
            </a:r>
            <a:r>
              <a:rPr lang="tr-TR" sz="3400" dirty="0" smtClean="0">
                <a:solidFill>
                  <a:srgbClr val="0070C0"/>
                </a:solidFill>
                <a:latin typeface="Arial Narrow" pitchFamily="34" charset="0"/>
              </a:rPr>
              <a:t>Atlar </a:t>
            </a:r>
            <a:r>
              <a:rPr lang="tr-TR" sz="3400" dirty="0" err="1" smtClean="0">
                <a:solidFill>
                  <a:srgbClr val="0070C0"/>
                </a:solidFill>
                <a:latin typeface="Arial Narrow" pitchFamily="34" charset="0"/>
              </a:rPr>
              <a:t>pelet</a:t>
            </a:r>
            <a:r>
              <a:rPr lang="tr-TR" sz="3400" dirty="0" smtClean="0">
                <a:solidFill>
                  <a:srgbClr val="0070C0"/>
                </a:solidFill>
                <a:latin typeface="Arial Narrow" pitchFamily="34" charset="0"/>
              </a:rPr>
              <a:t> yemleri samana tercih etmektedirler ve şartlı refleks (edimsel koşullama) deneyinde </a:t>
            </a:r>
            <a:r>
              <a:rPr lang="tr-TR" sz="3400" dirty="0" err="1" smtClean="0">
                <a:solidFill>
                  <a:srgbClr val="0070C0"/>
                </a:solidFill>
                <a:latin typeface="Arial Narrow" pitchFamily="34" charset="0"/>
              </a:rPr>
              <a:t>pelet</a:t>
            </a:r>
            <a:r>
              <a:rPr lang="tr-TR" sz="3400" dirty="0" smtClean="0">
                <a:solidFill>
                  <a:srgbClr val="0070C0"/>
                </a:solidFill>
                <a:latin typeface="Arial Narrow" pitchFamily="34" charset="0"/>
              </a:rPr>
              <a:t> yemi kazanabilmek için çok çalıştıkları görülmüştür. </a:t>
            </a:r>
            <a:r>
              <a:rPr lang="tr-TR" sz="3400" dirty="0" smtClean="0">
                <a:solidFill>
                  <a:srgbClr val="C00000"/>
                </a:solidFill>
                <a:latin typeface="Arial Narrow" pitchFamily="34" charset="0"/>
              </a:rPr>
              <a:t>Çeşitli aromalı yiyecekler olduğunda atların bu yiyecekleri yerken daha uzun zaman harcadığı ve böylece duyusal- spesifik tokluğa ulaştığı bildirilmektedir. Yani yem bitkilerindeki çeşitlilik atlar için önemlidir.</a:t>
            </a:r>
          </a:p>
          <a:p>
            <a:endParaRPr lang="tr-TR" sz="3400" dirty="0" smtClean="0">
              <a:solidFill>
                <a:schemeClr val="tx1"/>
              </a:solidFill>
              <a:latin typeface="Arial Narrow" pitchFamily="34" charset="0"/>
            </a:endParaRPr>
          </a:p>
          <a:p>
            <a:r>
              <a:rPr lang="tr-TR" sz="3400" dirty="0" smtClean="0">
                <a:solidFill>
                  <a:schemeClr val="tx1"/>
                </a:solidFill>
                <a:latin typeface="Arial Narrow" pitchFamily="34" charset="0"/>
              </a:rPr>
              <a:t>Otlama:</a:t>
            </a:r>
            <a:r>
              <a:rPr lang="tr-TR" sz="3400" dirty="0" smtClean="0">
                <a:latin typeface="Arial Narrow" pitchFamily="34" charset="0"/>
              </a:rPr>
              <a:t> </a:t>
            </a:r>
            <a:r>
              <a:rPr lang="tr-TR" sz="3400" dirty="0" smtClean="0">
                <a:solidFill>
                  <a:srgbClr val="0070C0"/>
                </a:solidFill>
                <a:latin typeface="Arial Narrow" pitchFamily="34" charset="0"/>
              </a:rPr>
              <a:t>Otlama davranışı seçicidir. Yani meralar hariç, hayvana tek bir bitki (ot) türü sunulmadığı sürece, atların tüketecekleri bitkileri seçme fırsatları vardır. Atlar, </a:t>
            </a:r>
            <a:r>
              <a:rPr lang="tr-TR" sz="3400" dirty="0" err="1" smtClean="0">
                <a:solidFill>
                  <a:srgbClr val="0070C0"/>
                </a:solidFill>
                <a:latin typeface="Arial Narrow" pitchFamily="34" charset="0"/>
              </a:rPr>
              <a:t>Timothy</a:t>
            </a:r>
            <a:r>
              <a:rPr lang="tr-TR" sz="3400" dirty="0" smtClean="0">
                <a:solidFill>
                  <a:srgbClr val="0070C0"/>
                </a:solidFill>
                <a:latin typeface="Arial Narrow" pitchFamily="34" charset="0"/>
              </a:rPr>
              <a:t> çimeni ( çayır otu), beyaz yonca ve kış çimi tercih ederler. Karahindiba* atlar tarafından en çok tercih edilen otlardandır. </a:t>
            </a:r>
            <a:r>
              <a:rPr lang="tr-TR" sz="3400" dirty="0" smtClean="0">
                <a:solidFill>
                  <a:srgbClr val="C00000"/>
                </a:solidFill>
                <a:latin typeface="Arial Narrow" pitchFamily="34" charset="0"/>
              </a:rPr>
              <a:t>Atlar dakikada 25 kez çiğnerler. Yeme hızı, lokmanın büyüklüğüne ve çiğneme hızına bağlıdır. Büyük atlar, daha büyük ısırık alırlar, fakat besin alınımı, gıdanın işlenme (taşınma) hızına da bağlıdır. </a:t>
            </a:r>
            <a:r>
              <a:rPr lang="tr-TR" sz="3400" dirty="0" err="1" smtClean="0">
                <a:solidFill>
                  <a:srgbClr val="C00000"/>
                </a:solidFill>
                <a:latin typeface="Arial Narrow" pitchFamily="34" charset="0"/>
              </a:rPr>
              <a:t>Poniler</a:t>
            </a:r>
            <a:r>
              <a:rPr lang="tr-TR" sz="3400" dirty="0" smtClean="0">
                <a:solidFill>
                  <a:srgbClr val="C00000"/>
                </a:solidFill>
                <a:latin typeface="Arial Narrow" pitchFamily="34" charset="0"/>
              </a:rPr>
              <a:t>, otlar çok uzun olduğu ve çok daha uzun çiğnenmesi gerektiği zamanlarda besin alım miktarını azaltırlar. Ot yeme hızı </a:t>
            </a:r>
            <a:r>
              <a:rPr lang="tr-TR" sz="3400" dirty="0" err="1" smtClean="0">
                <a:solidFill>
                  <a:srgbClr val="C00000"/>
                </a:solidFill>
                <a:latin typeface="Arial Narrow" pitchFamily="34" charset="0"/>
              </a:rPr>
              <a:t>poniler</a:t>
            </a:r>
            <a:r>
              <a:rPr lang="tr-TR" sz="3400" dirty="0" smtClean="0">
                <a:solidFill>
                  <a:srgbClr val="C00000"/>
                </a:solidFill>
                <a:latin typeface="Arial Narrow" pitchFamily="34" charset="0"/>
              </a:rPr>
              <a:t> için dakikada 36 gram ve atlar için ise dakikada 76 gr kuru madde miktarına karşılık gelmektedir. Otlayan atlar bir günde 8-12 saatlik süre boyunca dakikada 30-50 çiğneme yapmaktadırlar. Doğal çevrelerinde görülen oral aktivitenin bir yansıması olarak ahırda düşük kaba yemli bir </a:t>
            </a:r>
            <a:r>
              <a:rPr lang="tr-TR" sz="3400" dirty="0" err="1" smtClean="0">
                <a:solidFill>
                  <a:srgbClr val="C00000"/>
                </a:solidFill>
                <a:latin typeface="Arial Narrow" pitchFamily="34" charset="0"/>
              </a:rPr>
              <a:t>rasyonla</a:t>
            </a:r>
            <a:r>
              <a:rPr lang="tr-TR" sz="3400" dirty="0" smtClean="0">
                <a:solidFill>
                  <a:srgbClr val="C00000"/>
                </a:solidFill>
                <a:latin typeface="Arial Narrow" pitchFamily="34" charset="0"/>
              </a:rPr>
              <a:t> beslense dahi (</a:t>
            </a:r>
            <a:r>
              <a:rPr lang="tr-TR" sz="3400" dirty="0" err="1" smtClean="0">
                <a:solidFill>
                  <a:srgbClr val="C00000"/>
                </a:solidFill>
                <a:latin typeface="Arial Narrow" pitchFamily="34" charset="0"/>
              </a:rPr>
              <a:t>stereotipik</a:t>
            </a:r>
            <a:r>
              <a:rPr lang="tr-TR" sz="3400" dirty="0" smtClean="0">
                <a:solidFill>
                  <a:srgbClr val="C00000"/>
                </a:solidFill>
                <a:latin typeface="Arial Narrow" pitchFamily="34" charset="0"/>
              </a:rPr>
              <a:t>) çiğneme frekansı izlenmektedir</a:t>
            </a:r>
            <a:r>
              <a:rPr lang="tr-TR" sz="3400" dirty="0" smtClean="0">
                <a:solidFill>
                  <a:srgbClr val="7030A0"/>
                </a:solidFill>
                <a:latin typeface="Arial Narrow" pitchFamily="34" charset="0"/>
              </a:rPr>
              <a:t>. Atların, koyunların ve sığırların her birinde otların (yemlerin) ağza alınması farklıdır. </a:t>
            </a:r>
            <a:r>
              <a:rPr lang="tr-TR" sz="3400" dirty="0" smtClean="0">
                <a:solidFill>
                  <a:srgbClr val="00B050"/>
                </a:solidFill>
                <a:latin typeface="Arial Narrow" pitchFamily="34" charset="0"/>
              </a:rPr>
              <a:t>Atlar dudaklarını kullanırlar, </a:t>
            </a:r>
            <a:r>
              <a:rPr lang="tr-TR" sz="3400" dirty="0" smtClean="0">
                <a:solidFill>
                  <a:srgbClr val="0070C0"/>
                </a:solidFill>
                <a:latin typeface="Arial Narrow" pitchFamily="34" charset="0"/>
              </a:rPr>
              <a:t>sığırlar dillerini </a:t>
            </a:r>
            <a:r>
              <a:rPr lang="tr-TR" sz="3400" dirty="0" smtClean="0">
                <a:solidFill>
                  <a:srgbClr val="7030A0"/>
                </a:solidFill>
                <a:latin typeface="Arial Narrow" pitchFamily="34" charset="0"/>
              </a:rPr>
              <a:t>ve </a:t>
            </a:r>
            <a:r>
              <a:rPr lang="tr-TR" sz="3400" dirty="0" smtClean="0">
                <a:latin typeface="Arial Narrow" pitchFamily="34" charset="0"/>
              </a:rPr>
              <a:t>koyunlar dişlerini </a:t>
            </a:r>
            <a:r>
              <a:rPr lang="tr-TR" sz="3400" dirty="0" smtClean="0">
                <a:solidFill>
                  <a:srgbClr val="7030A0"/>
                </a:solidFill>
                <a:latin typeface="Arial Narrow" pitchFamily="34" charset="0"/>
              </a:rPr>
              <a:t>kullanarak yemleri ağızlarına alırlar. Muhtemelen besinlerin ağza alınmasında ki metotların farklı olması hem seçicilik yeteneğine hem de bu hayvanların ağızlarının farklı büyüklükte olmasına bağlıdır. Koyunlar yiyecek konusunda atlardan daha seçici hayvanlardır. Bu seçicilik kavramı önemli bir özelliktir. Çünkü bu sayede otlayan hayvanlar daha besleyici bitkileri seçebilirler veya zehirli bitkileri yemekten kaçınabilirler. Atların seçicilikleri önemli ölçüde değişiklikler göstermesine rağmen zehirli bitkilerin yetiştiği otlaklardan otlayan atlardan sadece birkaçının öldüğü bilinmektedir.</a:t>
            </a:r>
          </a:p>
          <a:p>
            <a:endParaRPr lang="tr-TR" dirty="0" smtClean="0">
              <a:solidFill>
                <a:srgbClr val="C00000"/>
              </a:solidFill>
            </a:endParaRPr>
          </a:p>
          <a:p>
            <a:endParaRPr lang="tr-TR" dirty="0" smtClean="0">
              <a:solidFill>
                <a:srgbClr val="C00000"/>
              </a:solidFill>
            </a:endParaRPr>
          </a:p>
          <a:p>
            <a:endParaRPr lang="tr-TR" dirty="0">
              <a:solidFill>
                <a:srgbClr val="C00000"/>
              </a:solidFill>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971600" y="260648"/>
            <a:ext cx="8020000" cy="6480720"/>
          </a:xfrm>
        </p:spPr>
        <p:txBody>
          <a:bodyPr>
            <a:normAutofit fontScale="40000" lnSpcReduction="20000"/>
          </a:bodyPr>
          <a:lstStyle/>
          <a:p>
            <a:r>
              <a:rPr lang="tr-TR" sz="4300" b="1" dirty="0" smtClean="0">
                <a:solidFill>
                  <a:schemeClr val="tx1"/>
                </a:solidFill>
                <a:latin typeface="Arial Narrow" pitchFamily="34" charset="0"/>
              </a:rPr>
              <a:t>Besin alınımında </a:t>
            </a:r>
            <a:r>
              <a:rPr lang="tr-TR" sz="4300" b="1" dirty="0" err="1" smtClean="0">
                <a:solidFill>
                  <a:schemeClr val="tx1"/>
                </a:solidFill>
                <a:latin typeface="Arial Narrow" pitchFamily="34" charset="0"/>
              </a:rPr>
              <a:t>gastrointestinal</a:t>
            </a:r>
            <a:r>
              <a:rPr lang="tr-TR" sz="4300" b="1" dirty="0" smtClean="0">
                <a:solidFill>
                  <a:schemeClr val="tx1"/>
                </a:solidFill>
                <a:latin typeface="Arial Narrow" pitchFamily="34" charset="0"/>
              </a:rPr>
              <a:t> faktörler : </a:t>
            </a:r>
            <a:r>
              <a:rPr lang="tr-TR" sz="4300" dirty="0" smtClean="0">
                <a:solidFill>
                  <a:srgbClr val="0070C0"/>
                </a:solidFill>
                <a:latin typeface="Arial Narrow" pitchFamily="34" charset="0"/>
              </a:rPr>
              <a:t>Atların doyma duyusu ile ilgili olarak diğer türlerden daha fazla </a:t>
            </a:r>
            <a:r>
              <a:rPr lang="tr-TR" sz="4300" dirty="0" err="1" smtClean="0">
                <a:solidFill>
                  <a:srgbClr val="0070C0"/>
                </a:solidFill>
                <a:latin typeface="Arial Narrow" pitchFamily="34" charset="0"/>
              </a:rPr>
              <a:t>pregastrik</a:t>
            </a:r>
            <a:r>
              <a:rPr lang="tr-TR" sz="4300" dirty="0" smtClean="0">
                <a:solidFill>
                  <a:srgbClr val="0070C0"/>
                </a:solidFill>
                <a:latin typeface="Arial Narrow" pitchFamily="34" charset="0"/>
              </a:rPr>
              <a:t> sinyallere bağlı oldukları görülmektedir. Yalancı beslenen atlar midelerine gitmeyen besinleri yerine koymak için normalden </a:t>
            </a:r>
            <a:r>
              <a:rPr lang="tr-TR" sz="4300" u="sng" dirty="0" smtClean="0">
                <a:solidFill>
                  <a:srgbClr val="0070C0"/>
                </a:solidFill>
                <a:latin typeface="Arial Narrow" pitchFamily="34" charset="0"/>
              </a:rPr>
              <a:t>daha önce</a:t>
            </a:r>
            <a:r>
              <a:rPr lang="tr-TR" sz="4300" dirty="0" smtClean="0">
                <a:solidFill>
                  <a:srgbClr val="0070C0"/>
                </a:solidFill>
                <a:latin typeface="Arial Narrow" pitchFamily="34" charset="0"/>
              </a:rPr>
              <a:t> yerler, dolayısıyla görünüşe göre doygunluk sinyallerinin </a:t>
            </a:r>
            <a:r>
              <a:rPr lang="tr-TR" sz="4300" dirty="0" err="1" smtClean="0">
                <a:solidFill>
                  <a:srgbClr val="0070C0"/>
                </a:solidFill>
                <a:latin typeface="Arial Narrow" pitchFamily="34" charset="0"/>
              </a:rPr>
              <a:t>orofarengeal</a:t>
            </a:r>
            <a:r>
              <a:rPr lang="tr-TR" sz="4300" dirty="0" smtClean="0">
                <a:solidFill>
                  <a:srgbClr val="0070C0"/>
                </a:solidFill>
                <a:latin typeface="Arial Narrow" pitchFamily="34" charset="0"/>
              </a:rPr>
              <a:t> değerlendirilmeleri hayvanlar arasında çeşitlilik göstermektedir. Yani atlarda 25 yutmanın anlamı yeterince yendi demektir. </a:t>
            </a:r>
            <a:r>
              <a:rPr lang="tr-TR" sz="4300" dirty="0" smtClean="0">
                <a:solidFill>
                  <a:srgbClr val="00B050"/>
                </a:solidFill>
                <a:latin typeface="Arial Narrow" pitchFamily="34" charset="0"/>
              </a:rPr>
              <a:t>Gıda içeriği </a:t>
            </a:r>
            <a:r>
              <a:rPr lang="tr-TR" sz="4300" dirty="0" err="1" smtClean="0">
                <a:solidFill>
                  <a:srgbClr val="00B050"/>
                </a:solidFill>
                <a:latin typeface="Arial Narrow" pitchFamily="34" charset="0"/>
              </a:rPr>
              <a:t>intragastrik</a:t>
            </a:r>
            <a:r>
              <a:rPr lang="tr-TR" sz="4300" dirty="0" smtClean="0">
                <a:solidFill>
                  <a:srgbClr val="00B050"/>
                </a:solidFill>
                <a:latin typeface="Arial Narrow" pitchFamily="34" charset="0"/>
              </a:rPr>
              <a:t> veya </a:t>
            </a:r>
            <a:r>
              <a:rPr lang="tr-TR" sz="4300" dirty="0" err="1" smtClean="0">
                <a:solidFill>
                  <a:srgbClr val="00B050"/>
                </a:solidFill>
                <a:latin typeface="Arial Narrow" pitchFamily="34" charset="0"/>
              </a:rPr>
              <a:t>intrasekal</a:t>
            </a:r>
            <a:r>
              <a:rPr lang="tr-TR" sz="4300" dirty="0" smtClean="0">
                <a:solidFill>
                  <a:srgbClr val="00B050"/>
                </a:solidFill>
                <a:latin typeface="Arial Narrow" pitchFamily="34" charset="0"/>
              </a:rPr>
              <a:t> konduğunda, </a:t>
            </a:r>
            <a:r>
              <a:rPr lang="tr-TR" sz="4300" dirty="0" err="1" smtClean="0">
                <a:solidFill>
                  <a:srgbClr val="00B050"/>
                </a:solidFill>
                <a:latin typeface="Arial Narrow" pitchFamily="34" charset="0"/>
              </a:rPr>
              <a:t>gastrointestinal</a:t>
            </a:r>
            <a:r>
              <a:rPr lang="tr-TR" sz="4300" dirty="0" smtClean="0">
                <a:solidFill>
                  <a:srgbClr val="00B050"/>
                </a:solidFill>
                <a:latin typeface="Arial Narrow" pitchFamily="34" charset="0"/>
              </a:rPr>
              <a:t> kanaldaki diğer bir gösterge olan </a:t>
            </a:r>
            <a:r>
              <a:rPr lang="tr-TR" sz="4300" dirty="0" err="1" smtClean="0">
                <a:solidFill>
                  <a:srgbClr val="00B050"/>
                </a:solidFill>
                <a:latin typeface="Arial Narrow" pitchFamily="34" charset="0"/>
              </a:rPr>
              <a:t>kemoreseptörlerin</a:t>
            </a:r>
            <a:r>
              <a:rPr lang="tr-TR" sz="4300" dirty="0" smtClean="0">
                <a:solidFill>
                  <a:srgbClr val="00B050"/>
                </a:solidFill>
                <a:latin typeface="Arial Narrow" pitchFamily="34" charset="0"/>
              </a:rPr>
              <a:t> doyma ile ilgili olarak glikoz ve selülozdan aldığı sinyaller doyma hissinin oluşturulmasında önemsiz kalmaktadır.</a:t>
            </a:r>
            <a:r>
              <a:rPr lang="tr-TR" sz="4300" dirty="0" smtClean="0">
                <a:latin typeface="Arial Narrow" pitchFamily="34" charset="0"/>
              </a:rPr>
              <a:t> </a:t>
            </a:r>
            <a:r>
              <a:rPr lang="tr-TR" sz="4300" dirty="0" smtClean="0">
                <a:solidFill>
                  <a:srgbClr val="C00000"/>
                </a:solidFill>
                <a:latin typeface="Arial Narrow" pitchFamily="34" charset="0"/>
              </a:rPr>
              <a:t>Birçok atta karın ağrısının (sancı) ilk işareti </a:t>
            </a:r>
            <a:r>
              <a:rPr lang="tr-TR" sz="4300" dirty="0" err="1" smtClean="0">
                <a:solidFill>
                  <a:srgbClr val="C00000"/>
                </a:solidFill>
                <a:latin typeface="Arial Narrow" pitchFamily="34" charset="0"/>
              </a:rPr>
              <a:t>anoreksidir</a:t>
            </a:r>
            <a:r>
              <a:rPr lang="tr-TR" sz="4300" dirty="0" smtClean="0">
                <a:solidFill>
                  <a:srgbClr val="C00000"/>
                </a:solidFill>
                <a:latin typeface="Arial Narrow" pitchFamily="34" charset="0"/>
              </a:rPr>
              <a:t>. Bu klinik gözlem (aynı zamanda kontrollü çalışmalarla da ispatlanmıştır), diğer türlerde olduğu gibi atlarda da </a:t>
            </a:r>
            <a:r>
              <a:rPr lang="tr-TR" sz="4300" dirty="0" err="1" smtClean="0">
                <a:solidFill>
                  <a:srgbClr val="C00000"/>
                </a:solidFill>
                <a:latin typeface="Arial Narrow" pitchFamily="34" charset="0"/>
              </a:rPr>
              <a:t>gastrointestinal</a:t>
            </a:r>
            <a:r>
              <a:rPr lang="tr-TR" sz="4300" dirty="0" smtClean="0">
                <a:solidFill>
                  <a:srgbClr val="C00000"/>
                </a:solidFill>
                <a:latin typeface="Arial Narrow" pitchFamily="34" charset="0"/>
              </a:rPr>
              <a:t> kanalda patolojik olarak gaz birikmesinin bir göstergesidir. Bu iştah kaybı muhtemelen ağrı reseptörlerine aracılık ederek sempatik sinirlerin aktive olmasını sağlamaktadır. Atlarda, ağrı kesici niyetiyle kullanılan analjezikler </a:t>
            </a:r>
            <a:r>
              <a:rPr lang="tr-TR" sz="4300" dirty="0" err="1" smtClean="0">
                <a:solidFill>
                  <a:srgbClr val="C00000"/>
                </a:solidFill>
                <a:latin typeface="Arial Narrow" pitchFamily="34" charset="0"/>
              </a:rPr>
              <a:t>dilate</a:t>
            </a:r>
            <a:r>
              <a:rPr lang="tr-TR" sz="4300" dirty="0" smtClean="0">
                <a:solidFill>
                  <a:srgbClr val="C00000"/>
                </a:solidFill>
                <a:latin typeface="Arial Narrow" pitchFamily="34" charset="0"/>
              </a:rPr>
              <a:t> </a:t>
            </a:r>
            <a:r>
              <a:rPr lang="tr-TR" sz="4300" dirty="0" err="1" smtClean="0">
                <a:solidFill>
                  <a:srgbClr val="C00000"/>
                </a:solidFill>
                <a:latin typeface="Arial Narrow" pitchFamily="34" charset="0"/>
              </a:rPr>
              <a:t>sekum</a:t>
            </a:r>
            <a:r>
              <a:rPr lang="tr-TR" sz="4300" dirty="0" smtClean="0">
                <a:solidFill>
                  <a:srgbClr val="C00000"/>
                </a:solidFill>
                <a:latin typeface="Arial Narrow" pitchFamily="34" charset="0"/>
              </a:rPr>
              <a:t> vakalarında sık sık denenmiş ve hayvanın ilaç </a:t>
            </a:r>
            <a:r>
              <a:rPr lang="tr-TR" sz="4300" smtClean="0">
                <a:solidFill>
                  <a:srgbClr val="C00000"/>
                </a:solidFill>
                <a:latin typeface="Arial Narrow" pitchFamily="34" charset="0"/>
              </a:rPr>
              <a:t>uygulaması sonrası yediği </a:t>
            </a:r>
            <a:r>
              <a:rPr lang="tr-TR" sz="4300" dirty="0" smtClean="0">
                <a:solidFill>
                  <a:srgbClr val="C00000"/>
                </a:solidFill>
                <a:latin typeface="Arial Narrow" pitchFamily="34" charset="0"/>
              </a:rPr>
              <a:t>izlenmiştir.</a:t>
            </a:r>
          </a:p>
          <a:p>
            <a:r>
              <a:rPr lang="tr-TR" sz="4300" b="1" dirty="0" smtClean="0">
                <a:solidFill>
                  <a:schemeClr val="tx1"/>
                </a:solidFill>
                <a:latin typeface="Arial Narrow" pitchFamily="34" charset="0"/>
              </a:rPr>
              <a:t>Vücut ağırlığının korunması:</a:t>
            </a:r>
            <a:r>
              <a:rPr lang="tr-TR" sz="4300" b="1" dirty="0" smtClean="0">
                <a:latin typeface="Arial Narrow" pitchFamily="34" charset="0"/>
              </a:rPr>
              <a:t> </a:t>
            </a:r>
            <a:r>
              <a:rPr lang="tr-TR" sz="4300" dirty="0" smtClean="0">
                <a:solidFill>
                  <a:srgbClr val="0070C0"/>
                </a:solidFill>
                <a:latin typeface="Arial Narrow" pitchFamily="34" charset="0"/>
              </a:rPr>
              <a:t>Atlar, enerji dengelerini yedikleri yem miktarını kontrol ederek düzenlerler. Başka bir deyişle, atlar sabit bir miktarda veya hastalanıncaya kadar yemezler, fakat aldıkları kalori miktarını azaltmak ya da arttırmak için yeme miktarlarını arttırırlar veya azaltırlar. </a:t>
            </a:r>
          </a:p>
          <a:p>
            <a:r>
              <a:rPr lang="tr-TR" sz="4300" b="1" dirty="0" err="1" smtClean="0">
                <a:latin typeface="Arial Narrow" pitchFamily="34" charset="0"/>
              </a:rPr>
              <a:t>Geophagia</a:t>
            </a:r>
            <a:r>
              <a:rPr lang="tr-TR" sz="4300" b="1" dirty="0" smtClean="0">
                <a:latin typeface="Arial Narrow" pitchFamily="34" charset="0"/>
              </a:rPr>
              <a:t> (toprak yeme, </a:t>
            </a:r>
            <a:r>
              <a:rPr lang="tr-TR" sz="4300" b="1" dirty="0" err="1" smtClean="0">
                <a:latin typeface="Arial Narrow" pitchFamily="34" charset="0"/>
              </a:rPr>
              <a:t>jeofaji</a:t>
            </a:r>
            <a:r>
              <a:rPr lang="tr-TR" sz="4300" b="1" dirty="0" smtClean="0">
                <a:latin typeface="Arial Narrow" pitchFamily="34" charset="0"/>
              </a:rPr>
              <a:t>)</a:t>
            </a:r>
            <a:r>
              <a:rPr lang="tr-TR" sz="4300" dirty="0" smtClean="0">
                <a:latin typeface="Arial Narrow" pitchFamily="34" charset="0"/>
              </a:rPr>
              <a:t>:  </a:t>
            </a:r>
            <a:r>
              <a:rPr lang="tr-TR" sz="4300" dirty="0" smtClean="0">
                <a:solidFill>
                  <a:srgbClr val="0070C0"/>
                </a:solidFill>
                <a:latin typeface="Arial Narrow" pitchFamily="34" charset="0"/>
              </a:rPr>
              <a:t>Atlar, bazen </a:t>
            </a:r>
            <a:r>
              <a:rPr lang="tr-TR" sz="4300" dirty="0" err="1" smtClean="0">
                <a:solidFill>
                  <a:srgbClr val="0070C0"/>
                </a:solidFill>
                <a:latin typeface="Arial Narrow" pitchFamily="34" charset="0"/>
              </a:rPr>
              <a:t>jeofajiyi</a:t>
            </a:r>
            <a:r>
              <a:rPr lang="tr-TR" sz="4300" dirty="0" smtClean="0">
                <a:solidFill>
                  <a:srgbClr val="0070C0"/>
                </a:solidFill>
                <a:latin typeface="Arial Narrow" pitchFamily="34" charset="0"/>
              </a:rPr>
              <a:t> de içeren ve gıda olmayan şeyleri yeme ( </a:t>
            </a:r>
            <a:r>
              <a:rPr lang="tr-TR" sz="4300" dirty="0" err="1" smtClean="0">
                <a:solidFill>
                  <a:srgbClr val="0070C0"/>
                </a:solidFill>
                <a:latin typeface="Arial Narrow" pitchFamily="34" charset="0"/>
              </a:rPr>
              <a:t>pika</a:t>
            </a:r>
            <a:r>
              <a:rPr lang="tr-TR" sz="4300" dirty="0" smtClean="0">
                <a:solidFill>
                  <a:srgbClr val="0070C0"/>
                </a:solidFill>
                <a:latin typeface="Arial Narrow" pitchFamily="34" charset="0"/>
              </a:rPr>
              <a:t> ) alışkanlığı gösterebilirler. Atın yediği toprak çiftliğin her zaman otladığı bölgelerinden farklı bir yerdense, bu toprakta daha fazla </a:t>
            </a:r>
            <a:r>
              <a:rPr lang="tr-TR" sz="4300" dirty="0" smtClean="0">
                <a:solidFill>
                  <a:srgbClr val="C00000"/>
                </a:solidFill>
                <a:latin typeface="Arial Narrow" pitchFamily="34" charset="0"/>
              </a:rPr>
              <a:t>demir</a:t>
            </a:r>
            <a:r>
              <a:rPr lang="tr-TR" sz="4300" dirty="0" smtClean="0">
                <a:solidFill>
                  <a:srgbClr val="0070C0"/>
                </a:solidFill>
                <a:latin typeface="Arial Narrow" pitchFamily="34" charset="0"/>
              </a:rPr>
              <a:t> ve </a:t>
            </a:r>
            <a:r>
              <a:rPr lang="tr-TR" sz="4300" dirty="0" smtClean="0">
                <a:solidFill>
                  <a:srgbClr val="00B050"/>
                </a:solidFill>
                <a:latin typeface="Arial Narrow" pitchFamily="34" charset="0"/>
              </a:rPr>
              <a:t>bakır</a:t>
            </a:r>
            <a:r>
              <a:rPr lang="tr-TR" sz="4300" dirty="0" smtClean="0">
                <a:solidFill>
                  <a:srgbClr val="0070C0"/>
                </a:solidFill>
                <a:latin typeface="Arial Narrow" pitchFamily="34" charset="0"/>
              </a:rPr>
              <a:t> bulunduğu ortaya konmuştur. Bu da bu elementlerin atlar için çekiciliğini göstermektedir. Daha önemli bir problem ise taşların yenmesidir ki nedeni henüz bilinmemektedir.</a:t>
            </a:r>
          </a:p>
          <a:p>
            <a:r>
              <a:rPr lang="tr-TR" sz="4300" b="1" dirty="0" err="1" smtClean="0">
                <a:latin typeface="Arial Narrow" pitchFamily="34" charset="0"/>
              </a:rPr>
              <a:t>Polidipsia</a:t>
            </a:r>
            <a:r>
              <a:rPr lang="tr-TR" sz="4300" b="1" dirty="0" smtClean="0">
                <a:latin typeface="Arial Narrow" pitchFamily="34" charset="0"/>
              </a:rPr>
              <a:t> ( çok su içme ): </a:t>
            </a:r>
            <a:r>
              <a:rPr lang="tr-TR" sz="4300" dirty="0" err="1" smtClean="0">
                <a:solidFill>
                  <a:srgbClr val="0070C0"/>
                </a:solidFill>
                <a:latin typeface="Arial Narrow" pitchFamily="34" charset="0"/>
              </a:rPr>
              <a:t>Psikojenik</a:t>
            </a:r>
            <a:r>
              <a:rPr lang="tr-TR" sz="4300" dirty="0" smtClean="0">
                <a:solidFill>
                  <a:srgbClr val="0070C0"/>
                </a:solidFill>
                <a:latin typeface="Arial Narrow" pitchFamily="34" charset="0"/>
              </a:rPr>
              <a:t> </a:t>
            </a:r>
            <a:r>
              <a:rPr lang="tr-TR" sz="4300" dirty="0" err="1" smtClean="0">
                <a:solidFill>
                  <a:srgbClr val="0070C0"/>
                </a:solidFill>
                <a:latin typeface="Arial Narrow" pitchFamily="34" charset="0"/>
              </a:rPr>
              <a:t>polidipsi</a:t>
            </a:r>
            <a:r>
              <a:rPr lang="tr-TR" sz="4300" dirty="0" smtClean="0">
                <a:solidFill>
                  <a:srgbClr val="0070C0"/>
                </a:solidFill>
                <a:latin typeface="Arial Narrow" pitchFamily="34" charset="0"/>
              </a:rPr>
              <a:t>, klinik olarak atlarda gözlemlenmektedir. At sahiplerinin ana şikayeti atlarının bol miktarda ve sık sık idrar yapmasıdır. Bunun sonucunda ahır sürekli ıslanmaktadır. Böylece </a:t>
            </a:r>
            <a:r>
              <a:rPr lang="tr-TR" sz="4300" dirty="0" err="1" smtClean="0">
                <a:solidFill>
                  <a:srgbClr val="0070C0"/>
                </a:solidFill>
                <a:latin typeface="Arial Narrow" pitchFamily="34" charset="0"/>
              </a:rPr>
              <a:t>polidipsinin</a:t>
            </a:r>
            <a:r>
              <a:rPr lang="tr-TR" sz="4300" dirty="0" smtClean="0">
                <a:solidFill>
                  <a:srgbClr val="0070C0"/>
                </a:solidFill>
                <a:latin typeface="Arial Narrow" pitchFamily="34" charset="0"/>
              </a:rPr>
              <a:t> sonucu olarak </a:t>
            </a:r>
            <a:r>
              <a:rPr lang="tr-TR" sz="4300" dirty="0" err="1" smtClean="0">
                <a:solidFill>
                  <a:srgbClr val="0070C0"/>
                </a:solidFill>
                <a:latin typeface="Arial Narrow" pitchFamily="34" charset="0"/>
              </a:rPr>
              <a:t>sekonder</a:t>
            </a:r>
            <a:r>
              <a:rPr lang="tr-TR" sz="4300" dirty="0" smtClean="0">
                <a:solidFill>
                  <a:srgbClr val="0070C0"/>
                </a:solidFill>
                <a:latin typeface="Arial Narrow" pitchFamily="34" charset="0"/>
              </a:rPr>
              <a:t> </a:t>
            </a:r>
            <a:r>
              <a:rPr lang="tr-TR" sz="4300" dirty="0" err="1" smtClean="0">
                <a:solidFill>
                  <a:srgbClr val="0070C0"/>
                </a:solidFill>
                <a:latin typeface="Arial Narrow" pitchFamily="34" charset="0"/>
              </a:rPr>
              <a:t>poliüri</a:t>
            </a:r>
            <a:r>
              <a:rPr lang="tr-TR" sz="4300" dirty="0" smtClean="0">
                <a:solidFill>
                  <a:srgbClr val="0070C0"/>
                </a:solidFill>
                <a:latin typeface="Arial Narrow" pitchFamily="34" charset="0"/>
              </a:rPr>
              <a:t> görülmektedir. Küçük hayvanlarda olduğu gibi atlarda da </a:t>
            </a:r>
            <a:r>
              <a:rPr lang="tr-TR" sz="4300" dirty="0" err="1" smtClean="0">
                <a:solidFill>
                  <a:srgbClr val="0070C0"/>
                </a:solidFill>
                <a:latin typeface="Arial Narrow" pitchFamily="34" charset="0"/>
              </a:rPr>
              <a:t>diabetes</a:t>
            </a:r>
            <a:r>
              <a:rPr lang="tr-TR" sz="4300" dirty="0" smtClean="0">
                <a:solidFill>
                  <a:srgbClr val="0070C0"/>
                </a:solidFill>
                <a:latin typeface="Arial Narrow" pitchFamily="34" charset="0"/>
              </a:rPr>
              <a:t> </a:t>
            </a:r>
            <a:r>
              <a:rPr lang="tr-TR" sz="4300" dirty="0" err="1" smtClean="0">
                <a:solidFill>
                  <a:srgbClr val="0070C0"/>
                </a:solidFill>
                <a:latin typeface="Arial Narrow" pitchFamily="34" charset="0"/>
              </a:rPr>
              <a:t>insipidus</a:t>
            </a:r>
            <a:r>
              <a:rPr lang="tr-TR" sz="4300" dirty="0" smtClean="0">
                <a:solidFill>
                  <a:srgbClr val="0070C0"/>
                </a:solidFill>
                <a:latin typeface="Arial Narrow" pitchFamily="34" charset="0"/>
              </a:rPr>
              <a:t> ve diğer </a:t>
            </a:r>
            <a:r>
              <a:rPr lang="tr-TR" sz="4300" dirty="0" err="1" smtClean="0">
                <a:solidFill>
                  <a:srgbClr val="0070C0"/>
                </a:solidFill>
                <a:latin typeface="Arial Narrow" pitchFamily="34" charset="0"/>
              </a:rPr>
              <a:t>sekonder</a:t>
            </a:r>
            <a:r>
              <a:rPr lang="tr-TR" sz="4300" dirty="0" smtClean="0">
                <a:solidFill>
                  <a:srgbClr val="0070C0"/>
                </a:solidFill>
                <a:latin typeface="Arial Narrow" pitchFamily="34" charset="0"/>
              </a:rPr>
              <a:t> </a:t>
            </a:r>
            <a:r>
              <a:rPr lang="tr-TR" sz="4300" dirty="0" err="1" smtClean="0">
                <a:solidFill>
                  <a:srgbClr val="0070C0"/>
                </a:solidFill>
                <a:latin typeface="Arial Narrow" pitchFamily="34" charset="0"/>
              </a:rPr>
              <a:t>polidipsi</a:t>
            </a:r>
            <a:r>
              <a:rPr lang="tr-TR" sz="4300" dirty="0" smtClean="0">
                <a:solidFill>
                  <a:srgbClr val="0070C0"/>
                </a:solidFill>
                <a:latin typeface="Arial Narrow" pitchFamily="34" charset="0"/>
              </a:rPr>
              <a:t> sebepleriyle </a:t>
            </a:r>
            <a:r>
              <a:rPr lang="tr-TR" sz="4300" dirty="0" err="1" smtClean="0">
                <a:solidFill>
                  <a:srgbClr val="0070C0"/>
                </a:solidFill>
                <a:latin typeface="Arial Narrow" pitchFamily="34" charset="0"/>
              </a:rPr>
              <a:t>primer</a:t>
            </a:r>
            <a:r>
              <a:rPr lang="tr-TR" sz="4300" dirty="0" smtClean="0">
                <a:solidFill>
                  <a:srgbClr val="0070C0"/>
                </a:solidFill>
                <a:latin typeface="Arial Narrow" pitchFamily="34" charset="0"/>
              </a:rPr>
              <a:t> </a:t>
            </a:r>
            <a:r>
              <a:rPr lang="tr-TR" sz="4300" dirty="0" err="1" smtClean="0">
                <a:solidFill>
                  <a:srgbClr val="0070C0"/>
                </a:solidFill>
                <a:latin typeface="Arial Narrow" pitchFamily="34" charset="0"/>
              </a:rPr>
              <a:t>polidipsiyi</a:t>
            </a:r>
            <a:r>
              <a:rPr lang="tr-TR" sz="4300" dirty="0" smtClean="0">
                <a:solidFill>
                  <a:srgbClr val="0070C0"/>
                </a:solidFill>
                <a:latin typeface="Arial Narrow" pitchFamily="34" charset="0"/>
              </a:rPr>
              <a:t> ayırt etmek çok önemli bir zorunluluktur.</a:t>
            </a:r>
          </a:p>
          <a:p>
            <a:endParaRPr lang="tr-TR" dirty="0">
              <a:solidFill>
                <a:srgbClr val="0070C0"/>
              </a:solidFill>
              <a:latin typeface="Arial Narrow" pitchFamily="34" charset="0"/>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971600" y="0"/>
            <a:ext cx="8020000" cy="548680"/>
          </a:xfrm>
        </p:spPr>
        <p:txBody>
          <a:bodyPr>
            <a:normAutofit fontScale="90000"/>
          </a:bodyPr>
          <a:lstStyle/>
          <a:p>
            <a:r>
              <a:rPr lang="tr-TR" b="1" dirty="0" smtClean="0"/>
              <a:t/>
            </a:r>
            <a:br>
              <a:rPr lang="tr-TR" b="1" dirty="0" smtClean="0"/>
            </a:br>
            <a:r>
              <a:rPr lang="tr-TR" sz="3100" b="1" dirty="0" smtClean="0"/>
              <a:t>SIĞIRLARDA GIDA ALIMININ KONTROLÜ</a:t>
            </a:r>
            <a:r>
              <a:rPr lang="tr-TR" dirty="0" smtClean="0"/>
              <a:t/>
            </a:r>
            <a:br>
              <a:rPr lang="tr-TR" dirty="0" smtClean="0"/>
            </a:br>
            <a:endParaRPr lang="tr-TR" dirty="0"/>
          </a:p>
        </p:txBody>
      </p:sp>
      <p:sp>
        <p:nvSpPr>
          <p:cNvPr id="3" name="2 İçerik Yer Tutucusu"/>
          <p:cNvSpPr>
            <a:spLocks noGrp="1"/>
          </p:cNvSpPr>
          <p:nvPr>
            <p:ph idx="1"/>
          </p:nvPr>
        </p:nvSpPr>
        <p:spPr>
          <a:xfrm>
            <a:off x="971600" y="548680"/>
            <a:ext cx="8020000" cy="5976664"/>
          </a:xfrm>
        </p:spPr>
        <p:txBody>
          <a:bodyPr>
            <a:normAutofit fontScale="62500" lnSpcReduction="20000"/>
          </a:bodyPr>
          <a:lstStyle/>
          <a:p>
            <a:r>
              <a:rPr lang="tr-TR" b="1" dirty="0" smtClean="0">
                <a:latin typeface="Arial Narrow" pitchFamily="34" charset="0"/>
              </a:rPr>
              <a:t>Beslenme modelleri: </a:t>
            </a:r>
            <a:r>
              <a:rPr lang="tr-TR" i="1" dirty="0" smtClean="0">
                <a:solidFill>
                  <a:srgbClr val="0070C0"/>
                </a:solidFill>
                <a:latin typeface="Arial Narrow" pitchFamily="34" charset="0"/>
              </a:rPr>
              <a:t>Sığırlar aslen </a:t>
            </a:r>
            <a:r>
              <a:rPr lang="tr-TR" i="1" dirty="0" err="1" smtClean="0">
                <a:solidFill>
                  <a:srgbClr val="0070C0"/>
                </a:solidFill>
                <a:latin typeface="Arial Narrow" pitchFamily="34" charset="0"/>
              </a:rPr>
              <a:t>diurnal</a:t>
            </a:r>
            <a:r>
              <a:rPr lang="tr-TR" i="1" dirty="0" smtClean="0">
                <a:solidFill>
                  <a:srgbClr val="0070C0"/>
                </a:solidFill>
                <a:latin typeface="Arial Narrow" pitchFamily="34" charset="0"/>
              </a:rPr>
              <a:t> (gündüz aktif) hayvanlardır. Ana aktiviteleri otlama, geviş getirme ve dinlenmedir. Beslenme, yatma ve sosyal etkileşim zamanı sınırlandırıldığında önceliği yatmaya ayırırlar, azaltılan beslenme zamanını çok hızlı yiyerek telafi ederler, dolayısıyla kısaltılan beslenme zamanında alınan kalori miktarı azalmaz. </a:t>
            </a:r>
            <a:r>
              <a:rPr lang="tr-TR" i="1" dirty="0" smtClean="0">
                <a:solidFill>
                  <a:srgbClr val="C00000"/>
                </a:solidFill>
                <a:latin typeface="Arial Narrow" pitchFamily="34" charset="0"/>
              </a:rPr>
              <a:t>Otlamanın çoğu gündüz olur. Meradaki sığır, neresi olursa olsun 5-8 saat otlar. Otlama zamanı meranın kalitesiyle ters orantılıdır. Orta kalitedeki bir merada otları diliyle kavrayarak 5 saat otlar ve 2 saat yürür. Otlar seyrekse ağız dolusu ot yiyebilmek için daha çok yürümesi gerekir.</a:t>
            </a:r>
            <a:r>
              <a:rPr lang="tr-TR" dirty="0" smtClean="0">
                <a:solidFill>
                  <a:srgbClr val="C00000"/>
                </a:solidFill>
                <a:latin typeface="Arial Narrow" pitchFamily="34" charset="0"/>
              </a:rPr>
              <a:t> </a:t>
            </a:r>
            <a:r>
              <a:rPr lang="tr-TR" i="1" dirty="0" smtClean="0">
                <a:solidFill>
                  <a:srgbClr val="C00000"/>
                </a:solidFill>
                <a:latin typeface="Arial Narrow" pitchFamily="34" charset="0"/>
              </a:rPr>
              <a:t>Otlama devreler halinde olur ve tüm sürüyü meşgul eder. Sığırlarda sosyal etkileşim fazladır. İki ana beslenme devresi vardır, biri güneş doğduktan hemen sonra diğeri öğleden sonra geç saatlerden güneş batımına kadar. </a:t>
            </a:r>
            <a:r>
              <a:rPr lang="tr-TR" i="1" u="sng" dirty="0" smtClean="0">
                <a:solidFill>
                  <a:srgbClr val="00B050"/>
                </a:solidFill>
                <a:latin typeface="Arial Narrow" pitchFamily="34" charset="0"/>
              </a:rPr>
              <a:t>Gece otlama sıcak havalarda ve günler kısaldığında artar. </a:t>
            </a:r>
            <a:r>
              <a:rPr lang="tr-TR" i="1" dirty="0" smtClean="0">
                <a:solidFill>
                  <a:srgbClr val="00B050"/>
                </a:solidFill>
                <a:latin typeface="Arial Narrow" pitchFamily="34" charset="0"/>
              </a:rPr>
              <a:t>Davranışlardaki bu değişiklikler otlama zamanını, gıda alımını sabit tutmayı amaçlar.  Sığırlar yazın gezinirken 2-4 kez su içerler. Kışın günde bir kez hatta gün aşırı su içerler. </a:t>
            </a:r>
          </a:p>
          <a:p>
            <a:r>
              <a:rPr lang="tr-TR" b="1" dirty="0" smtClean="0">
                <a:latin typeface="Arial Narrow" pitchFamily="34" charset="0"/>
              </a:rPr>
              <a:t>Sosyal kolaylaştırma: </a:t>
            </a:r>
            <a:r>
              <a:rPr lang="tr-TR" u="sng" dirty="0" smtClean="0">
                <a:solidFill>
                  <a:srgbClr val="0070C0"/>
                </a:solidFill>
                <a:latin typeface="Arial Narrow" pitchFamily="34" charset="0"/>
              </a:rPr>
              <a:t>Sığırlar grup halinde, bireysel yediklerinden daha fazla yemektedir. </a:t>
            </a:r>
            <a:r>
              <a:rPr lang="tr-TR" dirty="0" smtClean="0">
                <a:solidFill>
                  <a:srgbClr val="0070C0"/>
                </a:solidFill>
                <a:latin typeface="Arial Narrow" pitchFamily="34" charset="0"/>
              </a:rPr>
              <a:t>İlk kez buzağılayan düveler, yaşlı ineklerle bir arada tutulduklarında daha fazla yemekle birlikte verimleri artmayabilmektedir. </a:t>
            </a:r>
            <a:r>
              <a:rPr lang="tr-TR" dirty="0" smtClean="0">
                <a:latin typeface="Arial Narrow" pitchFamily="34" charset="0"/>
              </a:rPr>
              <a:t>Çünkü bu artışın, dominant çekişmelerin negatif etkileri ile dengelenmesi gerekmektedir. Daha fazla çekişecek birey olduğunda, daha fazla saman tüketilmektedir. Bu tüketimin azaltılmasında beslenme ünitelerinin dizaynı önemlidir: Sığırlara halka veya koni şeklindeki dairesel yem balyalarının sunumu , römork veya kızaklara oranla daha iyidir. </a:t>
            </a:r>
            <a:r>
              <a:rPr lang="tr-TR" dirty="0" smtClean="0">
                <a:solidFill>
                  <a:srgbClr val="0070C0"/>
                </a:solidFill>
                <a:latin typeface="Arial Narrow" pitchFamily="34" charset="0"/>
              </a:rPr>
              <a:t>Grubun tane yemle beslemesinde sosyal hiyerarşinin diğer bir etkisi alt düzeydeki sığırların dominantlara oranla daha hızlı yemeleridir.</a:t>
            </a:r>
          </a:p>
          <a:p>
            <a:endParaRPr lang="tr-TR" dirty="0" smtClean="0">
              <a:solidFill>
                <a:srgbClr val="00B050"/>
              </a:solidFill>
            </a:endParaRPr>
          </a:p>
          <a:p>
            <a:endParaRPr lang="tr-TR" dirty="0">
              <a:solidFill>
                <a:srgbClr val="C00000"/>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435608" y="116632"/>
            <a:ext cx="7498080" cy="864096"/>
          </a:xfrm>
        </p:spPr>
        <p:txBody>
          <a:bodyPr>
            <a:normAutofit/>
          </a:bodyPr>
          <a:lstStyle/>
          <a:p>
            <a:r>
              <a:rPr lang="tr-TR" cap="none" dirty="0" smtClean="0"/>
              <a:t>Yiyecek ve Su Alımı</a:t>
            </a:r>
            <a:endParaRPr lang="tr-TR" cap="none" dirty="0"/>
          </a:p>
        </p:txBody>
      </p:sp>
      <p:sp>
        <p:nvSpPr>
          <p:cNvPr id="3" name="2 İçerik Yer Tutucusu"/>
          <p:cNvSpPr>
            <a:spLocks noGrp="1"/>
          </p:cNvSpPr>
          <p:nvPr>
            <p:ph idx="1"/>
          </p:nvPr>
        </p:nvSpPr>
        <p:spPr>
          <a:xfrm>
            <a:off x="755576" y="1124744"/>
            <a:ext cx="8236024" cy="5544616"/>
          </a:xfrm>
        </p:spPr>
        <p:txBody>
          <a:bodyPr>
            <a:normAutofit fontScale="92500"/>
          </a:bodyPr>
          <a:lstStyle/>
          <a:p>
            <a:pPr algn="just"/>
            <a:r>
              <a:rPr lang="tr-TR" sz="2400" dirty="0" smtClean="0"/>
              <a:t>Hayvanların beslenmelerini etkileyen çok çeşitli faktörler vardır. </a:t>
            </a:r>
          </a:p>
          <a:p>
            <a:pPr lvl="1" algn="just"/>
            <a:r>
              <a:rPr lang="tr-TR" sz="2400" dirty="0" smtClean="0"/>
              <a:t>Kısa dönem etkili olanlar </a:t>
            </a:r>
            <a:r>
              <a:rPr lang="tr-TR" sz="2400" dirty="0" smtClean="0">
                <a:solidFill>
                  <a:srgbClr val="0070C0"/>
                </a:solidFill>
              </a:rPr>
              <a:t>( Tat, besin alınımını uyarabilir veya engelleyebilir, midenin dolu olması beslenmeyi durdurur, </a:t>
            </a:r>
            <a:r>
              <a:rPr lang="tr-TR" sz="2400" dirty="0" err="1" smtClean="0">
                <a:solidFill>
                  <a:srgbClr val="0070C0"/>
                </a:solidFill>
              </a:rPr>
              <a:t>ghrelin</a:t>
            </a:r>
            <a:r>
              <a:rPr lang="tr-TR" sz="2400" dirty="0" smtClean="0">
                <a:solidFill>
                  <a:srgbClr val="0070C0"/>
                </a:solidFill>
              </a:rPr>
              <a:t> hormonu ise besin alınımını uyarır, </a:t>
            </a:r>
            <a:r>
              <a:rPr lang="tr-TR" sz="2400" dirty="0" err="1" smtClean="0">
                <a:solidFill>
                  <a:srgbClr val="0070C0"/>
                </a:solidFill>
              </a:rPr>
              <a:t>kolesitokinin</a:t>
            </a:r>
            <a:r>
              <a:rPr lang="tr-TR" sz="2400" dirty="0" smtClean="0">
                <a:solidFill>
                  <a:srgbClr val="0070C0"/>
                </a:solidFill>
              </a:rPr>
              <a:t> veya PYY hormonlarının salınması yeme olayını sonlandırır.)</a:t>
            </a:r>
          </a:p>
          <a:p>
            <a:pPr lvl="1" algn="just"/>
            <a:r>
              <a:rPr lang="tr-TR" sz="2400" dirty="0" smtClean="0"/>
              <a:t>Uzun dönem etkili olanlar </a:t>
            </a:r>
            <a:r>
              <a:rPr lang="tr-TR" sz="2400" dirty="0" smtClean="0">
                <a:solidFill>
                  <a:srgbClr val="0070C0"/>
                </a:solidFill>
              </a:rPr>
              <a:t>( Vücut ağırlığının veya yağ miktarının düzenlenmesinin bir parçası olarak besin alınımının kontrolüdür. Yağ hücrelerinin beyine geri bildirimi </a:t>
            </a:r>
            <a:r>
              <a:rPr lang="tr-TR" sz="2400" dirty="0" err="1" smtClean="0">
                <a:solidFill>
                  <a:srgbClr val="0070C0"/>
                </a:solidFill>
              </a:rPr>
              <a:t>leptin</a:t>
            </a:r>
            <a:r>
              <a:rPr lang="tr-TR" sz="2400" dirty="0" smtClean="0">
                <a:solidFill>
                  <a:srgbClr val="0070C0"/>
                </a:solidFill>
              </a:rPr>
              <a:t> denilen bir protein ile yapılır.)</a:t>
            </a:r>
          </a:p>
          <a:p>
            <a:pPr lvl="1" algn="just"/>
            <a:r>
              <a:rPr lang="tr-TR" sz="2400" dirty="0" smtClean="0"/>
              <a:t>Acil durumlarda devreye girenler </a:t>
            </a:r>
            <a:r>
              <a:rPr lang="tr-TR" sz="2400" dirty="0" smtClean="0">
                <a:solidFill>
                  <a:srgbClr val="0070C0"/>
                </a:solidFill>
              </a:rPr>
              <a:t>( </a:t>
            </a:r>
            <a:r>
              <a:rPr lang="tr-TR" sz="2400" dirty="0" err="1" smtClean="0">
                <a:solidFill>
                  <a:srgbClr val="0070C0"/>
                </a:solidFill>
              </a:rPr>
              <a:t>Metabolize</a:t>
            </a:r>
            <a:r>
              <a:rPr lang="tr-TR" sz="2400" dirty="0" smtClean="0">
                <a:solidFill>
                  <a:srgbClr val="0070C0"/>
                </a:solidFill>
              </a:rPr>
              <a:t> edilebilen glikozun eksikliğine cevap olarak besin alma)</a:t>
            </a:r>
          </a:p>
          <a:p>
            <a:pPr algn="just"/>
            <a:r>
              <a:rPr lang="tr-TR" sz="2400" dirty="0" smtClean="0">
                <a:solidFill>
                  <a:schemeClr val="tx1"/>
                </a:solidFill>
              </a:rPr>
              <a:t>Su içme, yeme ile ilişkilidir ya da kan hacminin azalması veya </a:t>
            </a:r>
            <a:r>
              <a:rPr lang="tr-TR" sz="2400" dirty="0" err="1" smtClean="0">
                <a:solidFill>
                  <a:schemeClr val="tx1"/>
                </a:solidFill>
              </a:rPr>
              <a:t>ozmolalitesindeki</a:t>
            </a:r>
            <a:r>
              <a:rPr lang="tr-TR" sz="2400" dirty="0" smtClean="0">
                <a:solidFill>
                  <a:schemeClr val="tx1"/>
                </a:solidFill>
              </a:rPr>
              <a:t> yükselme sonucu da uyarılmaktadır.</a:t>
            </a:r>
          </a:p>
          <a:p>
            <a:pPr algn="just"/>
            <a:r>
              <a:rPr lang="tr-TR" sz="2400" dirty="0" smtClean="0">
                <a:solidFill>
                  <a:schemeClr val="tx1"/>
                </a:solidFill>
              </a:rPr>
              <a:t>Tuz alımı ise </a:t>
            </a:r>
            <a:r>
              <a:rPr lang="tr-TR" sz="2400" dirty="0" err="1" smtClean="0">
                <a:solidFill>
                  <a:schemeClr val="tx1"/>
                </a:solidFill>
              </a:rPr>
              <a:t>anjiyotensin</a:t>
            </a:r>
            <a:r>
              <a:rPr lang="tr-TR" sz="2400" dirty="0" smtClean="0">
                <a:solidFill>
                  <a:schemeClr val="tx1"/>
                </a:solidFill>
              </a:rPr>
              <a:t>-</a:t>
            </a:r>
            <a:r>
              <a:rPr lang="tr-TR" sz="2400" dirty="0" err="1" smtClean="0">
                <a:solidFill>
                  <a:schemeClr val="tx1"/>
                </a:solidFill>
              </a:rPr>
              <a:t>aldosteron</a:t>
            </a:r>
            <a:r>
              <a:rPr lang="tr-TR" sz="2400" dirty="0" smtClean="0">
                <a:solidFill>
                  <a:schemeClr val="tx1"/>
                </a:solidFill>
              </a:rPr>
              <a:t> sistemi tarafından kontrol edilmektedir.</a:t>
            </a:r>
            <a:endParaRPr lang="tr-TR" sz="2400" dirty="0">
              <a:solidFill>
                <a:schemeClr val="tx1"/>
              </a:solidFill>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899592" y="188640"/>
            <a:ext cx="8092008" cy="6552728"/>
          </a:xfrm>
        </p:spPr>
        <p:txBody>
          <a:bodyPr>
            <a:normAutofit fontScale="55000" lnSpcReduction="20000"/>
          </a:bodyPr>
          <a:lstStyle/>
          <a:p>
            <a:endParaRPr lang="tr-TR" sz="3800" b="1" dirty="0" smtClean="0">
              <a:latin typeface="Arial Narrow" pitchFamily="34" charset="0"/>
            </a:endParaRPr>
          </a:p>
          <a:p>
            <a:r>
              <a:rPr lang="tr-TR" sz="3800" b="1" dirty="0" smtClean="0">
                <a:latin typeface="Arial Narrow" pitchFamily="34" charset="0"/>
              </a:rPr>
              <a:t>Besin alınımında lezzetin etkisi: </a:t>
            </a:r>
            <a:r>
              <a:rPr lang="tr-TR" sz="3800" dirty="0" err="1" smtClean="0">
                <a:solidFill>
                  <a:srgbClr val="0070C0"/>
                </a:solidFill>
                <a:latin typeface="Arial Narrow" pitchFamily="34" charset="0"/>
              </a:rPr>
              <a:t>Ruminantların</a:t>
            </a:r>
            <a:r>
              <a:rPr lang="tr-TR" sz="3800" dirty="0" smtClean="0">
                <a:solidFill>
                  <a:srgbClr val="0070C0"/>
                </a:solidFill>
                <a:latin typeface="Arial Narrow" pitchFamily="34" charset="0"/>
              </a:rPr>
              <a:t> belirgin olarak tatlıyı tercih ettikleri görülmekle birlikte insanlara tatlı gelen şeyler </a:t>
            </a:r>
            <a:r>
              <a:rPr lang="tr-TR" sz="3800" dirty="0" err="1" smtClean="0">
                <a:solidFill>
                  <a:srgbClr val="0070C0"/>
                </a:solidFill>
                <a:latin typeface="Arial Narrow" pitchFamily="34" charset="0"/>
              </a:rPr>
              <a:t>ruminantlara</a:t>
            </a:r>
            <a:r>
              <a:rPr lang="tr-TR" sz="3800" dirty="0" smtClean="0">
                <a:solidFill>
                  <a:srgbClr val="0070C0"/>
                </a:solidFill>
                <a:latin typeface="Arial Narrow" pitchFamily="34" charset="0"/>
              </a:rPr>
              <a:t> tatlı gelmeyebilmektedir. Korda </a:t>
            </a:r>
            <a:r>
              <a:rPr lang="tr-TR" sz="3800" dirty="0" err="1" smtClean="0">
                <a:solidFill>
                  <a:srgbClr val="0070C0"/>
                </a:solidFill>
                <a:latin typeface="Arial Narrow" pitchFamily="34" charset="0"/>
              </a:rPr>
              <a:t>timpani</a:t>
            </a:r>
            <a:r>
              <a:rPr lang="tr-TR" sz="3800" dirty="0" smtClean="0">
                <a:solidFill>
                  <a:srgbClr val="0070C0"/>
                </a:solidFill>
                <a:latin typeface="Arial Narrow" pitchFamily="34" charset="0"/>
              </a:rPr>
              <a:t> ve </a:t>
            </a:r>
            <a:r>
              <a:rPr lang="tr-TR" sz="3800" dirty="0" err="1" smtClean="0">
                <a:solidFill>
                  <a:srgbClr val="0070C0"/>
                </a:solidFill>
                <a:latin typeface="Arial Narrow" pitchFamily="34" charset="0"/>
              </a:rPr>
              <a:t>glossofarengeal</a:t>
            </a:r>
            <a:r>
              <a:rPr lang="tr-TR" sz="3800" dirty="0" smtClean="0">
                <a:solidFill>
                  <a:srgbClr val="0070C0"/>
                </a:solidFill>
                <a:latin typeface="Arial Narrow" pitchFamily="34" charset="0"/>
              </a:rPr>
              <a:t> sinirlerin </a:t>
            </a:r>
            <a:r>
              <a:rPr lang="tr-TR" sz="3800" dirty="0" err="1" smtClean="0">
                <a:solidFill>
                  <a:srgbClr val="0070C0"/>
                </a:solidFill>
                <a:latin typeface="Arial Narrow" pitchFamily="34" charset="0"/>
              </a:rPr>
              <a:t>elektrofizyolojik</a:t>
            </a:r>
            <a:r>
              <a:rPr lang="tr-TR" sz="3800" dirty="0" smtClean="0">
                <a:solidFill>
                  <a:srgbClr val="0070C0"/>
                </a:solidFill>
                <a:latin typeface="Arial Narrow" pitchFamily="34" charset="0"/>
              </a:rPr>
              <a:t> kayıtlarına göre sığırların </a:t>
            </a:r>
            <a:r>
              <a:rPr lang="tr-TR" sz="3800" dirty="0" err="1" smtClean="0">
                <a:solidFill>
                  <a:srgbClr val="0070C0"/>
                </a:solidFill>
                <a:latin typeface="Arial Narrow" pitchFamily="34" charset="0"/>
              </a:rPr>
              <a:t>sakkarinin</a:t>
            </a:r>
            <a:r>
              <a:rPr lang="tr-TR" sz="3800" dirty="0" smtClean="0">
                <a:solidFill>
                  <a:srgbClr val="0070C0"/>
                </a:solidFill>
                <a:latin typeface="Arial Narrow" pitchFamily="34" charset="0"/>
              </a:rPr>
              <a:t> tadını almakla birlikte </a:t>
            </a:r>
            <a:r>
              <a:rPr lang="tr-TR" sz="3800" dirty="0" err="1" smtClean="0">
                <a:solidFill>
                  <a:srgbClr val="0070C0"/>
                </a:solidFill>
                <a:latin typeface="Arial Narrow" pitchFamily="34" charset="0"/>
              </a:rPr>
              <a:t>aspartama</a:t>
            </a:r>
            <a:r>
              <a:rPr lang="tr-TR" sz="3800" dirty="0" smtClean="0">
                <a:solidFill>
                  <a:srgbClr val="0070C0"/>
                </a:solidFill>
                <a:latin typeface="Arial Narrow" pitchFamily="34" charset="0"/>
              </a:rPr>
              <a:t> tepki vermedikleri görülmektedir.</a:t>
            </a:r>
            <a:r>
              <a:rPr lang="tr-TR" sz="3800" dirty="0" smtClean="0">
                <a:latin typeface="Arial Narrow" pitchFamily="34" charset="0"/>
              </a:rPr>
              <a:t> Sığırlar, % 20 oranında </a:t>
            </a:r>
            <a:r>
              <a:rPr lang="tr-TR" sz="3800" dirty="0" err="1" smtClean="0">
                <a:latin typeface="Arial Narrow" pitchFamily="34" charset="0"/>
              </a:rPr>
              <a:t>sakkaroz</a:t>
            </a:r>
            <a:r>
              <a:rPr lang="tr-TR" sz="3800" dirty="0" smtClean="0">
                <a:latin typeface="Arial Narrow" pitchFamily="34" charset="0"/>
              </a:rPr>
              <a:t>, % 0,08 oranında asetik asit ve % 2,5 oranında kinini reddetmektedir. </a:t>
            </a:r>
            <a:r>
              <a:rPr lang="tr-TR" sz="3800" dirty="0" smtClean="0">
                <a:solidFill>
                  <a:srgbClr val="00B050"/>
                </a:solidFill>
                <a:latin typeface="Arial Narrow" pitchFamily="34" charset="0"/>
              </a:rPr>
              <a:t>Daha genel besin maddeleri ile ilgili olarak, tat ve kokuya ek faktörler göz önünde bulundurulmalıdır. Doku ve kavrama kolaylığı, sığırların neden </a:t>
            </a:r>
            <a:r>
              <a:rPr lang="tr-TR" sz="3800" dirty="0" err="1" smtClean="0">
                <a:solidFill>
                  <a:srgbClr val="00B050"/>
                </a:solidFill>
                <a:latin typeface="Arial Narrow" pitchFamily="34" charset="0"/>
              </a:rPr>
              <a:t>pelet</a:t>
            </a:r>
            <a:r>
              <a:rPr lang="tr-TR" sz="3800" dirty="0" smtClean="0">
                <a:solidFill>
                  <a:srgbClr val="00B050"/>
                </a:solidFill>
                <a:latin typeface="Arial Narrow" pitchFamily="34" charset="0"/>
              </a:rPr>
              <a:t> yemleri, </a:t>
            </a:r>
            <a:r>
              <a:rPr lang="tr-TR" sz="3800" dirty="0" err="1" smtClean="0">
                <a:solidFill>
                  <a:srgbClr val="00B050"/>
                </a:solidFill>
                <a:latin typeface="Arial Narrow" pitchFamily="34" charset="0"/>
              </a:rPr>
              <a:t>pelet</a:t>
            </a:r>
            <a:r>
              <a:rPr lang="tr-TR" sz="3800" dirty="0" smtClean="0">
                <a:solidFill>
                  <a:srgbClr val="00B050"/>
                </a:solidFill>
                <a:latin typeface="Arial Narrow" pitchFamily="34" charset="0"/>
              </a:rPr>
              <a:t> olmayan yemlere tercih ettiklerini açıklayabilmektedir. Doğranmamış silaj, doğranmış silaja tercih edilmektedir. Bunun da muhtemel nedeni doğranmış silajın toplanması için daha fazla ısırma eylemi gerekmesidir.</a:t>
            </a:r>
            <a:r>
              <a:rPr lang="tr-TR" sz="3800" dirty="0" smtClean="0">
                <a:latin typeface="Arial Narrow" pitchFamily="34" charset="0"/>
              </a:rPr>
              <a:t> </a:t>
            </a:r>
            <a:r>
              <a:rPr lang="tr-TR" sz="3800" dirty="0" smtClean="0">
                <a:solidFill>
                  <a:srgbClr val="C00000"/>
                </a:solidFill>
                <a:latin typeface="Arial Narrow" pitchFamily="34" charset="0"/>
              </a:rPr>
              <a:t>Lezzet, avlanmayı engellemek için bitkiler tarafından üretilen kimyasallar olan ve </a:t>
            </a:r>
            <a:r>
              <a:rPr lang="tr-TR" sz="3800" dirty="0" err="1" smtClean="0">
                <a:solidFill>
                  <a:srgbClr val="C00000"/>
                </a:solidFill>
                <a:latin typeface="Arial Narrow" pitchFamily="34" charset="0"/>
              </a:rPr>
              <a:t>herbivorlar</a:t>
            </a:r>
            <a:r>
              <a:rPr lang="tr-TR" sz="3800" dirty="0" smtClean="0">
                <a:solidFill>
                  <a:srgbClr val="C00000"/>
                </a:solidFill>
                <a:latin typeface="Arial Narrow" pitchFamily="34" charset="0"/>
              </a:rPr>
              <a:t> tarafından da tercih nedeni olan ikincil bitki bileşenlerinden de etkilenmektedir. Yaygın bir ikincil bitki bileşeni tanen olmakla birlikte taneni evcil </a:t>
            </a:r>
            <a:r>
              <a:rPr lang="tr-TR" sz="3800" dirty="0" err="1" smtClean="0">
                <a:solidFill>
                  <a:srgbClr val="C00000"/>
                </a:solidFill>
                <a:latin typeface="Arial Narrow" pitchFamily="34" charset="0"/>
              </a:rPr>
              <a:t>ruminantlardan</a:t>
            </a:r>
            <a:r>
              <a:rPr lang="tr-TR" sz="3800" dirty="0" smtClean="0">
                <a:solidFill>
                  <a:srgbClr val="C00000"/>
                </a:solidFill>
                <a:latin typeface="Arial Narrow" pitchFamily="34" charset="0"/>
              </a:rPr>
              <a:t> daha çok geyik gibi </a:t>
            </a:r>
            <a:r>
              <a:rPr lang="tr-TR" sz="3800" dirty="0" err="1" smtClean="0">
                <a:solidFill>
                  <a:srgbClr val="C00000"/>
                </a:solidFill>
                <a:latin typeface="Arial Narrow" pitchFamily="34" charset="0"/>
              </a:rPr>
              <a:t>herbivorlar</a:t>
            </a:r>
            <a:r>
              <a:rPr lang="tr-TR" sz="3800" dirty="0" smtClean="0">
                <a:solidFill>
                  <a:srgbClr val="C00000"/>
                </a:solidFill>
                <a:latin typeface="Arial Narrow" pitchFamily="34" charset="0"/>
              </a:rPr>
              <a:t> </a:t>
            </a:r>
            <a:r>
              <a:rPr lang="tr-TR" sz="3800" dirty="0" err="1" smtClean="0">
                <a:solidFill>
                  <a:srgbClr val="C00000"/>
                </a:solidFill>
                <a:latin typeface="Arial Narrow" pitchFamily="34" charset="0"/>
              </a:rPr>
              <a:t>tolere</a:t>
            </a:r>
            <a:r>
              <a:rPr lang="tr-TR" sz="3800" dirty="0" smtClean="0">
                <a:solidFill>
                  <a:srgbClr val="C00000"/>
                </a:solidFill>
                <a:latin typeface="Arial Narrow" pitchFamily="34" charset="0"/>
              </a:rPr>
              <a:t> etmek üzere evrimleşmiştir. Tanenin büzücü (</a:t>
            </a:r>
            <a:r>
              <a:rPr lang="tr-TR" sz="3800" dirty="0" err="1" smtClean="0">
                <a:solidFill>
                  <a:srgbClr val="C00000"/>
                </a:solidFill>
                <a:latin typeface="Arial Narrow" pitchFamily="34" charset="0"/>
              </a:rPr>
              <a:t>astrenjan</a:t>
            </a:r>
            <a:r>
              <a:rPr lang="tr-TR" sz="3800" dirty="0" smtClean="0">
                <a:solidFill>
                  <a:srgbClr val="C00000"/>
                </a:solidFill>
                <a:latin typeface="Arial Narrow" pitchFamily="34" charset="0"/>
              </a:rPr>
              <a:t>) etkisi nedeni ile lezzeti düşüktür ve rahatsızlığa neden olmaktadır. Bununla birlikte sığırlar tanen içerikli diyete adapte olmaları durumunda birçok tanen içerikli tropikal otlaktan da faydalanabilmektedir.</a:t>
            </a:r>
            <a:endParaRPr lang="tr-TR" sz="3800" dirty="0" smtClean="0">
              <a:solidFill>
                <a:srgbClr val="00B050"/>
              </a:solidFill>
              <a:latin typeface="Arial Narrow" pitchFamily="34" charset="0"/>
            </a:endParaRPr>
          </a:p>
          <a:p>
            <a:endParaRPr lang="tr-TR" sz="3800" b="1" dirty="0" smtClean="0">
              <a:latin typeface="Arial Narrow" pitchFamily="34" charset="0"/>
            </a:endParaRPr>
          </a:p>
          <a:p>
            <a:endParaRPr lang="tr-TR" dirty="0" smtClean="0">
              <a:solidFill>
                <a:srgbClr val="C00000"/>
              </a:solidFill>
            </a:endParaRPr>
          </a:p>
          <a:p>
            <a:endParaRPr lang="tr-TR" dirty="0" smtClean="0"/>
          </a:p>
          <a:p>
            <a:endParaRPr lang="tr-TR"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043608" y="116632"/>
            <a:ext cx="7890080" cy="6741368"/>
          </a:xfrm>
        </p:spPr>
        <p:txBody>
          <a:bodyPr>
            <a:normAutofit fontScale="62500" lnSpcReduction="20000"/>
          </a:bodyPr>
          <a:lstStyle/>
          <a:p>
            <a:r>
              <a:rPr lang="tr-TR" b="1" dirty="0" smtClean="0">
                <a:latin typeface="Arial Narrow" pitchFamily="34" charset="0"/>
              </a:rPr>
              <a:t>Otlama ve seçicilik:</a:t>
            </a:r>
            <a:r>
              <a:rPr lang="tr-TR" dirty="0" smtClean="0">
                <a:latin typeface="Arial Narrow" pitchFamily="34" charset="0"/>
              </a:rPr>
              <a:t> </a:t>
            </a:r>
            <a:r>
              <a:rPr lang="tr-TR" dirty="0" err="1" smtClean="0">
                <a:solidFill>
                  <a:srgbClr val="00B0F0"/>
                </a:solidFill>
                <a:latin typeface="Arial Narrow" pitchFamily="34" charset="0"/>
              </a:rPr>
              <a:t>Ruminantların</a:t>
            </a:r>
            <a:r>
              <a:rPr lang="tr-TR" dirty="0" smtClean="0">
                <a:solidFill>
                  <a:srgbClr val="00B0F0"/>
                </a:solidFill>
                <a:latin typeface="Arial Narrow" pitchFamily="34" charset="0"/>
              </a:rPr>
              <a:t> bitki türlerine olan ilgileri birçok faktöre bağlı olarak değişiklik göstermektedir. Bu faktörler arasında: 1) bitkinin büyüme dönemi (birçok </a:t>
            </a:r>
            <a:r>
              <a:rPr lang="tr-TR" dirty="0" err="1" smtClean="0">
                <a:solidFill>
                  <a:srgbClr val="00B0F0"/>
                </a:solidFill>
                <a:latin typeface="Arial Narrow" pitchFamily="34" charset="0"/>
              </a:rPr>
              <a:t>ruminant</a:t>
            </a:r>
            <a:r>
              <a:rPr lang="tr-TR" dirty="0" smtClean="0">
                <a:solidFill>
                  <a:srgbClr val="00B0F0"/>
                </a:solidFill>
                <a:latin typeface="Arial Narrow" pitchFamily="34" charset="0"/>
              </a:rPr>
              <a:t> hızlı büyüyen lezzetli bitkileri tercih etmektedir); 2) yonca türleri karışımı (örneğin tek başına yetiştiğinde yenilmeyen bir bitki, otlarla birlikte büyüdüğünde yenilmektedir); 3) mevsim (</a:t>
            </a:r>
            <a:r>
              <a:rPr lang="tr-TR" dirty="0" err="1" smtClean="0">
                <a:solidFill>
                  <a:srgbClr val="00B0F0"/>
                </a:solidFill>
                <a:latin typeface="Arial Narrow" pitchFamily="34" charset="0"/>
              </a:rPr>
              <a:t>ruminantlar</a:t>
            </a:r>
            <a:r>
              <a:rPr lang="tr-TR" dirty="0" smtClean="0">
                <a:solidFill>
                  <a:srgbClr val="00B0F0"/>
                </a:solidFill>
                <a:latin typeface="Arial Narrow" pitchFamily="34" charset="0"/>
              </a:rPr>
              <a:t> kış mevsiminde yeşil olan türleri tercih ederken yaz mevsiminde diğer bitkiler de yeşil olacağından kışın tercih ettiklerini reddedebilmektedir) ve 4) çayırdaki yeşilliğin göreceli bolluğu yer almaktadır. </a:t>
            </a:r>
            <a:r>
              <a:rPr lang="tr-TR" dirty="0" smtClean="0">
                <a:solidFill>
                  <a:srgbClr val="00B050"/>
                </a:solidFill>
                <a:latin typeface="Arial Narrow" pitchFamily="34" charset="0"/>
              </a:rPr>
              <a:t>Bu faktörler, özellikle </a:t>
            </a:r>
            <a:r>
              <a:rPr lang="tr-TR" dirty="0" err="1" smtClean="0">
                <a:solidFill>
                  <a:srgbClr val="00B050"/>
                </a:solidFill>
                <a:latin typeface="Arial Narrow" pitchFamily="34" charset="0"/>
              </a:rPr>
              <a:t>ruminantların</a:t>
            </a:r>
            <a:r>
              <a:rPr lang="tr-TR" dirty="0" smtClean="0">
                <a:solidFill>
                  <a:srgbClr val="00B050"/>
                </a:solidFill>
                <a:latin typeface="Arial Narrow" pitchFamily="34" charset="0"/>
              </a:rPr>
              <a:t> zehirli bitki alımında önem taşımaktadır. Birçok zehirli bitkinin tadı acı ve dokusu nahoş olduğu için </a:t>
            </a:r>
            <a:r>
              <a:rPr lang="tr-TR" dirty="0" err="1" smtClean="0">
                <a:solidFill>
                  <a:srgbClr val="00B050"/>
                </a:solidFill>
                <a:latin typeface="Arial Narrow" pitchFamily="34" charset="0"/>
              </a:rPr>
              <a:t>ruminantlar</a:t>
            </a:r>
            <a:r>
              <a:rPr lang="tr-TR" dirty="0" smtClean="0">
                <a:solidFill>
                  <a:srgbClr val="00B050"/>
                </a:solidFill>
                <a:latin typeface="Arial Narrow" pitchFamily="34" charset="0"/>
              </a:rPr>
              <a:t> bu bitkilerden kaçınmaktadır. Ancak zehirli bitki ilkbaharda beliren ilk yeşil bitki (</a:t>
            </a:r>
            <a:r>
              <a:rPr lang="tr-TR" dirty="0" err="1" smtClean="0">
                <a:solidFill>
                  <a:srgbClr val="00B050"/>
                </a:solidFill>
                <a:latin typeface="Arial Narrow" pitchFamily="34" charset="0"/>
              </a:rPr>
              <a:t>baldıranotu</a:t>
            </a:r>
            <a:r>
              <a:rPr lang="tr-TR" dirty="0" smtClean="0">
                <a:solidFill>
                  <a:srgbClr val="00B050"/>
                </a:solidFill>
                <a:latin typeface="Arial Narrow" pitchFamily="34" charset="0"/>
              </a:rPr>
              <a:t> veya kokulu lahana) veya otlaktaki tek çeşit olduğunda yenilebilmektedir. Sığırlar dışkı ile bulaşık bitkileri yemekten kaçınmaktadır. </a:t>
            </a:r>
            <a:r>
              <a:rPr lang="tr-TR" dirty="0" smtClean="0">
                <a:solidFill>
                  <a:srgbClr val="C00000"/>
                </a:solidFill>
                <a:latin typeface="Arial Narrow" pitchFamily="34" charset="0"/>
              </a:rPr>
              <a:t>Sığırlar, otları koparmak için dillerini otun çevresine dolayarak çekmektedir. Bu otlama yöntemi, 10 mm’ den daha uzun bitkileri yiyebilmelerini sağlamaktadır. Taze çayır otlu bir otlakta, sütçü sığırlar dakikada 50-60 ısırma ve 14-20 çiğneme olacak şekilde otlamaktadırlar. Her ne kadar uzun otları tercih etseler de, kısa otları daha yüksek ısırma oranı ile (70/</a:t>
            </a:r>
            <a:r>
              <a:rPr lang="tr-TR" dirty="0" err="1" smtClean="0">
                <a:solidFill>
                  <a:srgbClr val="C00000"/>
                </a:solidFill>
                <a:latin typeface="Arial Narrow" pitchFamily="34" charset="0"/>
              </a:rPr>
              <a:t>dk</a:t>
            </a:r>
            <a:r>
              <a:rPr lang="tr-TR" dirty="0" smtClean="0">
                <a:solidFill>
                  <a:srgbClr val="C00000"/>
                </a:solidFill>
                <a:latin typeface="Arial Narrow" pitchFamily="34" charset="0"/>
              </a:rPr>
              <a:t>) yemektedirler. Evcil </a:t>
            </a:r>
            <a:r>
              <a:rPr lang="tr-TR" dirty="0" err="1" smtClean="0">
                <a:solidFill>
                  <a:srgbClr val="C00000"/>
                </a:solidFill>
                <a:latin typeface="Arial Narrow" pitchFamily="34" charset="0"/>
              </a:rPr>
              <a:t>ruminantlar</a:t>
            </a:r>
            <a:r>
              <a:rPr lang="tr-TR" dirty="0" smtClean="0">
                <a:solidFill>
                  <a:srgbClr val="C00000"/>
                </a:solidFill>
                <a:latin typeface="Arial Narrow" pitchFamily="34" charset="0"/>
              </a:rPr>
              <a:t> arasında en az seçici olanlardır. Koyunlar ot koparmada dişlerini de kullanabildiklerinden yere çok daha yakın beslenmektedir. Bu durum da sığır ve koyun yetiştiricileri arasında paylaşılmış bir alanda sorunlara neden olabilmektedir.</a:t>
            </a:r>
            <a:r>
              <a:rPr lang="tr-TR" dirty="0" smtClean="0">
                <a:latin typeface="Arial Narrow" pitchFamily="34" charset="0"/>
              </a:rPr>
              <a:t> Aç sığırlar toklara oranla otlamak için daha fazla zaman harcamakta ve ısırma boyutu değişmemekle birlikte daha az çiğneyerek daha büyük parçaları yutmaktadır. Sığırlar da koyunlar gibi </a:t>
            </a:r>
            <a:r>
              <a:rPr lang="tr-TR" dirty="0" err="1" smtClean="0">
                <a:latin typeface="Arial Narrow" pitchFamily="34" charset="0"/>
              </a:rPr>
              <a:t>neofobik</a:t>
            </a:r>
            <a:r>
              <a:rPr lang="tr-TR" dirty="0" smtClean="0">
                <a:latin typeface="Arial Narrow" pitchFamily="34" charset="0"/>
              </a:rPr>
              <a:t> hayvanlardır.</a:t>
            </a:r>
          </a:p>
          <a:p>
            <a:endParaRPr lang="tr-TR"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683568" y="260648"/>
            <a:ext cx="8308032" cy="6408712"/>
          </a:xfrm>
        </p:spPr>
        <p:txBody>
          <a:bodyPr>
            <a:normAutofit fontScale="92500" lnSpcReduction="20000"/>
          </a:bodyPr>
          <a:lstStyle/>
          <a:p>
            <a:r>
              <a:rPr lang="tr-TR" b="1" dirty="0" smtClean="0">
                <a:latin typeface="Arial Narrow" pitchFamily="34" charset="0"/>
              </a:rPr>
              <a:t>Besin alınımına çevre sıcaklığının etkisi: </a:t>
            </a:r>
            <a:r>
              <a:rPr lang="tr-TR" dirty="0" smtClean="0">
                <a:solidFill>
                  <a:srgbClr val="0070C0"/>
                </a:solidFill>
                <a:latin typeface="Arial Narrow" pitchFamily="34" charset="0"/>
              </a:rPr>
              <a:t>Sığırlar ortam sıcaklığının fazla olması halinde daha az yemektedir. Çevre sıcaklığının gıda alımına direkt etkisi olduğu gibi bitki büyümesine de etkiyerek lezzeti değiştirmektedir. Tropik veya başka sıcak bölgelerde sığır yetiştirmenin zorluklarından bir tanesi besin alımının ve verimin bu koşullarda düşmesidir. Ortamın soğuk olması ise basit mideli hayvanlarda olduğu gibi </a:t>
            </a:r>
            <a:r>
              <a:rPr lang="tr-TR" dirty="0" err="1" smtClean="0">
                <a:solidFill>
                  <a:srgbClr val="0070C0"/>
                </a:solidFill>
                <a:latin typeface="Arial Narrow" pitchFamily="34" charset="0"/>
              </a:rPr>
              <a:t>ruminantlarda</a:t>
            </a:r>
            <a:r>
              <a:rPr lang="tr-TR" dirty="0" smtClean="0">
                <a:solidFill>
                  <a:srgbClr val="0070C0"/>
                </a:solidFill>
                <a:latin typeface="Arial Narrow" pitchFamily="34" charset="0"/>
              </a:rPr>
              <a:t> da besin alımını arttırmaktadır. Bu durum sadece ortam sıcaklığı azaldığında değil hayvanın vücut ısısı kaybı arttığında da geçerlidir. Sinekler de beslenmeyi etkilemektedir. Yüz sinekleri sayıca fazla olduğunda sığırlar daha fazla yemektedir.</a:t>
            </a:r>
          </a:p>
          <a:p>
            <a:r>
              <a:rPr lang="tr-TR" b="1" dirty="0" smtClean="0">
                <a:latin typeface="Arial Narrow" pitchFamily="34" charset="0"/>
              </a:rPr>
              <a:t>Östrojen seviyesi</a:t>
            </a:r>
            <a:r>
              <a:rPr lang="tr-TR" dirty="0" smtClean="0">
                <a:solidFill>
                  <a:srgbClr val="0070C0"/>
                </a:solidFill>
                <a:latin typeface="Arial Narrow" pitchFamily="34" charset="0"/>
              </a:rPr>
              <a:t>: </a:t>
            </a:r>
            <a:r>
              <a:rPr lang="tr-TR" dirty="0" err="1" smtClean="0">
                <a:solidFill>
                  <a:srgbClr val="0070C0"/>
                </a:solidFill>
                <a:latin typeface="Arial Narrow" pitchFamily="34" charset="0"/>
              </a:rPr>
              <a:t>Östrustaki</a:t>
            </a:r>
            <a:r>
              <a:rPr lang="tr-TR" dirty="0" smtClean="0">
                <a:solidFill>
                  <a:srgbClr val="0070C0"/>
                </a:solidFill>
                <a:latin typeface="Arial Narrow" pitchFamily="34" charset="0"/>
              </a:rPr>
              <a:t> sığırlarda besin alımı azalmaktadır. Besin alımındaki azalma çiftleşmeye hazır hayvanların belirlenmesinde kullanılabilmektedir.</a:t>
            </a:r>
          </a:p>
          <a:p>
            <a:endParaRPr lang="tr-TR" dirty="0" smtClean="0"/>
          </a:p>
          <a:p>
            <a:endParaRPr lang="tr-TR"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899592" y="188640"/>
            <a:ext cx="8092008" cy="6669360"/>
          </a:xfrm>
        </p:spPr>
        <p:txBody>
          <a:bodyPr>
            <a:noAutofit/>
          </a:bodyPr>
          <a:lstStyle/>
          <a:p>
            <a:r>
              <a:rPr lang="tr-TR" sz="2000" b="1" dirty="0" smtClean="0">
                <a:latin typeface="Arial Narrow" pitchFamily="34" charset="0"/>
              </a:rPr>
              <a:t>Rumen dolumu ve </a:t>
            </a:r>
            <a:r>
              <a:rPr lang="tr-TR" sz="2000" b="1" dirty="0" err="1" smtClean="0">
                <a:latin typeface="Arial Narrow" pitchFamily="34" charset="0"/>
              </a:rPr>
              <a:t>rumen</a:t>
            </a:r>
            <a:r>
              <a:rPr lang="tr-TR" sz="2000" b="1" dirty="0" smtClean="0">
                <a:latin typeface="Arial Narrow" pitchFamily="34" charset="0"/>
              </a:rPr>
              <a:t> </a:t>
            </a:r>
            <a:r>
              <a:rPr lang="tr-TR" sz="2000" b="1" dirty="0" err="1" smtClean="0">
                <a:latin typeface="Arial Narrow" pitchFamily="34" charset="0"/>
              </a:rPr>
              <a:t>fermentasyon</a:t>
            </a:r>
            <a:r>
              <a:rPr lang="tr-TR" sz="2000" b="1" dirty="0" smtClean="0">
                <a:latin typeface="Arial Narrow" pitchFamily="34" charset="0"/>
              </a:rPr>
              <a:t> ürünleri: </a:t>
            </a:r>
            <a:r>
              <a:rPr lang="tr-TR" sz="2000" dirty="0" err="1" smtClean="0">
                <a:solidFill>
                  <a:srgbClr val="0070C0"/>
                </a:solidFill>
                <a:latin typeface="Arial Narrow" pitchFamily="34" charset="0"/>
              </a:rPr>
              <a:t>Ruminantların</a:t>
            </a:r>
            <a:r>
              <a:rPr lang="tr-TR" sz="2000" dirty="0" smtClean="0">
                <a:solidFill>
                  <a:srgbClr val="0070C0"/>
                </a:solidFill>
                <a:latin typeface="Arial Narrow" pitchFamily="34" charset="0"/>
              </a:rPr>
              <a:t> </a:t>
            </a:r>
            <a:r>
              <a:rPr lang="tr-TR" sz="2000" dirty="0" err="1" smtClean="0">
                <a:solidFill>
                  <a:srgbClr val="0070C0"/>
                </a:solidFill>
                <a:latin typeface="Arial Narrow" pitchFamily="34" charset="0"/>
              </a:rPr>
              <a:t>anterior</a:t>
            </a:r>
            <a:r>
              <a:rPr lang="tr-TR" sz="2000" dirty="0" smtClean="0">
                <a:solidFill>
                  <a:srgbClr val="0070C0"/>
                </a:solidFill>
                <a:latin typeface="Arial Narrow" pitchFamily="34" charset="0"/>
              </a:rPr>
              <a:t> </a:t>
            </a:r>
            <a:r>
              <a:rPr lang="tr-TR" sz="2000" dirty="0" err="1" smtClean="0">
                <a:solidFill>
                  <a:srgbClr val="0070C0"/>
                </a:solidFill>
                <a:latin typeface="Arial Narrow" pitchFamily="34" charset="0"/>
              </a:rPr>
              <a:t>gastrointestinal</a:t>
            </a:r>
            <a:r>
              <a:rPr lang="tr-TR" sz="2000" dirty="0" smtClean="0">
                <a:solidFill>
                  <a:srgbClr val="0070C0"/>
                </a:solidFill>
                <a:latin typeface="Arial Narrow" pitchFamily="34" charset="0"/>
              </a:rPr>
              <a:t> bölümü (</a:t>
            </a:r>
            <a:r>
              <a:rPr lang="tr-TR" sz="2000" dirty="0" err="1" smtClean="0">
                <a:solidFill>
                  <a:srgbClr val="0070C0"/>
                </a:solidFill>
                <a:latin typeface="Arial Narrow" pitchFamily="34" charset="0"/>
              </a:rPr>
              <a:t>rumen</a:t>
            </a:r>
            <a:r>
              <a:rPr lang="tr-TR" sz="2000" dirty="0" smtClean="0">
                <a:solidFill>
                  <a:srgbClr val="0070C0"/>
                </a:solidFill>
                <a:latin typeface="Arial Narrow" pitchFamily="34" charset="0"/>
              </a:rPr>
              <a:t>), </a:t>
            </a:r>
            <a:r>
              <a:rPr lang="tr-TR" sz="2000" dirty="0" err="1" smtClean="0">
                <a:solidFill>
                  <a:srgbClr val="0070C0"/>
                </a:solidFill>
                <a:latin typeface="Arial Narrow" pitchFamily="34" charset="0"/>
              </a:rPr>
              <a:t>selülaz</a:t>
            </a:r>
            <a:r>
              <a:rPr lang="tr-TR" sz="2000" dirty="0" smtClean="0">
                <a:solidFill>
                  <a:srgbClr val="0070C0"/>
                </a:solidFill>
                <a:latin typeface="Arial Narrow" pitchFamily="34" charset="0"/>
              </a:rPr>
              <a:t> üreten bakterilerin hayvan tarafından kullanılması için enerji ürettiği bir anaerobik </a:t>
            </a:r>
            <a:r>
              <a:rPr lang="tr-TR" sz="2000" dirty="0" err="1" smtClean="0">
                <a:solidFill>
                  <a:srgbClr val="0070C0"/>
                </a:solidFill>
                <a:latin typeface="Arial Narrow" pitchFamily="34" charset="0"/>
              </a:rPr>
              <a:t>fermentasyon</a:t>
            </a:r>
            <a:r>
              <a:rPr lang="tr-TR" sz="2000" dirty="0" smtClean="0">
                <a:solidFill>
                  <a:srgbClr val="0070C0"/>
                </a:solidFill>
                <a:latin typeface="Arial Narrow" pitchFamily="34" charset="0"/>
              </a:rPr>
              <a:t> odasıdır. Bu enerji aksi taktirde mevcut değildir ve sığır, koyun ve diğer </a:t>
            </a:r>
            <a:r>
              <a:rPr lang="tr-TR" sz="2000" dirty="0" err="1" smtClean="0">
                <a:solidFill>
                  <a:srgbClr val="0070C0"/>
                </a:solidFill>
                <a:latin typeface="Arial Narrow" pitchFamily="34" charset="0"/>
              </a:rPr>
              <a:t>ruminantların</a:t>
            </a:r>
            <a:r>
              <a:rPr lang="tr-TR" sz="2000" dirty="0" smtClean="0">
                <a:solidFill>
                  <a:srgbClr val="0070C0"/>
                </a:solidFill>
                <a:latin typeface="Arial Narrow" pitchFamily="34" charset="0"/>
              </a:rPr>
              <a:t> otla ve kaba yem tüketerek hayatta kalmasını sağlamaktadır. </a:t>
            </a:r>
            <a:r>
              <a:rPr lang="tr-TR" sz="2000" dirty="0" err="1" smtClean="0">
                <a:solidFill>
                  <a:srgbClr val="7030A0"/>
                </a:solidFill>
                <a:latin typeface="Arial Narrow" pitchFamily="34" charset="0"/>
              </a:rPr>
              <a:t>Ruminantların</a:t>
            </a:r>
            <a:r>
              <a:rPr lang="tr-TR" sz="2000" dirty="0" smtClean="0">
                <a:solidFill>
                  <a:srgbClr val="7030A0"/>
                </a:solidFill>
                <a:latin typeface="Arial Narrow" pitchFamily="34" charset="0"/>
              </a:rPr>
              <a:t> otlaması durumunda, besin toplama ve </a:t>
            </a:r>
            <a:r>
              <a:rPr lang="tr-TR" sz="2000" dirty="0" err="1" smtClean="0">
                <a:solidFill>
                  <a:srgbClr val="7030A0"/>
                </a:solidFill>
                <a:latin typeface="Arial Narrow" pitchFamily="34" charset="0"/>
              </a:rPr>
              <a:t>rumenin</a:t>
            </a:r>
            <a:r>
              <a:rPr lang="tr-TR" sz="2000" dirty="0" smtClean="0">
                <a:solidFill>
                  <a:srgbClr val="7030A0"/>
                </a:solidFill>
                <a:latin typeface="Arial Narrow" pitchFamily="34" charset="0"/>
              </a:rPr>
              <a:t> dolumu için gereken zaman muhtemelen besin alımında sınırlayıcı bir faktördür. </a:t>
            </a:r>
            <a:r>
              <a:rPr lang="tr-TR" sz="2000" dirty="0" smtClean="0">
                <a:solidFill>
                  <a:srgbClr val="0070C0"/>
                </a:solidFill>
                <a:latin typeface="Arial Narrow" pitchFamily="34" charset="0"/>
              </a:rPr>
              <a:t>Örneğin, açık alanda otlayan sığırlar zamanlarının % 56’ </a:t>
            </a:r>
            <a:r>
              <a:rPr lang="tr-TR" sz="2000" dirty="0" err="1" smtClean="0">
                <a:solidFill>
                  <a:srgbClr val="0070C0"/>
                </a:solidFill>
                <a:latin typeface="Arial Narrow" pitchFamily="34" charset="0"/>
              </a:rPr>
              <a:t>sını</a:t>
            </a:r>
            <a:r>
              <a:rPr lang="tr-TR" sz="2000" dirty="0" smtClean="0">
                <a:solidFill>
                  <a:srgbClr val="0070C0"/>
                </a:solidFill>
                <a:latin typeface="Arial Narrow" pitchFamily="34" charset="0"/>
              </a:rPr>
              <a:t> otlayarak ve % 21’ ini geviş getirme ile harcamaktadır. </a:t>
            </a:r>
            <a:r>
              <a:rPr lang="tr-TR" sz="2000" dirty="0" err="1" smtClean="0">
                <a:solidFill>
                  <a:srgbClr val="0070C0"/>
                </a:solidFill>
                <a:latin typeface="Arial Narrow" pitchFamily="34" charset="0"/>
              </a:rPr>
              <a:t>Rumende</a:t>
            </a:r>
            <a:r>
              <a:rPr lang="tr-TR" sz="2000" dirty="0" smtClean="0">
                <a:solidFill>
                  <a:srgbClr val="0070C0"/>
                </a:solidFill>
                <a:latin typeface="Arial Narrow" pitchFamily="34" charset="0"/>
              </a:rPr>
              <a:t> bakteriyel sindirimin son ürünleri uçucu yağ asitleridir (asetik, </a:t>
            </a:r>
            <a:r>
              <a:rPr lang="tr-TR" sz="2000" dirty="0" err="1" smtClean="0">
                <a:solidFill>
                  <a:srgbClr val="0070C0"/>
                </a:solidFill>
                <a:latin typeface="Arial Narrow" pitchFamily="34" charset="0"/>
              </a:rPr>
              <a:t>bütirik</a:t>
            </a:r>
            <a:r>
              <a:rPr lang="tr-TR" sz="2000" dirty="0" smtClean="0">
                <a:solidFill>
                  <a:srgbClr val="0070C0"/>
                </a:solidFill>
                <a:latin typeface="Arial Narrow" pitchFamily="34" charset="0"/>
              </a:rPr>
              <a:t> ve </a:t>
            </a:r>
            <a:r>
              <a:rPr lang="tr-TR" sz="2000" dirty="0" err="1" smtClean="0">
                <a:solidFill>
                  <a:srgbClr val="0070C0"/>
                </a:solidFill>
                <a:latin typeface="Arial Narrow" pitchFamily="34" charset="0"/>
              </a:rPr>
              <a:t>propiyonik</a:t>
            </a:r>
            <a:r>
              <a:rPr lang="tr-TR" sz="2000" dirty="0" smtClean="0">
                <a:solidFill>
                  <a:srgbClr val="0070C0"/>
                </a:solidFill>
                <a:latin typeface="Arial Narrow" pitchFamily="34" charset="0"/>
              </a:rPr>
              <a:t> asit). </a:t>
            </a:r>
            <a:r>
              <a:rPr lang="tr-TR" sz="2000" u="sng" dirty="0" err="1" smtClean="0">
                <a:solidFill>
                  <a:srgbClr val="0070C0"/>
                </a:solidFill>
                <a:latin typeface="Arial Narrow" pitchFamily="34" charset="0"/>
              </a:rPr>
              <a:t>Rumene</a:t>
            </a:r>
            <a:r>
              <a:rPr lang="tr-TR" sz="2000" u="sng" dirty="0" smtClean="0">
                <a:solidFill>
                  <a:srgbClr val="0070C0"/>
                </a:solidFill>
                <a:latin typeface="Arial Narrow" pitchFamily="34" charset="0"/>
              </a:rPr>
              <a:t> asetik asit eklendiğinde besin alımı baskılanmaktadır. </a:t>
            </a:r>
            <a:r>
              <a:rPr lang="tr-TR" sz="2000" dirty="0" err="1" smtClean="0">
                <a:solidFill>
                  <a:srgbClr val="C00000"/>
                </a:solidFill>
                <a:latin typeface="Arial Narrow" pitchFamily="34" charset="0"/>
              </a:rPr>
              <a:t>Jugular</a:t>
            </a:r>
            <a:r>
              <a:rPr lang="tr-TR" sz="2000" dirty="0" smtClean="0">
                <a:solidFill>
                  <a:srgbClr val="C00000"/>
                </a:solidFill>
                <a:latin typeface="Arial Narrow" pitchFamily="34" charset="0"/>
              </a:rPr>
              <a:t> damar aracılığı ile benzer miktarda asetik asit uygulanması ise besin alımını etkilememektedir.</a:t>
            </a:r>
            <a:r>
              <a:rPr lang="tr-TR" sz="2000" dirty="0" smtClean="0">
                <a:latin typeface="Arial Narrow" pitchFamily="34" charset="0"/>
              </a:rPr>
              <a:t> Bu nedenle asetik </a:t>
            </a:r>
            <a:r>
              <a:rPr lang="tr-TR" sz="2000" dirty="0" err="1" smtClean="0">
                <a:latin typeface="Arial Narrow" pitchFamily="34" charset="0"/>
              </a:rPr>
              <a:t>asitin</a:t>
            </a:r>
            <a:r>
              <a:rPr lang="tr-TR" sz="2000" dirty="0" smtClean="0">
                <a:latin typeface="Arial Narrow" pitchFamily="34" charset="0"/>
              </a:rPr>
              <a:t> </a:t>
            </a:r>
            <a:r>
              <a:rPr lang="tr-TR" sz="2000" dirty="0" err="1" smtClean="0">
                <a:latin typeface="Arial Narrow" pitchFamily="34" charset="0"/>
              </a:rPr>
              <a:t>rumen</a:t>
            </a:r>
            <a:r>
              <a:rPr lang="tr-TR" sz="2000" dirty="0" smtClean="0">
                <a:latin typeface="Arial Narrow" pitchFamily="34" charset="0"/>
              </a:rPr>
              <a:t> </a:t>
            </a:r>
            <a:r>
              <a:rPr lang="tr-TR" sz="2000" dirty="0" err="1" smtClean="0">
                <a:latin typeface="Arial Narrow" pitchFamily="34" charset="0"/>
              </a:rPr>
              <a:t>epiteli</a:t>
            </a:r>
            <a:r>
              <a:rPr lang="tr-TR" sz="2000" dirty="0" smtClean="0">
                <a:latin typeface="Arial Narrow" pitchFamily="34" charset="0"/>
              </a:rPr>
              <a:t> veya </a:t>
            </a:r>
            <a:r>
              <a:rPr lang="tr-TR" sz="2000" dirty="0" err="1" smtClean="0">
                <a:latin typeface="Arial Narrow" pitchFamily="34" charset="0"/>
              </a:rPr>
              <a:t>portal</a:t>
            </a:r>
            <a:r>
              <a:rPr lang="tr-TR" sz="2000" dirty="0" smtClean="0">
                <a:latin typeface="Arial Narrow" pitchFamily="34" charset="0"/>
              </a:rPr>
              <a:t> dolaşımdaki reseptörleri uyardığı düşünülmektedir. </a:t>
            </a:r>
            <a:r>
              <a:rPr lang="tr-TR" sz="2000" dirty="0" smtClean="0">
                <a:solidFill>
                  <a:srgbClr val="00B050"/>
                </a:solidFill>
                <a:latin typeface="Arial Narrow" pitchFamily="34" charset="0"/>
              </a:rPr>
              <a:t>Diyette gereğinden yaklaşık %50 oranında fazla saman, besin alımını azaltmaktadır. Düşük kaba yem içeren yüksek enerjili diyetle beslemede, uçucu yağ asitlerinin üretilmesi muhtemelen en önemli doyurma faktörüdür. </a:t>
            </a:r>
            <a:r>
              <a:rPr lang="tr-TR" sz="2000" dirty="0" smtClean="0">
                <a:solidFill>
                  <a:srgbClr val="FF0000"/>
                </a:solidFill>
                <a:latin typeface="Arial Narrow" pitchFamily="34" charset="0"/>
              </a:rPr>
              <a:t>Düşük enerjili yüksek kaba yem içeren diyetle beslemede ise </a:t>
            </a:r>
            <a:r>
              <a:rPr lang="tr-TR" sz="2000" dirty="0" err="1" smtClean="0">
                <a:solidFill>
                  <a:srgbClr val="FF0000"/>
                </a:solidFill>
                <a:latin typeface="Arial Narrow" pitchFamily="34" charset="0"/>
              </a:rPr>
              <a:t>rumen</a:t>
            </a:r>
            <a:r>
              <a:rPr lang="tr-TR" sz="2000" dirty="0" smtClean="0">
                <a:solidFill>
                  <a:srgbClr val="FF0000"/>
                </a:solidFill>
                <a:latin typeface="Arial Narrow" pitchFamily="34" charset="0"/>
              </a:rPr>
              <a:t> dolumu ve </a:t>
            </a:r>
            <a:r>
              <a:rPr lang="tr-TR" sz="2000" dirty="0" err="1" smtClean="0">
                <a:solidFill>
                  <a:srgbClr val="FF0000"/>
                </a:solidFill>
                <a:latin typeface="Arial Narrow" pitchFamily="34" charset="0"/>
              </a:rPr>
              <a:t>abdominal</a:t>
            </a:r>
            <a:r>
              <a:rPr lang="tr-TR" sz="2000" dirty="0" smtClean="0">
                <a:solidFill>
                  <a:srgbClr val="FF0000"/>
                </a:solidFill>
                <a:latin typeface="Arial Narrow" pitchFamily="34" charset="0"/>
              </a:rPr>
              <a:t> dolum muhtemelen doyurma faktörüdür. </a:t>
            </a:r>
          </a:p>
          <a:p>
            <a:pPr>
              <a:buNone/>
            </a:pPr>
            <a:endParaRPr lang="tr-TR" sz="2000" dirty="0">
              <a:solidFill>
                <a:srgbClr val="FF0000"/>
              </a:solidFill>
              <a:latin typeface="Arial Narrow" pitchFamily="34" charset="0"/>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115616" y="188640"/>
            <a:ext cx="7818072" cy="6408712"/>
          </a:xfrm>
        </p:spPr>
        <p:txBody>
          <a:bodyPr>
            <a:normAutofit fontScale="62500" lnSpcReduction="20000"/>
          </a:bodyPr>
          <a:lstStyle/>
          <a:p>
            <a:r>
              <a:rPr lang="tr-TR" b="1" dirty="0" err="1" smtClean="0">
                <a:latin typeface="Arial Narrow" pitchFamily="34" charset="0"/>
              </a:rPr>
              <a:t>Humoral</a:t>
            </a:r>
            <a:r>
              <a:rPr lang="tr-TR" b="1" dirty="0" smtClean="0">
                <a:latin typeface="Arial Narrow" pitchFamily="34" charset="0"/>
              </a:rPr>
              <a:t> ve merkezi sinirsel faktörler: </a:t>
            </a:r>
            <a:r>
              <a:rPr lang="tr-TR" dirty="0" err="1" smtClean="0">
                <a:solidFill>
                  <a:srgbClr val="0070C0"/>
                </a:solidFill>
                <a:latin typeface="Arial Narrow" pitchFamily="34" charset="0"/>
              </a:rPr>
              <a:t>Kolesistokinin</a:t>
            </a:r>
            <a:r>
              <a:rPr lang="tr-TR" dirty="0" smtClean="0">
                <a:solidFill>
                  <a:srgbClr val="0070C0"/>
                </a:solidFill>
                <a:latin typeface="Arial Narrow" pitchFamily="34" charset="0"/>
              </a:rPr>
              <a:t> (CCK) lokal olarak </a:t>
            </a:r>
            <a:r>
              <a:rPr lang="tr-TR" dirty="0" err="1" smtClean="0">
                <a:solidFill>
                  <a:srgbClr val="0070C0"/>
                </a:solidFill>
                <a:latin typeface="Arial Narrow" pitchFamily="34" charset="0"/>
              </a:rPr>
              <a:t>vagusa</a:t>
            </a:r>
            <a:r>
              <a:rPr lang="tr-TR" dirty="0" smtClean="0">
                <a:solidFill>
                  <a:srgbClr val="0070C0"/>
                </a:solidFill>
                <a:latin typeface="Arial Narrow" pitchFamily="34" charset="0"/>
              </a:rPr>
              <a:t> etkiyerek besin alımını engelleyen </a:t>
            </a:r>
            <a:r>
              <a:rPr lang="tr-TR" dirty="0" err="1" smtClean="0">
                <a:solidFill>
                  <a:srgbClr val="0070C0"/>
                </a:solidFill>
                <a:latin typeface="Arial Narrow" pitchFamily="34" charset="0"/>
              </a:rPr>
              <a:t>parakrin</a:t>
            </a:r>
            <a:r>
              <a:rPr lang="tr-TR" dirty="0" smtClean="0">
                <a:solidFill>
                  <a:srgbClr val="0070C0"/>
                </a:solidFill>
                <a:latin typeface="Arial Narrow" pitchFamily="34" charset="0"/>
              </a:rPr>
              <a:t> bir fonksiyonu olabilmekle birlikte sığırlarını konsantre veya kaba yemle beslenmesi </a:t>
            </a:r>
            <a:r>
              <a:rPr lang="tr-TR" dirty="0" err="1" smtClean="0">
                <a:solidFill>
                  <a:srgbClr val="0070C0"/>
                </a:solidFill>
                <a:latin typeface="Arial Narrow" pitchFamily="34" charset="0"/>
              </a:rPr>
              <a:t>CCK’nin</a:t>
            </a:r>
            <a:r>
              <a:rPr lang="tr-TR" dirty="0" smtClean="0">
                <a:solidFill>
                  <a:srgbClr val="0070C0"/>
                </a:solidFill>
                <a:latin typeface="Arial Narrow" pitchFamily="34" charset="0"/>
              </a:rPr>
              <a:t> kandaki seviyesini değiştirmemektedir. </a:t>
            </a:r>
            <a:r>
              <a:rPr lang="tr-TR" dirty="0" err="1" smtClean="0">
                <a:solidFill>
                  <a:srgbClr val="0070C0"/>
                </a:solidFill>
                <a:latin typeface="Arial Narrow" pitchFamily="34" charset="0"/>
              </a:rPr>
              <a:t>Abomazumda</a:t>
            </a:r>
            <a:r>
              <a:rPr lang="tr-TR" dirty="0" smtClean="0">
                <a:solidFill>
                  <a:srgbClr val="0070C0"/>
                </a:solidFill>
                <a:latin typeface="Arial Narrow" pitchFamily="34" charset="0"/>
              </a:rPr>
              <a:t> üretilen </a:t>
            </a:r>
            <a:r>
              <a:rPr lang="tr-TR" dirty="0" err="1" smtClean="0">
                <a:solidFill>
                  <a:srgbClr val="0070C0"/>
                </a:solidFill>
                <a:latin typeface="Arial Narrow" pitchFamily="34" charset="0"/>
              </a:rPr>
              <a:t>ghrelin</a:t>
            </a:r>
            <a:r>
              <a:rPr lang="tr-TR" dirty="0" smtClean="0">
                <a:solidFill>
                  <a:srgbClr val="0070C0"/>
                </a:solidFill>
                <a:latin typeface="Arial Narrow" pitchFamily="34" charset="0"/>
              </a:rPr>
              <a:t> sığırlarda besin alımını arttırmaktadır.</a:t>
            </a:r>
            <a:r>
              <a:rPr lang="tr-TR" dirty="0" smtClean="0">
                <a:latin typeface="Arial Narrow" pitchFamily="34" charset="0"/>
              </a:rPr>
              <a:t> </a:t>
            </a:r>
            <a:r>
              <a:rPr lang="tr-TR" dirty="0" err="1" smtClean="0">
                <a:solidFill>
                  <a:srgbClr val="00B050"/>
                </a:solidFill>
                <a:latin typeface="Arial Narrow" pitchFamily="34" charset="0"/>
              </a:rPr>
              <a:t>Kortikosteroidler</a:t>
            </a:r>
            <a:r>
              <a:rPr lang="tr-TR" dirty="0" smtClean="0">
                <a:solidFill>
                  <a:srgbClr val="00B050"/>
                </a:solidFill>
                <a:latin typeface="Arial Narrow" pitchFamily="34" charset="0"/>
              </a:rPr>
              <a:t> sığırlarda besin alımını arttırmakla birlikte yağ birikimini de arttırmakta; buna karşın </a:t>
            </a:r>
            <a:r>
              <a:rPr lang="tr-TR" dirty="0" err="1" smtClean="0">
                <a:solidFill>
                  <a:srgbClr val="00B050"/>
                </a:solidFill>
                <a:latin typeface="Arial Narrow" pitchFamily="34" charset="0"/>
              </a:rPr>
              <a:t>clenbuterol</a:t>
            </a:r>
            <a:r>
              <a:rPr lang="tr-TR" dirty="0" smtClean="0">
                <a:solidFill>
                  <a:srgbClr val="00B050"/>
                </a:solidFill>
                <a:latin typeface="Arial Narrow" pitchFamily="34" charset="0"/>
              </a:rPr>
              <a:t> gibi β-</a:t>
            </a:r>
            <a:r>
              <a:rPr lang="tr-TR" dirty="0" err="1" smtClean="0">
                <a:solidFill>
                  <a:srgbClr val="00B050"/>
                </a:solidFill>
                <a:latin typeface="Arial Narrow" pitchFamily="34" charset="0"/>
              </a:rPr>
              <a:t>adrenerjik</a:t>
            </a:r>
            <a:r>
              <a:rPr lang="tr-TR" dirty="0" smtClean="0">
                <a:solidFill>
                  <a:srgbClr val="00B050"/>
                </a:solidFill>
                <a:latin typeface="Arial Narrow" pitchFamily="34" charset="0"/>
              </a:rPr>
              <a:t> </a:t>
            </a:r>
            <a:r>
              <a:rPr lang="tr-TR" dirty="0" err="1" smtClean="0">
                <a:solidFill>
                  <a:srgbClr val="00B050"/>
                </a:solidFill>
                <a:latin typeface="Arial Narrow" pitchFamily="34" charset="0"/>
              </a:rPr>
              <a:t>agonistler</a:t>
            </a:r>
            <a:r>
              <a:rPr lang="tr-TR" dirty="0" smtClean="0">
                <a:solidFill>
                  <a:srgbClr val="00B050"/>
                </a:solidFill>
                <a:latin typeface="Arial Narrow" pitchFamily="34" charset="0"/>
              </a:rPr>
              <a:t> yağ birikimini azaltmakta ve besin alımını arttırmadan kas gelişimini arttırmaktadır.</a:t>
            </a:r>
          </a:p>
          <a:p>
            <a:r>
              <a:rPr lang="tr-TR" b="1" dirty="0" smtClean="0">
                <a:latin typeface="Arial Narrow" pitchFamily="34" charset="0"/>
              </a:rPr>
              <a:t>Vücut ağırlığının korunması: </a:t>
            </a:r>
            <a:r>
              <a:rPr lang="tr-TR" dirty="0" smtClean="0">
                <a:solidFill>
                  <a:srgbClr val="0070C0"/>
                </a:solidFill>
                <a:latin typeface="Arial Narrow" pitchFamily="34" charset="0"/>
              </a:rPr>
              <a:t>Kurudaki ineklerin </a:t>
            </a:r>
            <a:r>
              <a:rPr lang="tr-TR" i="1" dirty="0" smtClean="0">
                <a:solidFill>
                  <a:srgbClr val="0070C0"/>
                </a:solidFill>
                <a:latin typeface="Arial Narrow" pitchFamily="34" charset="0"/>
              </a:rPr>
              <a:t>ad </a:t>
            </a:r>
            <a:r>
              <a:rPr lang="tr-TR" i="1" dirty="0" err="1" smtClean="0">
                <a:solidFill>
                  <a:srgbClr val="0070C0"/>
                </a:solidFill>
                <a:latin typeface="Arial Narrow" pitchFamily="34" charset="0"/>
              </a:rPr>
              <a:t>libitum</a:t>
            </a:r>
            <a:r>
              <a:rPr lang="tr-TR" dirty="0" smtClean="0">
                <a:solidFill>
                  <a:srgbClr val="0070C0"/>
                </a:solidFill>
                <a:latin typeface="Arial Narrow" pitchFamily="34" charset="0"/>
              </a:rPr>
              <a:t> beslenmelerine izin verildiğinde, Jerseylerde besin alımının platoya ulaşması, vücut ağırlığında bir ayar noktası olduğunu göstermektedir. </a:t>
            </a:r>
            <a:r>
              <a:rPr lang="tr-TR" dirty="0" err="1" smtClean="0">
                <a:solidFill>
                  <a:srgbClr val="0070C0"/>
                </a:solidFill>
                <a:latin typeface="Arial Narrow" pitchFamily="34" charset="0"/>
              </a:rPr>
              <a:t>Holsteinlar</a:t>
            </a:r>
            <a:r>
              <a:rPr lang="tr-TR" dirty="0" smtClean="0">
                <a:solidFill>
                  <a:srgbClr val="0070C0"/>
                </a:solidFill>
                <a:latin typeface="Arial Narrow" pitchFamily="34" charset="0"/>
              </a:rPr>
              <a:t> ise benzer koşullar altında uzunca bir süre kilo almaya devam etmektedir. </a:t>
            </a:r>
            <a:r>
              <a:rPr lang="tr-TR" dirty="0" smtClean="0">
                <a:solidFill>
                  <a:srgbClr val="C00000"/>
                </a:solidFill>
                <a:latin typeface="Arial Narrow" pitchFamily="34" charset="0"/>
              </a:rPr>
              <a:t>Sığırlar, </a:t>
            </a:r>
            <a:r>
              <a:rPr lang="tr-TR" u="sng" dirty="0" smtClean="0">
                <a:solidFill>
                  <a:srgbClr val="C00000"/>
                </a:solidFill>
                <a:latin typeface="Arial Narrow" pitchFamily="34" charset="0"/>
              </a:rPr>
              <a:t>belirli limitler dahilinde olmak üzere </a:t>
            </a:r>
            <a:r>
              <a:rPr lang="tr-TR" u="sng" dirty="0" err="1" smtClean="0">
                <a:solidFill>
                  <a:srgbClr val="C00000"/>
                </a:solidFill>
                <a:latin typeface="Arial Narrow" pitchFamily="34" charset="0"/>
              </a:rPr>
              <a:t>kalorik</a:t>
            </a:r>
            <a:r>
              <a:rPr lang="tr-TR" u="sng" dirty="0" smtClean="0">
                <a:solidFill>
                  <a:srgbClr val="C00000"/>
                </a:solidFill>
                <a:latin typeface="Arial Narrow" pitchFamily="34" charset="0"/>
              </a:rPr>
              <a:t> yoğunluk arttıkça besin alımlarını azaltabilmektedir</a:t>
            </a:r>
            <a:r>
              <a:rPr lang="tr-TR" dirty="0" smtClean="0">
                <a:solidFill>
                  <a:srgbClr val="C00000"/>
                </a:solidFill>
                <a:latin typeface="Arial Narrow" pitchFamily="34" charset="0"/>
              </a:rPr>
              <a:t>. Genç buzağılar bile süt idame yemlerinde su oranının azalması ile süt idame alımlarını azaltmaları ile bu yeteneklerini sergilemektedir. Diyetteki düşük protein içeriği </a:t>
            </a:r>
            <a:r>
              <a:rPr lang="tr-TR" dirty="0" err="1" smtClean="0">
                <a:solidFill>
                  <a:srgbClr val="C00000"/>
                </a:solidFill>
                <a:latin typeface="Arial Narrow" pitchFamily="34" charset="0"/>
              </a:rPr>
              <a:t>ruminant</a:t>
            </a:r>
            <a:r>
              <a:rPr lang="tr-TR" dirty="0" smtClean="0">
                <a:solidFill>
                  <a:srgbClr val="C00000"/>
                </a:solidFill>
                <a:latin typeface="Arial Narrow" pitchFamily="34" charset="0"/>
              </a:rPr>
              <a:t> ve tek mideli hayvanlarda besin alımını baskılamaktadır. </a:t>
            </a:r>
            <a:r>
              <a:rPr lang="tr-TR" dirty="0" smtClean="0">
                <a:latin typeface="Arial Narrow" pitchFamily="34" charset="0"/>
              </a:rPr>
              <a:t>Bununla birlikte </a:t>
            </a:r>
            <a:r>
              <a:rPr lang="tr-TR" dirty="0" err="1" smtClean="0">
                <a:latin typeface="Arial Narrow" pitchFamily="34" charset="0"/>
              </a:rPr>
              <a:t>rumendeki</a:t>
            </a:r>
            <a:r>
              <a:rPr lang="tr-TR" dirty="0" smtClean="0">
                <a:latin typeface="Arial Narrow" pitchFamily="34" charset="0"/>
              </a:rPr>
              <a:t> </a:t>
            </a:r>
            <a:r>
              <a:rPr lang="tr-TR" dirty="0" err="1" smtClean="0">
                <a:latin typeface="Arial Narrow" pitchFamily="34" charset="0"/>
              </a:rPr>
              <a:t>mikrobiyel</a:t>
            </a:r>
            <a:r>
              <a:rPr lang="tr-TR" dirty="0" smtClean="0">
                <a:latin typeface="Arial Narrow" pitchFamily="34" charset="0"/>
              </a:rPr>
              <a:t> protein üretimi nedeni ile </a:t>
            </a:r>
            <a:r>
              <a:rPr lang="tr-TR" dirty="0" err="1" smtClean="0">
                <a:latin typeface="Arial Narrow" pitchFamily="34" charset="0"/>
              </a:rPr>
              <a:t>ruminantlarda</a:t>
            </a:r>
            <a:r>
              <a:rPr lang="tr-TR" dirty="0" smtClean="0">
                <a:latin typeface="Arial Narrow" pitchFamily="34" charset="0"/>
              </a:rPr>
              <a:t> diyette çok daha az miktarda protein besin alımını durdurabilmektedir. Dahası </a:t>
            </a:r>
            <a:r>
              <a:rPr lang="tr-TR" dirty="0" err="1" smtClean="0">
                <a:latin typeface="Arial Narrow" pitchFamily="34" charset="0"/>
              </a:rPr>
              <a:t>nonprotein</a:t>
            </a:r>
            <a:r>
              <a:rPr lang="tr-TR" dirty="0" smtClean="0">
                <a:latin typeface="Arial Narrow" pitchFamily="34" charset="0"/>
              </a:rPr>
              <a:t> nitrojen (özellikle de üre) bakterilerin protein sentezlemeleri için yeterli miktarda karbonhidrat olması durumunda proteinin yerine geçebilmektedir. Konsantre yem sunulması saman alımını azaltabilmekte fakat bu azalma otun kalitesine göre değişiklik göstermektedir. Düşük kaliteli samanın alınması iyi kaliteli samanın alınmasından daha az etkilidir.</a:t>
            </a:r>
          </a:p>
          <a:p>
            <a:endParaRPr lang="tr-TR"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115616" y="0"/>
            <a:ext cx="7818072" cy="836712"/>
          </a:xfrm>
        </p:spPr>
        <p:txBody>
          <a:bodyPr>
            <a:noAutofit/>
          </a:bodyPr>
          <a:lstStyle/>
          <a:p>
            <a:r>
              <a:rPr lang="tr-TR" sz="2800" b="1" cap="none" dirty="0" smtClean="0"/>
              <a:t/>
            </a:r>
            <a:br>
              <a:rPr lang="tr-TR" sz="2800" b="1" cap="none" dirty="0" smtClean="0"/>
            </a:br>
            <a:r>
              <a:rPr lang="tr-TR" sz="2800" b="1" cap="none" dirty="0" smtClean="0"/>
              <a:t>KLİNİK PROBLEMLER</a:t>
            </a:r>
            <a:r>
              <a:rPr lang="tr-TR" sz="2800" cap="none" dirty="0" smtClean="0"/>
              <a:t/>
            </a:r>
            <a:br>
              <a:rPr lang="tr-TR" sz="2800" cap="none" dirty="0" smtClean="0"/>
            </a:br>
            <a:endParaRPr lang="tr-TR" sz="2800" dirty="0"/>
          </a:p>
        </p:txBody>
      </p:sp>
      <p:sp>
        <p:nvSpPr>
          <p:cNvPr id="3" name="2 İçerik Yer Tutucusu"/>
          <p:cNvSpPr>
            <a:spLocks noGrp="1"/>
          </p:cNvSpPr>
          <p:nvPr>
            <p:ph sz="half" idx="1"/>
          </p:nvPr>
        </p:nvSpPr>
        <p:spPr>
          <a:xfrm>
            <a:off x="683568" y="908720"/>
            <a:ext cx="4176464" cy="5832648"/>
          </a:xfrm>
        </p:spPr>
        <p:txBody>
          <a:bodyPr>
            <a:noAutofit/>
          </a:bodyPr>
          <a:lstStyle/>
          <a:p>
            <a:r>
              <a:rPr lang="tr-TR" sz="1800" b="1" dirty="0" smtClean="0">
                <a:latin typeface="Arial Narrow" pitchFamily="34" charset="0"/>
              </a:rPr>
              <a:t>Şişman ( yağlı) inek sendromu</a:t>
            </a:r>
            <a:r>
              <a:rPr lang="tr-TR" sz="1800" dirty="0" smtClean="0">
                <a:latin typeface="Arial Narrow" pitchFamily="34" charset="0"/>
              </a:rPr>
              <a:t>: </a:t>
            </a:r>
            <a:r>
              <a:rPr lang="tr-TR" sz="1800" dirty="0" smtClean="0">
                <a:solidFill>
                  <a:srgbClr val="0070C0"/>
                </a:solidFill>
                <a:latin typeface="Arial Narrow" pitchFamily="34" charset="0"/>
              </a:rPr>
              <a:t>Gittikçe artan sıklıkta görülen bir beslenme bozukluğu, şişman inek sendromu olarak adlandırılmaktadır. Bazı sürü idare şekillerinde, süt inekleri </a:t>
            </a:r>
            <a:r>
              <a:rPr lang="tr-TR" sz="1800" dirty="0" err="1" smtClean="0">
                <a:solidFill>
                  <a:srgbClr val="0070C0"/>
                </a:solidFill>
                <a:latin typeface="Arial Narrow" pitchFamily="34" charset="0"/>
              </a:rPr>
              <a:t>laktasyon</a:t>
            </a:r>
            <a:r>
              <a:rPr lang="tr-TR" sz="1800" dirty="0" smtClean="0">
                <a:solidFill>
                  <a:srgbClr val="0070C0"/>
                </a:solidFill>
                <a:latin typeface="Arial Narrow" pitchFamily="34" charset="0"/>
              </a:rPr>
              <a:t> ve kurudaki inekleri birlikte içeren gruplar halinde beslenebilmektedir. Kurudaki inekler fazla yiyerek kilo alabilir (çoğu yağ olmak üzere) ve sonraki buzağılama ve </a:t>
            </a:r>
            <a:r>
              <a:rPr lang="tr-TR" sz="1800" dirty="0" err="1" smtClean="0">
                <a:solidFill>
                  <a:srgbClr val="0070C0"/>
                </a:solidFill>
                <a:latin typeface="Arial Narrow" pitchFamily="34" charset="0"/>
              </a:rPr>
              <a:t>laktasyon</a:t>
            </a:r>
            <a:r>
              <a:rPr lang="tr-TR" sz="1800" dirty="0" smtClean="0">
                <a:solidFill>
                  <a:srgbClr val="0070C0"/>
                </a:solidFill>
                <a:latin typeface="Arial Narrow" pitchFamily="34" charset="0"/>
              </a:rPr>
              <a:t> sırasında hasta olabilmekte hatta hayatlarını kaybedebilmektedir. </a:t>
            </a:r>
            <a:r>
              <a:rPr lang="tr-TR" sz="1800" dirty="0" smtClean="0">
                <a:solidFill>
                  <a:srgbClr val="00B050"/>
                </a:solidFill>
                <a:latin typeface="Arial Narrow" pitchFamily="34" charset="0"/>
              </a:rPr>
              <a:t>Bu sendromun </a:t>
            </a:r>
            <a:r>
              <a:rPr lang="tr-TR" sz="1800" dirty="0" err="1" smtClean="0">
                <a:solidFill>
                  <a:srgbClr val="00B050"/>
                </a:solidFill>
                <a:latin typeface="Arial Narrow" pitchFamily="34" charset="0"/>
              </a:rPr>
              <a:t>patogenezi</a:t>
            </a:r>
            <a:r>
              <a:rPr lang="tr-TR" sz="1800" dirty="0" smtClean="0">
                <a:solidFill>
                  <a:srgbClr val="00B050"/>
                </a:solidFill>
                <a:latin typeface="Arial Narrow" pitchFamily="34" charset="0"/>
              </a:rPr>
              <a:t> belirsiz olmakla birlikte, başlangıçtaki problem ineğin fazla yemesidir. </a:t>
            </a:r>
            <a:r>
              <a:rPr lang="tr-TR" sz="1800" dirty="0" smtClean="0">
                <a:solidFill>
                  <a:srgbClr val="C00000"/>
                </a:solidFill>
                <a:latin typeface="Arial Narrow" pitchFamily="34" charset="0"/>
              </a:rPr>
              <a:t>Yüksek verimli süt inekleri </a:t>
            </a:r>
            <a:r>
              <a:rPr lang="tr-TR" sz="1800" dirty="0" err="1" smtClean="0">
                <a:solidFill>
                  <a:srgbClr val="C00000"/>
                </a:solidFill>
                <a:latin typeface="Arial Narrow" pitchFamily="34" charset="0"/>
              </a:rPr>
              <a:t>laktasyon</a:t>
            </a:r>
            <a:r>
              <a:rPr lang="tr-TR" sz="1800" dirty="0" smtClean="0">
                <a:solidFill>
                  <a:srgbClr val="C00000"/>
                </a:solidFill>
                <a:latin typeface="Arial Narrow" pitchFamily="34" charset="0"/>
              </a:rPr>
              <a:t> için </a:t>
            </a:r>
            <a:r>
              <a:rPr lang="tr-TR" sz="1800" dirty="0" err="1" smtClean="0">
                <a:solidFill>
                  <a:srgbClr val="C00000"/>
                </a:solidFill>
                <a:latin typeface="Arial Narrow" pitchFamily="34" charset="0"/>
              </a:rPr>
              <a:t>metabolik</a:t>
            </a:r>
            <a:r>
              <a:rPr lang="tr-TR" sz="1800" dirty="0" smtClean="0">
                <a:solidFill>
                  <a:srgbClr val="C00000"/>
                </a:solidFill>
                <a:latin typeface="Arial Narrow" pitchFamily="34" charset="0"/>
              </a:rPr>
              <a:t> yakıt sağlamak amacı ile çok yemeleri için üretilmişlerdir. </a:t>
            </a:r>
            <a:r>
              <a:rPr lang="tr-TR" sz="1800" dirty="0" err="1" smtClean="0">
                <a:solidFill>
                  <a:srgbClr val="C00000"/>
                </a:solidFill>
                <a:latin typeface="Arial Narrow" pitchFamily="34" charset="0"/>
              </a:rPr>
              <a:t>Laktasyon</a:t>
            </a:r>
            <a:r>
              <a:rPr lang="tr-TR" sz="1800" dirty="0" smtClean="0">
                <a:solidFill>
                  <a:srgbClr val="C00000"/>
                </a:solidFill>
                <a:latin typeface="Arial Narrow" pitchFamily="34" charset="0"/>
              </a:rPr>
              <a:t> kesildiği zaman, besin alımındaki artış devam edebilmekte ve şişman inek sendromu ile sonuçlanabilmektedir.</a:t>
            </a:r>
            <a:endParaRPr lang="tr-TR" sz="1800" dirty="0">
              <a:solidFill>
                <a:srgbClr val="C00000"/>
              </a:solidFill>
              <a:latin typeface="Arial Narrow" pitchFamily="34" charset="0"/>
            </a:endParaRPr>
          </a:p>
        </p:txBody>
      </p:sp>
      <p:sp>
        <p:nvSpPr>
          <p:cNvPr id="4" name="3 İçerik Yer Tutucusu"/>
          <p:cNvSpPr>
            <a:spLocks noGrp="1"/>
          </p:cNvSpPr>
          <p:nvPr>
            <p:ph sz="half" idx="2"/>
          </p:nvPr>
        </p:nvSpPr>
        <p:spPr>
          <a:xfrm>
            <a:off x="4788024" y="1052736"/>
            <a:ext cx="4203576" cy="5400600"/>
          </a:xfrm>
        </p:spPr>
        <p:txBody>
          <a:bodyPr>
            <a:normAutofit fontScale="47500" lnSpcReduction="20000"/>
          </a:bodyPr>
          <a:lstStyle/>
          <a:p>
            <a:r>
              <a:rPr lang="tr-TR" sz="3600" b="1" dirty="0" err="1" smtClean="0">
                <a:latin typeface="Arial Narrow" pitchFamily="34" charset="0"/>
              </a:rPr>
              <a:t>Parazitizm</a:t>
            </a:r>
            <a:r>
              <a:rPr lang="tr-TR" sz="3600" b="1" dirty="0" smtClean="0">
                <a:latin typeface="Arial Narrow" pitchFamily="34" charset="0"/>
              </a:rPr>
              <a:t>: </a:t>
            </a:r>
            <a:r>
              <a:rPr lang="tr-TR" sz="3600" dirty="0" err="1" smtClean="0">
                <a:solidFill>
                  <a:srgbClr val="0070C0"/>
                </a:solidFill>
                <a:latin typeface="Arial Narrow" pitchFamily="34" charset="0"/>
              </a:rPr>
              <a:t>Ruminantlar</a:t>
            </a:r>
            <a:r>
              <a:rPr lang="tr-TR" sz="3600" dirty="0" smtClean="0">
                <a:solidFill>
                  <a:srgbClr val="0070C0"/>
                </a:solidFill>
                <a:latin typeface="Arial Narrow" pitchFamily="34" charset="0"/>
              </a:rPr>
              <a:t>, otlama ile alınan besinler ve parazitle </a:t>
            </a:r>
            <a:r>
              <a:rPr lang="tr-TR" sz="3600" dirty="0" err="1" smtClean="0">
                <a:solidFill>
                  <a:srgbClr val="0070C0"/>
                </a:solidFill>
                <a:latin typeface="Arial Narrow" pitchFamily="34" charset="0"/>
              </a:rPr>
              <a:t>enfekte</a:t>
            </a:r>
            <a:r>
              <a:rPr lang="tr-TR" sz="3600" dirty="0" smtClean="0">
                <a:solidFill>
                  <a:srgbClr val="0070C0"/>
                </a:solidFill>
                <a:latin typeface="Arial Narrow" pitchFamily="34" charset="0"/>
              </a:rPr>
              <a:t> olmuş otlaklar (dışkı ile </a:t>
            </a:r>
            <a:r>
              <a:rPr lang="tr-TR" sz="3600" dirty="0" err="1" smtClean="0">
                <a:solidFill>
                  <a:srgbClr val="0070C0"/>
                </a:solidFill>
                <a:latin typeface="Arial Narrow" pitchFamily="34" charset="0"/>
              </a:rPr>
              <a:t>kontamine</a:t>
            </a:r>
            <a:r>
              <a:rPr lang="tr-TR" sz="3600" dirty="0" smtClean="0">
                <a:solidFill>
                  <a:srgbClr val="0070C0"/>
                </a:solidFill>
                <a:latin typeface="Arial Narrow" pitchFamily="34" charset="0"/>
              </a:rPr>
              <a:t>) arasında bir kazanç değerlendirmesi yapma durumundadır. Bu durumda genellikle dışkı ile </a:t>
            </a:r>
            <a:r>
              <a:rPr lang="tr-TR" sz="3600" dirty="0" err="1" smtClean="0">
                <a:solidFill>
                  <a:srgbClr val="0070C0"/>
                </a:solidFill>
                <a:latin typeface="Arial Narrow" pitchFamily="34" charset="0"/>
              </a:rPr>
              <a:t>kontamine</a:t>
            </a:r>
            <a:r>
              <a:rPr lang="tr-TR" sz="3600" dirty="0" smtClean="0">
                <a:solidFill>
                  <a:srgbClr val="0070C0"/>
                </a:solidFill>
                <a:latin typeface="Arial Narrow" pitchFamily="34" charset="0"/>
              </a:rPr>
              <a:t> alanlardan kaçınacak ve bunun yerine </a:t>
            </a:r>
            <a:r>
              <a:rPr lang="tr-TR" sz="3600" dirty="0" err="1" smtClean="0">
                <a:solidFill>
                  <a:srgbClr val="0070C0"/>
                </a:solidFill>
                <a:latin typeface="Arial Narrow" pitchFamily="34" charset="0"/>
              </a:rPr>
              <a:t>kontamine</a:t>
            </a:r>
            <a:r>
              <a:rPr lang="tr-TR" sz="3600" dirty="0" smtClean="0">
                <a:solidFill>
                  <a:srgbClr val="0070C0"/>
                </a:solidFill>
                <a:latin typeface="Arial Narrow" pitchFamily="34" charset="0"/>
              </a:rPr>
              <a:t> olmayan kısımları tercih edecektir</a:t>
            </a:r>
            <a:r>
              <a:rPr lang="tr-TR" sz="3600" dirty="0" smtClean="0">
                <a:solidFill>
                  <a:srgbClr val="FF0000"/>
                </a:solidFill>
                <a:latin typeface="Arial Narrow" pitchFamily="34" charset="0"/>
              </a:rPr>
              <a:t>. </a:t>
            </a:r>
            <a:r>
              <a:rPr lang="tr-TR" sz="3600" dirty="0" err="1" smtClean="0">
                <a:solidFill>
                  <a:srgbClr val="FF0000"/>
                </a:solidFill>
                <a:latin typeface="Arial Narrow" pitchFamily="34" charset="0"/>
              </a:rPr>
              <a:t>Gastrointestinal</a:t>
            </a:r>
            <a:r>
              <a:rPr lang="tr-TR" sz="3600" dirty="0" smtClean="0">
                <a:solidFill>
                  <a:srgbClr val="FF0000"/>
                </a:solidFill>
                <a:latin typeface="Arial Narrow" pitchFamily="34" charset="0"/>
              </a:rPr>
              <a:t> </a:t>
            </a:r>
            <a:r>
              <a:rPr lang="tr-TR" sz="3600" dirty="0" err="1" smtClean="0">
                <a:solidFill>
                  <a:srgbClr val="FF0000"/>
                </a:solidFill>
                <a:latin typeface="Arial Narrow" pitchFamily="34" charset="0"/>
              </a:rPr>
              <a:t>helmintler</a:t>
            </a:r>
            <a:r>
              <a:rPr lang="tr-TR" sz="3600" dirty="0" smtClean="0">
                <a:solidFill>
                  <a:srgbClr val="FF0000"/>
                </a:solidFill>
                <a:latin typeface="Arial Narrow" pitchFamily="34" charset="0"/>
              </a:rPr>
              <a:t> ev sahiplerinin bağırsaklarından CCK’ </a:t>
            </a:r>
            <a:r>
              <a:rPr lang="tr-TR" sz="3600" dirty="0" err="1" smtClean="0">
                <a:solidFill>
                  <a:srgbClr val="FF0000"/>
                </a:solidFill>
                <a:latin typeface="Arial Narrow" pitchFamily="34" charset="0"/>
              </a:rPr>
              <a:t>yı</a:t>
            </a:r>
            <a:r>
              <a:rPr lang="tr-TR" sz="3600" dirty="0" smtClean="0">
                <a:solidFill>
                  <a:srgbClr val="FF0000"/>
                </a:solidFill>
                <a:latin typeface="Arial Narrow" pitchFamily="34" charset="0"/>
              </a:rPr>
              <a:t> da içeren hormonların salınmasına neden olmaktadır. Bu nedenle, ağır parazit </a:t>
            </a:r>
            <a:r>
              <a:rPr lang="tr-TR" sz="3600" dirty="0" err="1" smtClean="0">
                <a:solidFill>
                  <a:srgbClr val="FF0000"/>
                </a:solidFill>
                <a:latin typeface="Arial Narrow" pitchFamily="34" charset="0"/>
              </a:rPr>
              <a:t>enfestasyonu</a:t>
            </a:r>
            <a:r>
              <a:rPr lang="tr-TR" sz="3600" dirty="0" smtClean="0">
                <a:solidFill>
                  <a:srgbClr val="FF0000"/>
                </a:solidFill>
                <a:latin typeface="Arial Narrow" pitchFamily="34" charset="0"/>
              </a:rPr>
              <a:t> olan </a:t>
            </a:r>
            <a:r>
              <a:rPr lang="tr-TR" sz="3600" dirty="0" err="1" smtClean="0">
                <a:solidFill>
                  <a:srgbClr val="FF0000"/>
                </a:solidFill>
                <a:latin typeface="Arial Narrow" pitchFamily="34" charset="0"/>
              </a:rPr>
              <a:t>ruminantlar</a:t>
            </a:r>
            <a:r>
              <a:rPr lang="tr-TR" sz="3600" dirty="0" smtClean="0">
                <a:solidFill>
                  <a:srgbClr val="FF0000"/>
                </a:solidFill>
                <a:latin typeface="Arial Narrow" pitchFamily="34" charset="0"/>
              </a:rPr>
              <a:t> sadece </a:t>
            </a:r>
            <a:r>
              <a:rPr lang="tr-TR" sz="3600" dirty="0" err="1" smtClean="0">
                <a:solidFill>
                  <a:srgbClr val="FF0000"/>
                </a:solidFill>
                <a:latin typeface="Arial Narrow" pitchFamily="34" charset="0"/>
              </a:rPr>
              <a:t>paraziter</a:t>
            </a:r>
            <a:r>
              <a:rPr lang="tr-TR" sz="3600" dirty="0" smtClean="0">
                <a:solidFill>
                  <a:srgbClr val="FF0000"/>
                </a:solidFill>
                <a:latin typeface="Arial Narrow" pitchFamily="34" charset="0"/>
              </a:rPr>
              <a:t> tüketim (parazitlerin besinlerini kullanması) nedeni ile değil aynı zamanda daha az yedikleri için de zayıflamaktadır. Parazitli hastaların yaşamlarını sürdürmelerinde iki muhtemel mekanizma mevcuttur. </a:t>
            </a:r>
            <a:r>
              <a:rPr lang="tr-TR" sz="3600" dirty="0" smtClean="0">
                <a:solidFill>
                  <a:srgbClr val="00B050"/>
                </a:solidFill>
                <a:latin typeface="Arial Narrow" pitchFamily="34" charset="0"/>
              </a:rPr>
              <a:t>Bu mekanizmalar,  </a:t>
            </a:r>
            <a:r>
              <a:rPr lang="tr-TR" sz="3600" dirty="0" err="1" smtClean="0">
                <a:solidFill>
                  <a:srgbClr val="00B050"/>
                </a:solidFill>
                <a:latin typeface="Arial Narrow" pitchFamily="34" charset="0"/>
              </a:rPr>
              <a:t>anoreksiya</a:t>
            </a:r>
            <a:r>
              <a:rPr lang="tr-TR" sz="3600" dirty="0" smtClean="0">
                <a:solidFill>
                  <a:srgbClr val="00B050"/>
                </a:solidFill>
                <a:latin typeface="Arial Narrow" pitchFamily="34" charset="0"/>
              </a:rPr>
              <a:t> tarafından uyarılan etkili bağışıklık cevabı ve bu durumun aç hayvanın enfeksiyon riskini azaltacak yiyecekleri veya </a:t>
            </a:r>
            <a:r>
              <a:rPr lang="tr-TR" sz="3600" dirty="0" err="1" smtClean="0">
                <a:solidFill>
                  <a:srgbClr val="00B050"/>
                </a:solidFill>
                <a:latin typeface="Arial Narrow" pitchFamily="34" charset="0"/>
              </a:rPr>
              <a:t>antiparazitik</a:t>
            </a:r>
            <a:r>
              <a:rPr lang="tr-TR" sz="3600" dirty="0" smtClean="0">
                <a:solidFill>
                  <a:srgbClr val="00B050"/>
                </a:solidFill>
                <a:latin typeface="Arial Narrow" pitchFamily="34" charset="0"/>
              </a:rPr>
              <a:t> içerikleri yüksek yiyecekleri seçmesinin sağlamasıdır.</a:t>
            </a:r>
          </a:p>
          <a:p>
            <a:endParaRPr lang="tr-TR"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971600" y="188640"/>
            <a:ext cx="8172400" cy="648072"/>
          </a:xfrm>
        </p:spPr>
        <p:txBody>
          <a:bodyPr>
            <a:normAutofit fontScale="90000"/>
          </a:bodyPr>
          <a:lstStyle/>
          <a:p>
            <a:r>
              <a:rPr lang="tr-TR" b="1" dirty="0" smtClean="0"/>
              <a:t/>
            </a:r>
            <a:br>
              <a:rPr lang="tr-TR" b="1" dirty="0" smtClean="0"/>
            </a:br>
            <a:r>
              <a:rPr lang="tr-TR" sz="3100" b="1" dirty="0" smtClean="0"/>
              <a:t>KOYUNLARDA YEM ALIMININ KONTROLÜ</a:t>
            </a:r>
            <a:r>
              <a:rPr lang="tr-TR" dirty="0" smtClean="0"/>
              <a:t/>
            </a:r>
            <a:br>
              <a:rPr lang="tr-TR" dirty="0" smtClean="0"/>
            </a:br>
            <a:endParaRPr lang="tr-TR" dirty="0"/>
          </a:p>
        </p:txBody>
      </p:sp>
      <p:sp>
        <p:nvSpPr>
          <p:cNvPr id="3" name="2 İçerik Yer Tutucusu"/>
          <p:cNvSpPr>
            <a:spLocks noGrp="1"/>
          </p:cNvSpPr>
          <p:nvPr>
            <p:ph idx="1"/>
          </p:nvPr>
        </p:nvSpPr>
        <p:spPr>
          <a:xfrm>
            <a:off x="899592" y="764704"/>
            <a:ext cx="8092008" cy="5832648"/>
          </a:xfrm>
        </p:spPr>
        <p:txBody>
          <a:bodyPr>
            <a:normAutofit fontScale="40000" lnSpcReduction="20000"/>
          </a:bodyPr>
          <a:lstStyle/>
          <a:p>
            <a:r>
              <a:rPr lang="tr-TR" sz="4300" b="1" dirty="0" smtClean="0">
                <a:latin typeface="Arial Narrow" pitchFamily="34" charset="0"/>
              </a:rPr>
              <a:t>Beslenme modelleri (Yeme veya Öğün Sıklığı): </a:t>
            </a:r>
            <a:r>
              <a:rPr lang="tr-TR" sz="4300" i="1" dirty="0" smtClean="0">
                <a:solidFill>
                  <a:srgbClr val="0070C0"/>
                </a:solidFill>
                <a:latin typeface="Arial Narrow" pitchFamily="34" charset="0"/>
              </a:rPr>
              <a:t>Yakın zamana kadar koyunlar nadiren ağıla kapatılırdı, dolayısıyla aktiviteleri ile ilgili bilgiler otlak veya mera koşullarını ele almaktadır. Koyunlar otlakta gündüz saatlerinin %50’ sini otlayarak geçirirler, bunun 7 saati otlayarak ve 2 saati gezinerek geçer. Koyunlar günde 6-14 km yürüyebilirlerken, merada 0.8 km yürürler. Otlak kullanımını iki faktör belirler: otlağa alışkın olma ve sürünün içindeki sosyal etkileşim. Koyunlar, merada 4 dönemden oluşan ve 9-10 saat süren bir otlama davranışı sergilerler. Bu beslenme süresine eşit bir zamanda da 15 geviş getirme dönemi gösterirler. Sadece gündüzleri otlamalarına izin verilen koyunlar da tıpkı 24 saat otlayan koyunlar gibi otlamaya 9 saat ayırırlar. Kötü meralarda otlamak için geçen zaman günde 12 saate kadar, gezinme mesafesi iyi bir merada yapılanın iki katı artar (sığırlarda olduğu gibi). </a:t>
            </a:r>
            <a:r>
              <a:rPr lang="tr-TR" sz="4300" i="1" dirty="0" smtClean="0">
                <a:solidFill>
                  <a:srgbClr val="C00000"/>
                </a:solidFill>
                <a:latin typeface="Arial Narrow" pitchFamily="34" charset="0"/>
              </a:rPr>
              <a:t>Koyunların, özellikle davranışları senkronizedir, öyle ki tüm koyunlar veya çoğunluğu aynı anda aynı şeyi yaparlar. Hepsi aynı anda otlarlar fakat otlama devrelerinin sonlanmasında büyük farklılıklar görülür. Tokluk faktörü beslenmenin sonlandırılmasında büyük önem taşır. Oysa yemenin başlatılması için diğer koyunların davranışları  çok daha önemlidir (Diğer hayvanlarla uyum önem taşısa da doymadan beslenmeyi bitirmiyor). </a:t>
            </a:r>
            <a:r>
              <a:rPr lang="tr-TR" sz="4300" i="1" dirty="0" smtClean="0">
                <a:solidFill>
                  <a:srgbClr val="00B050"/>
                </a:solidFill>
                <a:latin typeface="Arial Narrow" pitchFamily="34" charset="0"/>
              </a:rPr>
              <a:t>Meradaki bitki tipleri bile beslenme tipi davranış şablonlarını etkiler. Örneğin, yonca yiyen koyunun otlama ve geviş getirme süresi ot yiyenlere kıyasla kısadır. Davranış çevre sıcaklığından ve </a:t>
            </a:r>
            <a:r>
              <a:rPr lang="tr-TR" sz="4300" i="1" dirty="0" err="1" smtClean="0">
                <a:solidFill>
                  <a:srgbClr val="00B050"/>
                </a:solidFill>
                <a:latin typeface="Arial Narrow" pitchFamily="34" charset="0"/>
              </a:rPr>
              <a:t>termoregülasyon</a:t>
            </a:r>
            <a:r>
              <a:rPr lang="tr-TR" sz="4300" i="1" dirty="0" smtClean="0">
                <a:solidFill>
                  <a:srgbClr val="00B050"/>
                </a:solidFill>
                <a:latin typeface="Arial Narrow" pitchFamily="34" charset="0"/>
              </a:rPr>
              <a:t> davranışı da hayvanın izolasyonundan etkilenir. </a:t>
            </a:r>
            <a:r>
              <a:rPr lang="tr-TR" sz="4300" dirty="0" smtClean="0">
                <a:latin typeface="Arial Narrow" pitchFamily="34" charset="0"/>
              </a:rPr>
              <a:t>Kuzularda ışık büyümeyi uyardığından yem alımını da arttırmaktadır. Hatta gece yarısı uygulanan bir anlık ışık bile yiyecek alınımını arttırabilir.</a:t>
            </a:r>
          </a:p>
          <a:p>
            <a:r>
              <a:rPr lang="tr-TR" sz="4300" b="1" dirty="0" smtClean="0">
                <a:latin typeface="Arial Narrow" pitchFamily="34" charset="0"/>
              </a:rPr>
              <a:t>Sosyal kolaylaştırma: </a:t>
            </a:r>
            <a:r>
              <a:rPr lang="tr-TR" sz="4300" dirty="0" smtClean="0">
                <a:solidFill>
                  <a:srgbClr val="0070C0"/>
                </a:solidFill>
                <a:latin typeface="Arial Narrow" pitchFamily="34" charset="0"/>
              </a:rPr>
              <a:t>Bir yere kapatılarak izole edilmiş kuzular, grup içindekilere göre daha az yerler. Örneğin metabolizma kafesine konan koyunların, sokulgan türler oldukları için sosyal kolaylaştırma eksikliği nedeniyle hem daha az yedikleri hem de içlerine kapandıkları görülmüştür.</a:t>
            </a:r>
          </a:p>
          <a:p>
            <a:pPr>
              <a:buNone/>
            </a:pPr>
            <a:r>
              <a:rPr lang="tr-TR" sz="4300" dirty="0" smtClean="0">
                <a:solidFill>
                  <a:srgbClr val="0070C0"/>
                </a:solidFill>
                <a:latin typeface="Arial Narrow" pitchFamily="34" charset="0"/>
              </a:rPr>
              <a:t>	</a:t>
            </a:r>
            <a:r>
              <a:rPr lang="tr-TR" sz="4300" dirty="0" smtClean="0">
                <a:solidFill>
                  <a:srgbClr val="FF0000"/>
                </a:solidFill>
                <a:latin typeface="Arial Narrow" pitchFamily="34" charset="0"/>
              </a:rPr>
              <a:t>Lezzet, sürü davranışını etkileyebilmektedir. Koyunlar otladıkları zaman birbirlerine 30 m mesafede kalırlar, fakat bir koyun </a:t>
            </a:r>
            <a:r>
              <a:rPr lang="tr-TR" sz="4300" dirty="0" err="1" smtClean="0">
                <a:solidFill>
                  <a:srgbClr val="FF0000"/>
                </a:solidFill>
                <a:latin typeface="Arial Narrow" pitchFamily="34" charset="0"/>
              </a:rPr>
              <a:t>pelet</a:t>
            </a:r>
            <a:r>
              <a:rPr lang="tr-TR" sz="4300" dirty="0" smtClean="0">
                <a:solidFill>
                  <a:srgbClr val="FF0000"/>
                </a:solidFill>
                <a:latin typeface="Arial Narrow" pitchFamily="34" charset="0"/>
              </a:rPr>
              <a:t> yem yemek için 60 m uzağa kadar gidebilir.</a:t>
            </a:r>
          </a:p>
          <a:p>
            <a:endParaRPr lang="tr-TR" dirty="0">
              <a:solidFill>
                <a:srgbClr val="0070C0"/>
              </a:solidFill>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611560" y="332656"/>
            <a:ext cx="8322128" cy="6264696"/>
          </a:xfrm>
        </p:spPr>
        <p:txBody>
          <a:bodyPr>
            <a:normAutofit fontScale="55000" lnSpcReduction="20000"/>
          </a:bodyPr>
          <a:lstStyle/>
          <a:p>
            <a:r>
              <a:rPr lang="tr-TR" b="1" dirty="0" smtClean="0">
                <a:latin typeface="Arial Narrow" pitchFamily="34" charset="0"/>
              </a:rPr>
              <a:t>Besin alınımında lezzetin etkisi: </a:t>
            </a:r>
            <a:r>
              <a:rPr lang="tr-TR" dirty="0" smtClean="0">
                <a:solidFill>
                  <a:srgbClr val="0070C0"/>
                </a:solidFill>
                <a:latin typeface="Arial Narrow" pitchFamily="34" charset="0"/>
              </a:rPr>
              <a:t>Koyunlar belirgin bir tatlı tercihine sahip görünmemektedirler. Yine de % 5’lik sakaroz ve glikozu tercih ederler ancak daha yüksek yoğunluklarda bir tercih veya hoşlanmadan bahsedilemez. Laktozun % 2,5’ </a:t>
            </a:r>
            <a:r>
              <a:rPr lang="tr-TR" dirty="0" err="1" smtClean="0">
                <a:solidFill>
                  <a:srgbClr val="0070C0"/>
                </a:solidFill>
                <a:latin typeface="Arial Narrow" pitchFamily="34" charset="0"/>
              </a:rPr>
              <a:t>luk</a:t>
            </a:r>
            <a:r>
              <a:rPr lang="tr-TR" dirty="0" smtClean="0">
                <a:solidFill>
                  <a:srgbClr val="0070C0"/>
                </a:solidFill>
                <a:latin typeface="Arial Narrow" pitchFamily="34" charset="0"/>
              </a:rPr>
              <a:t> çözeltisi ise istenmemektedir. Koyunlar ayrıca melas yemeye de bir istek göstermezken sığırların melası çok sevdiğini söylemek mümkündür. Üre ve melasın yem katkı maddesi olarak yeme katıldığı bir araştırmada besin alınımını artırabildikleri ancak koyunların % 19’ unun da bu yemi tüketmediği bildirilmiştir. </a:t>
            </a:r>
            <a:r>
              <a:rPr lang="tr-TR" dirty="0" smtClean="0">
                <a:latin typeface="Arial Narrow" pitchFamily="34" charset="0"/>
              </a:rPr>
              <a:t>Koyunların çok besleyici özellikleri olsa bile güçlü aromatik kokuları olan yem maddelerini tüketmekten kaçındıkları gözlemlenmektedir. </a:t>
            </a:r>
            <a:r>
              <a:rPr lang="tr-TR" dirty="0" smtClean="0">
                <a:solidFill>
                  <a:srgbClr val="C00000"/>
                </a:solidFill>
                <a:latin typeface="Arial Narrow" pitchFamily="34" charset="0"/>
              </a:rPr>
              <a:t>Kuzular da sakaroz eklenmiş samanı görece olarak daha fazla tüketmektedirler. Görünüşe göre, bu durum şekerin tadından değil de şekerin alınmasının sonrası oluşturacağı sonuçlardan kaynaklanmaktadır. </a:t>
            </a:r>
            <a:r>
              <a:rPr lang="tr-TR" u="sng" dirty="0" smtClean="0">
                <a:solidFill>
                  <a:srgbClr val="00B050"/>
                </a:solidFill>
                <a:latin typeface="Arial Narrow" pitchFamily="34" charset="0"/>
              </a:rPr>
              <a:t>Koyunlar, özellikle </a:t>
            </a:r>
            <a:r>
              <a:rPr lang="tr-TR" u="sng" dirty="0" err="1" smtClean="0">
                <a:solidFill>
                  <a:srgbClr val="00B050"/>
                </a:solidFill>
                <a:latin typeface="Arial Narrow" pitchFamily="34" charset="0"/>
              </a:rPr>
              <a:t>neofobiktirler</a:t>
            </a:r>
            <a:r>
              <a:rPr lang="tr-TR" dirty="0" smtClean="0">
                <a:solidFill>
                  <a:srgbClr val="00B050"/>
                </a:solidFill>
                <a:latin typeface="Arial Narrow" pitchFamily="34" charset="0"/>
              </a:rPr>
              <a:t> (</a:t>
            </a:r>
            <a:r>
              <a:rPr lang="tr-TR" dirty="0" smtClean="0">
                <a:latin typeface="Arial Narrow" pitchFamily="34" charset="0"/>
              </a:rPr>
              <a:t>değişim ve yeniliklerden korkan</a:t>
            </a:r>
            <a:r>
              <a:rPr lang="tr-TR" dirty="0" smtClean="0">
                <a:solidFill>
                  <a:srgbClr val="00B050"/>
                </a:solidFill>
                <a:latin typeface="Arial Narrow" pitchFamily="34" charset="0"/>
              </a:rPr>
              <a:t>), bunun sonucu olarak koyunlar için ya alıştıkları bir çevrede yeni besin maddeleri ya da alıştıkları besin maddeleri yeni bir çevrede sunulduğu taktirde optimum (en uygun) besin alınımı sağlanabilir.  </a:t>
            </a:r>
            <a:r>
              <a:rPr lang="tr-TR" u="sng" dirty="0" smtClean="0">
                <a:solidFill>
                  <a:srgbClr val="7030A0"/>
                </a:solidFill>
                <a:latin typeface="Arial Narrow" pitchFamily="34" charset="0"/>
              </a:rPr>
              <a:t>Alışıldık aromalar kullanarak yeni gıdaların veya sıklıkla yeni gıdaların sunulması </a:t>
            </a:r>
            <a:r>
              <a:rPr lang="tr-TR" u="sng" dirty="0" err="1" smtClean="0">
                <a:solidFill>
                  <a:srgbClr val="7030A0"/>
                </a:solidFill>
                <a:latin typeface="Arial Narrow" pitchFamily="34" charset="0"/>
              </a:rPr>
              <a:t>neofobiyi</a:t>
            </a:r>
            <a:r>
              <a:rPr lang="tr-TR" u="sng" dirty="0" smtClean="0">
                <a:solidFill>
                  <a:srgbClr val="7030A0"/>
                </a:solidFill>
                <a:latin typeface="Arial Narrow" pitchFamily="34" charset="0"/>
              </a:rPr>
              <a:t> azaltmaktadır.</a:t>
            </a:r>
            <a:r>
              <a:rPr lang="tr-TR" dirty="0" smtClean="0">
                <a:solidFill>
                  <a:srgbClr val="7030A0"/>
                </a:solidFill>
                <a:latin typeface="Arial Narrow" pitchFamily="34" charset="0"/>
              </a:rPr>
              <a:t> </a:t>
            </a:r>
            <a:r>
              <a:rPr lang="tr-TR" dirty="0" smtClean="0">
                <a:solidFill>
                  <a:srgbClr val="C00000"/>
                </a:solidFill>
                <a:latin typeface="Arial Narrow" pitchFamily="34" charset="0"/>
              </a:rPr>
              <a:t>Benzer biçimde, kuzulara yaşamlarının erken dönemlerinde düşük kaliteli kaba yem verilmesi erişkin olduklarında da düşük kaliteli kaba yemlerin tercih edilmesine sebep olacaktır. Kuzular, daha iyi gıda alternatifleri olduğu sürece özellikle de alternatif gıdanın besleyici faktörleri daha iyiyse zehirli gıdaları tüketmekten kaçınırlar. Koyunlar </a:t>
            </a:r>
            <a:r>
              <a:rPr lang="tr-TR" dirty="0" err="1" smtClean="0">
                <a:solidFill>
                  <a:srgbClr val="C00000"/>
                </a:solidFill>
                <a:latin typeface="Arial Narrow" pitchFamily="34" charset="0"/>
              </a:rPr>
              <a:t>pelet</a:t>
            </a:r>
            <a:r>
              <a:rPr lang="tr-TR" dirty="0" smtClean="0">
                <a:solidFill>
                  <a:srgbClr val="C00000"/>
                </a:solidFill>
                <a:latin typeface="Arial Narrow" pitchFamily="34" charset="0"/>
              </a:rPr>
              <a:t> yemleri kıyılmış gıdalara göre daha fazla tercih etmektedirler. </a:t>
            </a:r>
            <a:r>
              <a:rPr lang="tr-TR" dirty="0" smtClean="0">
                <a:latin typeface="Arial Narrow" pitchFamily="34" charset="0"/>
              </a:rPr>
              <a:t>Koyunlar diğer </a:t>
            </a:r>
            <a:r>
              <a:rPr lang="tr-TR" dirty="0" err="1" smtClean="0">
                <a:latin typeface="Arial Narrow" pitchFamily="34" charset="0"/>
              </a:rPr>
              <a:t>ruminantlara</a:t>
            </a:r>
            <a:r>
              <a:rPr lang="tr-TR" dirty="0" smtClean="0">
                <a:latin typeface="Arial Narrow" pitchFamily="34" charset="0"/>
              </a:rPr>
              <a:t> göre hoş olmayan tatlara karşı çok daha duyarlıdırlar. Örneğin ekşi tadı veren hidroklorik asit, asetik, laktik veya </a:t>
            </a:r>
            <a:r>
              <a:rPr lang="tr-TR" dirty="0" err="1" smtClean="0">
                <a:latin typeface="Arial Narrow" pitchFamily="34" charset="0"/>
              </a:rPr>
              <a:t>butirik</a:t>
            </a:r>
            <a:r>
              <a:rPr lang="tr-TR" dirty="0" smtClean="0">
                <a:latin typeface="Arial Narrow" pitchFamily="34" charset="0"/>
              </a:rPr>
              <a:t> asit gibi solüsyonları reddederler ki bu asitler normalde </a:t>
            </a:r>
            <a:r>
              <a:rPr lang="tr-TR" dirty="0" err="1" smtClean="0">
                <a:latin typeface="Arial Narrow" pitchFamily="34" charset="0"/>
              </a:rPr>
              <a:t>rumende</a:t>
            </a:r>
            <a:r>
              <a:rPr lang="tr-TR" dirty="0" smtClean="0">
                <a:latin typeface="Arial Narrow" pitchFamily="34" charset="0"/>
              </a:rPr>
              <a:t> bulunmaktadır ve aslında </a:t>
            </a:r>
            <a:r>
              <a:rPr lang="tr-TR" dirty="0" err="1" smtClean="0">
                <a:latin typeface="Arial Narrow" pitchFamily="34" charset="0"/>
              </a:rPr>
              <a:t>ruminasyon</a:t>
            </a:r>
            <a:r>
              <a:rPr lang="tr-TR" dirty="0" smtClean="0">
                <a:latin typeface="Arial Narrow" pitchFamily="34" charset="0"/>
              </a:rPr>
              <a:t> sırasında bu UYA’ </a:t>
            </a:r>
            <a:r>
              <a:rPr lang="tr-TR" dirty="0" err="1" smtClean="0">
                <a:latin typeface="Arial Narrow" pitchFamily="34" charset="0"/>
              </a:rPr>
              <a:t>lar</a:t>
            </a:r>
            <a:r>
              <a:rPr lang="tr-TR" dirty="0" smtClean="0">
                <a:latin typeface="Arial Narrow" pitchFamily="34" charset="0"/>
              </a:rPr>
              <a:t> </a:t>
            </a:r>
            <a:r>
              <a:rPr lang="tr-TR" dirty="0" err="1" smtClean="0">
                <a:latin typeface="Arial Narrow" pitchFamily="34" charset="0"/>
              </a:rPr>
              <a:t>ruminantın</a:t>
            </a:r>
            <a:r>
              <a:rPr lang="tr-TR" dirty="0" smtClean="0">
                <a:latin typeface="Arial Narrow" pitchFamily="34" charset="0"/>
              </a:rPr>
              <a:t> ağzına da gelmektedir. </a:t>
            </a:r>
            <a:r>
              <a:rPr lang="tr-TR" u="sng" dirty="0" smtClean="0">
                <a:solidFill>
                  <a:schemeClr val="accent1"/>
                </a:solidFill>
                <a:latin typeface="Arial Narrow" pitchFamily="34" charset="0"/>
              </a:rPr>
              <a:t>Kuzular annelerinin yediği yemi tüketmeye hazırdırlar.</a:t>
            </a:r>
            <a:r>
              <a:rPr lang="tr-TR" dirty="0" smtClean="0">
                <a:solidFill>
                  <a:schemeClr val="accent1"/>
                </a:solidFill>
                <a:latin typeface="Arial Narrow" pitchFamily="34" charset="0"/>
              </a:rPr>
              <a:t> Bu durumu etkileyen faktörler, </a:t>
            </a:r>
            <a:r>
              <a:rPr lang="tr-TR" dirty="0" err="1" smtClean="0">
                <a:solidFill>
                  <a:schemeClr val="accent1"/>
                </a:solidFill>
                <a:latin typeface="Arial Narrow" pitchFamily="34" charset="0"/>
              </a:rPr>
              <a:t>prenatal</a:t>
            </a:r>
            <a:r>
              <a:rPr lang="tr-TR" dirty="0" smtClean="0">
                <a:solidFill>
                  <a:schemeClr val="accent1"/>
                </a:solidFill>
                <a:latin typeface="Arial Narrow" pitchFamily="34" charset="0"/>
              </a:rPr>
              <a:t> dönemde başlamaktadır. Örneğin, kekik bitkisinden elde edilen uçucu yağlarla beslenen gebe koyunların yavruları ( kuzuları) kekik ile tatlandırılmış yiyecekleri sütten kesildikten sonra hemen kabulleneceklerdir.</a:t>
            </a:r>
            <a:endParaRPr lang="tr-TR" dirty="0">
              <a:solidFill>
                <a:schemeClr val="accent1"/>
              </a:solidFill>
              <a:latin typeface="Arial Narrow" pitchFamily="34" charset="0"/>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827584" y="116632"/>
            <a:ext cx="8106104" cy="6741368"/>
          </a:xfrm>
        </p:spPr>
        <p:txBody>
          <a:bodyPr>
            <a:normAutofit fontScale="77500" lnSpcReduction="20000"/>
          </a:bodyPr>
          <a:lstStyle/>
          <a:p>
            <a:r>
              <a:rPr lang="tr-TR" b="1" dirty="0" smtClean="0">
                <a:latin typeface="Arial Narrow" pitchFamily="34" charset="0"/>
              </a:rPr>
              <a:t>Vücut ağırlığının korunması: </a:t>
            </a:r>
            <a:r>
              <a:rPr lang="tr-TR" dirty="0" err="1" smtClean="0">
                <a:solidFill>
                  <a:srgbClr val="0070C0"/>
                </a:solidFill>
                <a:latin typeface="Arial Narrow" pitchFamily="34" charset="0"/>
              </a:rPr>
              <a:t>Blaxter</a:t>
            </a:r>
            <a:r>
              <a:rPr lang="tr-TR" dirty="0" smtClean="0">
                <a:solidFill>
                  <a:srgbClr val="0070C0"/>
                </a:solidFill>
                <a:latin typeface="Arial Narrow" pitchFamily="34" charset="0"/>
              </a:rPr>
              <a:t> ve ark., koyunların bir yaşından sonra </a:t>
            </a:r>
            <a:r>
              <a:rPr lang="tr-TR" i="1" dirty="0" smtClean="0">
                <a:solidFill>
                  <a:srgbClr val="0070C0"/>
                </a:solidFill>
                <a:latin typeface="Arial Narrow" pitchFamily="34" charset="0"/>
              </a:rPr>
              <a:t>ad </a:t>
            </a:r>
            <a:r>
              <a:rPr lang="tr-TR" i="1" dirty="0" err="1" smtClean="0">
                <a:solidFill>
                  <a:srgbClr val="0070C0"/>
                </a:solidFill>
                <a:latin typeface="Arial Narrow" pitchFamily="34" charset="0"/>
              </a:rPr>
              <a:t>libitum</a:t>
            </a:r>
            <a:r>
              <a:rPr lang="tr-TR" dirty="0" smtClean="0">
                <a:solidFill>
                  <a:srgbClr val="0070C0"/>
                </a:solidFill>
                <a:latin typeface="Arial Narrow" pitchFamily="34" charset="0"/>
              </a:rPr>
              <a:t> beslendiklerinde bile vücut ağırlıklarının nispeten sabit kaldığını bulmuşlardır. Koyunlar, diyetleri önemli düzeyde samanla veya hatta çözünmeyen seyrelticilerle seyreltildiğinde bunu </a:t>
            </a:r>
            <a:r>
              <a:rPr lang="tr-TR" dirty="0" err="1" smtClean="0">
                <a:solidFill>
                  <a:srgbClr val="0070C0"/>
                </a:solidFill>
                <a:latin typeface="Arial Narrow" pitchFamily="34" charset="0"/>
              </a:rPr>
              <a:t>kompanze</a:t>
            </a:r>
            <a:r>
              <a:rPr lang="tr-TR" dirty="0" smtClean="0">
                <a:solidFill>
                  <a:srgbClr val="0070C0"/>
                </a:solidFill>
                <a:latin typeface="Arial Narrow" pitchFamily="34" charset="0"/>
              </a:rPr>
              <a:t> edebilirler. </a:t>
            </a:r>
            <a:r>
              <a:rPr lang="tr-TR" dirty="0" smtClean="0">
                <a:latin typeface="Arial Narrow" pitchFamily="34" charset="0"/>
              </a:rPr>
              <a:t>Koyunlar 24 saat boyunca lifsiz bir diyetle beslendikleri zaman </a:t>
            </a:r>
            <a:r>
              <a:rPr lang="tr-TR" dirty="0" err="1" smtClean="0">
                <a:latin typeface="Arial Narrow" pitchFamily="34" charset="0"/>
              </a:rPr>
              <a:t>pseudoruminanta</a:t>
            </a:r>
            <a:r>
              <a:rPr lang="tr-TR" dirty="0" smtClean="0">
                <a:latin typeface="Arial Narrow" pitchFamily="34" charset="0"/>
              </a:rPr>
              <a:t> (geviş çiğnemesi yapmaksızın </a:t>
            </a:r>
            <a:r>
              <a:rPr lang="tr-TR" dirty="0" err="1" smtClean="0">
                <a:latin typeface="Arial Narrow" pitchFamily="34" charset="0"/>
              </a:rPr>
              <a:t>regürgitasyon</a:t>
            </a:r>
            <a:r>
              <a:rPr lang="tr-TR" dirty="0" smtClean="0">
                <a:latin typeface="Arial Narrow" pitchFamily="34" charset="0"/>
              </a:rPr>
              <a:t>) dönüşürler ve lif açığını </a:t>
            </a:r>
            <a:r>
              <a:rPr lang="tr-TR" u="sng" dirty="0" smtClean="0">
                <a:latin typeface="Arial Narrow" pitchFamily="34" charset="0"/>
              </a:rPr>
              <a:t>plastik lifleri </a:t>
            </a:r>
            <a:r>
              <a:rPr lang="tr-TR" dirty="0" smtClean="0">
                <a:latin typeface="Arial Narrow" pitchFamily="34" charset="0"/>
              </a:rPr>
              <a:t>yiyerek kapatmaya çalışırlar. Dolayısıyla </a:t>
            </a:r>
            <a:r>
              <a:rPr lang="tr-TR" dirty="0" err="1" smtClean="0">
                <a:latin typeface="Arial Narrow" pitchFamily="34" charset="0"/>
              </a:rPr>
              <a:t>retikülorumenin</a:t>
            </a:r>
            <a:r>
              <a:rPr lang="tr-TR" dirty="0" smtClean="0">
                <a:latin typeface="Arial Narrow" pitchFamily="34" charset="0"/>
              </a:rPr>
              <a:t> </a:t>
            </a:r>
            <a:r>
              <a:rPr lang="tr-TR" dirty="0" err="1" smtClean="0">
                <a:latin typeface="Arial Narrow" pitchFamily="34" charset="0"/>
              </a:rPr>
              <a:t>refleksojenik</a:t>
            </a:r>
            <a:r>
              <a:rPr lang="tr-TR" dirty="0" smtClean="0">
                <a:latin typeface="Arial Narrow" pitchFamily="34" charset="0"/>
              </a:rPr>
              <a:t> bölgelerinde lif kümelerinin bulunması lif açlığını azaltacaktır. </a:t>
            </a:r>
          </a:p>
          <a:p>
            <a:r>
              <a:rPr lang="tr-TR" b="1" dirty="0" err="1" smtClean="0">
                <a:latin typeface="Arial Narrow" pitchFamily="34" charset="0"/>
              </a:rPr>
              <a:t>Rumene</a:t>
            </a:r>
            <a:r>
              <a:rPr lang="tr-TR" b="1" dirty="0" smtClean="0">
                <a:latin typeface="Arial Narrow" pitchFamily="34" charset="0"/>
              </a:rPr>
              <a:t> bağlı faktörler: </a:t>
            </a:r>
            <a:r>
              <a:rPr lang="tr-TR" dirty="0" smtClean="0">
                <a:solidFill>
                  <a:srgbClr val="0070C0"/>
                </a:solidFill>
                <a:latin typeface="Arial Narrow" pitchFamily="34" charset="0"/>
              </a:rPr>
              <a:t>Lifli yemler, besin alınım miktarını düşürür ve daha küçük partikül boyutu (çok öğütülmüş yemler), daha fazla miktarda yem alınmasına neden olurken bu miktar </a:t>
            </a:r>
            <a:r>
              <a:rPr lang="tr-TR" dirty="0" err="1" smtClean="0">
                <a:solidFill>
                  <a:srgbClr val="0070C0"/>
                </a:solidFill>
                <a:latin typeface="Arial Narrow" pitchFamily="34" charset="0"/>
              </a:rPr>
              <a:t>rumenin</a:t>
            </a:r>
            <a:r>
              <a:rPr lang="tr-TR" dirty="0" smtClean="0">
                <a:solidFill>
                  <a:srgbClr val="0070C0"/>
                </a:solidFill>
                <a:latin typeface="Arial Narrow" pitchFamily="34" charset="0"/>
              </a:rPr>
              <a:t> genişleme sınırı kadardır. </a:t>
            </a:r>
            <a:r>
              <a:rPr lang="tr-TR" dirty="0" err="1" smtClean="0">
                <a:latin typeface="Arial Narrow" pitchFamily="34" charset="0"/>
              </a:rPr>
              <a:t>Rumende</a:t>
            </a:r>
            <a:r>
              <a:rPr lang="tr-TR" dirty="0" smtClean="0">
                <a:latin typeface="Arial Narrow" pitchFamily="34" charset="0"/>
              </a:rPr>
              <a:t> asetat veya </a:t>
            </a:r>
            <a:r>
              <a:rPr lang="tr-TR" dirty="0" err="1" smtClean="0">
                <a:latin typeface="Arial Narrow" pitchFamily="34" charset="0"/>
              </a:rPr>
              <a:t>intraportal</a:t>
            </a:r>
            <a:r>
              <a:rPr lang="tr-TR" dirty="0" smtClean="0">
                <a:latin typeface="Arial Narrow" pitchFamily="34" charset="0"/>
              </a:rPr>
              <a:t> olarak </a:t>
            </a:r>
            <a:r>
              <a:rPr lang="tr-TR" dirty="0" err="1" smtClean="0">
                <a:latin typeface="Arial Narrow" pitchFamily="34" charset="0"/>
              </a:rPr>
              <a:t>propiyonat</a:t>
            </a:r>
            <a:r>
              <a:rPr lang="tr-TR" dirty="0" smtClean="0">
                <a:latin typeface="Arial Narrow" pitchFamily="34" charset="0"/>
              </a:rPr>
              <a:t> varlığı da öncekine ek olarak koyunlarda yem alımını baskılamaktadır</a:t>
            </a:r>
            <a:r>
              <a:rPr lang="tr-TR" dirty="0" smtClean="0">
                <a:solidFill>
                  <a:srgbClr val="C00000"/>
                </a:solidFill>
                <a:latin typeface="Arial Narrow" pitchFamily="34" charset="0"/>
              </a:rPr>
              <a:t>. Bu durum doygunluğun ortaya çıkması için çeşitli faktörlerin rol oynadığının bir göstergesi olarak yorumlanmalıdır. </a:t>
            </a:r>
            <a:r>
              <a:rPr lang="tr-TR" dirty="0" smtClean="0">
                <a:latin typeface="Arial Narrow" pitchFamily="34" charset="0"/>
              </a:rPr>
              <a:t>Koyunlara seçme şansı verildiği zaman çok yoğun kalorili yemleri yemezler fakat </a:t>
            </a:r>
            <a:r>
              <a:rPr lang="tr-TR" dirty="0" err="1" smtClean="0">
                <a:latin typeface="Arial Narrow" pitchFamily="34" charset="0"/>
              </a:rPr>
              <a:t>rumen</a:t>
            </a:r>
            <a:r>
              <a:rPr lang="tr-TR" dirty="0" smtClean="0">
                <a:latin typeface="Arial Narrow" pitchFamily="34" charset="0"/>
              </a:rPr>
              <a:t> fonksiyonlarını en uygun biçimde sürdürebilmek için yeterli uzunluktaki lifleri seçerler.</a:t>
            </a:r>
          </a:p>
          <a:p>
            <a:endParaRPr lang="tr-TR" dirty="0" smtClean="0">
              <a:solidFill>
                <a:srgbClr val="0070C0"/>
              </a:solidFill>
              <a:latin typeface="Arial Narrow" pitchFamily="34" charset="0"/>
            </a:endParaRPr>
          </a:p>
          <a:p>
            <a:endParaRPr lang="tr-TR" dirty="0">
              <a:solidFill>
                <a:srgbClr val="0070C0"/>
              </a:solidFill>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827584" y="260648"/>
            <a:ext cx="8106104" cy="6408712"/>
          </a:xfrm>
        </p:spPr>
        <p:txBody>
          <a:bodyPr>
            <a:normAutofit lnSpcReduction="10000"/>
          </a:bodyPr>
          <a:lstStyle/>
          <a:p>
            <a:r>
              <a:rPr lang="tr-TR" b="1" dirty="0" err="1" smtClean="0">
                <a:latin typeface="Arial Narrow" pitchFamily="34" charset="0"/>
              </a:rPr>
              <a:t>Barğırsak</a:t>
            </a:r>
            <a:r>
              <a:rPr lang="tr-TR" b="1" dirty="0" smtClean="0">
                <a:latin typeface="Arial Narrow" pitchFamily="34" charset="0"/>
              </a:rPr>
              <a:t> reseptörleri: </a:t>
            </a:r>
            <a:r>
              <a:rPr lang="tr-TR" dirty="0" smtClean="0">
                <a:solidFill>
                  <a:srgbClr val="0070C0"/>
                </a:solidFill>
                <a:latin typeface="Arial Narrow" pitchFamily="34" charset="0"/>
              </a:rPr>
              <a:t>Besin alınımıyla ilgili olarak </a:t>
            </a:r>
            <a:r>
              <a:rPr lang="tr-TR" dirty="0" err="1" smtClean="0">
                <a:solidFill>
                  <a:srgbClr val="0070C0"/>
                </a:solidFill>
                <a:latin typeface="Arial Narrow" pitchFamily="34" charset="0"/>
              </a:rPr>
              <a:t>gastrointestinal</a:t>
            </a:r>
            <a:r>
              <a:rPr lang="tr-TR" dirty="0" smtClean="0">
                <a:solidFill>
                  <a:srgbClr val="0070C0"/>
                </a:solidFill>
                <a:latin typeface="Arial Narrow" pitchFamily="34" charset="0"/>
              </a:rPr>
              <a:t> faktörler </a:t>
            </a:r>
            <a:r>
              <a:rPr lang="tr-TR" dirty="0" err="1" smtClean="0">
                <a:solidFill>
                  <a:srgbClr val="0070C0"/>
                </a:solidFill>
                <a:latin typeface="Arial Narrow" pitchFamily="34" charset="0"/>
              </a:rPr>
              <a:t>ruminant</a:t>
            </a:r>
            <a:r>
              <a:rPr lang="tr-TR" dirty="0" smtClean="0">
                <a:solidFill>
                  <a:srgbClr val="0070C0"/>
                </a:solidFill>
                <a:latin typeface="Arial Narrow" pitchFamily="34" charset="0"/>
              </a:rPr>
              <a:t> olmayan hayvanlar kadar </a:t>
            </a:r>
            <a:r>
              <a:rPr lang="tr-TR" dirty="0" err="1" smtClean="0">
                <a:solidFill>
                  <a:srgbClr val="0070C0"/>
                </a:solidFill>
                <a:latin typeface="Arial Narrow" pitchFamily="34" charset="0"/>
              </a:rPr>
              <a:t>ruminantlarda</a:t>
            </a:r>
            <a:r>
              <a:rPr lang="tr-TR" dirty="0" smtClean="0">
                <a:solidFill>
                  <a:srgbClr val="0070C0"/>
                </a:solidFill>
                <a:latin typeface="Arial Narrow" pitchFamily="34" charset="0"/>
              </a:rPr>
              <a:t> da önemlidir. Koyunlarda </a:t>
            </a:r>
            <a:r>
              <a:rPr lang="tr-TR" dirty="0" err="1" smtClean="0">
                <a:solidFill>
                  <a:srgbClr val="0070C0"/>
                </a:solidFill>
                <a:latin typeface="Arial Narrow" pitchFamily="34" charset="0"/>
              </a:rPr>
              <a:t>duodenumdaki</a:t>
            </a:r>
            <a:r>
              <a:rPr lang="tr-TR" dirty="0" smtClean="0">
                <a:solidFill>
                  <a:srgbClr val="0070C0"/>
                </a:solidFill>
                <a:latin typeface="Arial Narrow" pitchFamily="34" charset="0"/>
              </a:rPr>
              <a:t> yüksek </a:t>
            </a:r>
            <a:r>
              <a:rPr lang="tr-TR" dirty="0" err="1" smtClean="0">
                <a:solidFill>
                  <a:srgbClr val="0070C0"/>
                </a:solidFill>
                <a:latin typeface="Arial Narrow" pitchFamily="34" charset="0"/>
              </a:rPr>
              <a:t>osmolalite</a:t>
            </a:r>
            <a:r>
              <a:rPr lang="tr-TR" dirty="0" smtClean="0">
                <a:solidFill>
                  <a:srgbClr val="0070C0"/>
                </a:solidFill>
                <a:latin typeface="Arial Narrow" pitchFamily="34" charset="0"/>
              </a:rPr>
              <a:t> daha fazla beslenmeyi baskılayacak ve su içmeyi uyaracaktır. </a:t>
            </a:r>
            <a:r>
              <a:rPr lang="tr-TR" dirty="0" smtClean="0">
                <a:latin typeface="Arial Narrow" pitchFamily="34" charset="0"/>
              </a:rPr>
              <a:t>CCK ve </a:t>
            </a:r>
            <a:r>
              <a:rPr lang="tr-TR" dirty="0" err="1" smtClean="0">
                <a:latin typeface="Arial Narrow" pitchFamily="34" charset="0"/>
              </a:rPr>
              <a:t>propiyonat</a:t>
            </a:r>
            <a:r>
              <a:rPr lang="tr-TR" dirty="0" smtClean="0">
                <a:latin typeface="Arial Narrow" pitchFamily="34" charset="0"/>
              </a:rPr>
              <a:t>  gibi faktörler </a:t>
            </a:r>
            <a:r>
              <a:rPr lang="tr-TR" dirty="0" err="1" smtClean="0">
                <a:latin typeface="Arial Narrow" pitchFamily="34" charset="0"/>
              </a:rPr>
              <a:t>ruminantlarda</a:t>
            </a:r>
            <a:r>
              <a:rPr lang="tr-TR" dirty="0" smtClean="0">
                <a:latin typeface="Arial Narrow" pitchFamily="34" charset="0"/>
              </a:rPr>
              <a:t> besin alınmasını öncekilere eklemeli olarak baskılar fakat  </a:t>
            </a:r>
            <a:r>
              <a:rPr lang="tr-TR" dirty="0" err="1" smtClean="0">
                <a:latin typeface="Arial Narrow" pitchFamily="34" charset="0"/>
              </a:rPr>
              <a:t>endojen</a:t>
            </a:r>
            <a:r>
              <a:rPr lang="tr-TR" dirty="0" smtClean="0">
                <a:latin typeface="Arial Narrow" pitchFamily="34" charset="0"/>
              </a:rPr>
              <a:t> CCK’ ya antikor oluşturulan kuzularda besin alınımı istatistiksel olarak önemli düzeyde artmaktadır. Eğer </a:t>
            </a:r>
            <a:r>
              <a:rPr lang="tr-TR" dirty="0" err="1" smtClean="0">
                <a:latin typeface="Arial Narrow" pitchFamily="34" charset="0"/>
              </a:rPr>
              <a:t>kimus</a:t>
            </a:r>
            <a:r>
              <a:rPr lang="tr-TR" dirty="0" smtClean="0">
                <a:latin typeface="Arial Narrow" pitchFamily="34" charset="0"/>
              </a:rPr>
              <a:t> ne kadar hızlı </a:t>
            </a:r>
            <a:r>
              <a:rPr lang="tr-TR" dirty="0" err="1" smtClean="0">
                <a:latin typeface="Arial Narrow" pitchFamily="34" charset="0"/>
              </a:rPr>
              <a:t>duodenuma</a:t>
            </a:r>
            <a:r>
              <a:rPr lang="tr-TR" dirty="0" smtClean="0">
                <a:latin typeface="Arial Narrow" pitchFamily="34" charset="0"/>
              </a:rPr>
              <a:t> geçerse koyun da o kadar fazla yer ve bu durum </a:t>
            </a:r>
            <a:r>
              <a:rPr lang="tr-TR" dirty="0" err="1" smtClean="0">
                <a:latin typeface="Arial Narrow" pitchFamily="34" charset="0"/>
              </a:rPr>
              <a:t>abomazum</a:t>
            </a:r>
            <a:r>
              <a:rPr lang="tr-TR" dirty="0" smtClean="0">
                <a:latin typeface="Arial Narrow" pitchFamily="34" charset="0"/>
              </a:rPr>
              <a:t> dolgunluğunun tokluk hissini oluşturmasının bir göstergesi olarak kabul edilir.</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435608" y="274638"/>
            <a:ext cx="7498080" cy="346050"/>
          </a:xfrm>
        </p:spPr>
        <p:txBody>
          <a:bodyPr>
            <a:normAutofit fontScale="90000"/>
          </a:bodyPr>
          <a:lstStyle/>
          <a:p>
            <a:r>
              <a:rPr lang="tr-TR" dirty="0" smtClean="0"/>
              <a:t>Giriş</a:t>
            </a:r>
            <a:endParaRPr lang="tr-TR" dirty="0"/>
          </a:p>
        </p:txBody>
      </p:sp>
      <p:sp>
        <p:nvSpPr>
          <p:cNvPr id="3" name="2 İçerik Yer Tutucusu"/>
          <p:cNvSpPr>
            <a:spLocks noGrp="1"/>
          </p:cNvSpPr>
          <p:nvPr>
            <p:ph idx="1"/>
          </p:nvPr>
        </p:nvSpPr>
        <p:spPr>
          <a:xfrm>
            <a:off x="1435608" y="836712"/>
            <a:ext cx="7498080" cy="5411688"/>
          </a:xfrm>
        </p:spPr>
        <p:txBody>
          <a:bodyPr>
            <a:normAutofit fontScale="47500" lnSpcReduction="20000"/>
          </a:bodyPr>
          <a:lstStyle/>
          <a:p>
            <a:r>
              <a:rPr lang="tr-TR" dirty="0" smtClean="0">
                <a:solidFill>
                  <a:srgbClr val="0070C0"/>
                </a:solidFill>
                <a:latin typeface="Arial Narrow" pitchFamily="34" charset="0"/>
              </a:rPr>
              <a:t>Hayvanlar tipik bir büyüme eğrisi gösterirler. Bu eğri kısa süreli ve dinamik bir faz içerir ki bunun anlamı her günlük kilo kazancıdır. Bir de büyük ve daha uzun statik bir faz vardır ki anlamı büyük bir kilo kazancı veya kaybı olmadan bir ortalama veya başlangıç noktasının etrafında iniş-çıkış göstermesidir. Birçok evcil hayvan birkaç ayda veya ilk bir yıl hızla büyür ve sonra erişkin vücut ağırlığına ulaştığında bir plato oluşturur.</a:t>
            </a:r>
          </a:p>
          <a:p>
            <a:r>
              <a:rPr lang="tr-TR" dirty="0" smtClean="0">
                <a:solidFill>
                  <a:schemeClr val="tx1">
                    <a:lumMod val="95000"/>
                    <a:lumOff val="5000"/>
                  </a:schemeClr>
                </a:solidFill>
                <a:latin typeface="Arial Narrow" pitchFamily="34" charset="0"/>
              </a:rPr>
              <a:t>Veterinerler tarafından hayvanlar iki genel kategoride değerlendirilebilirler. Bunlar, et, süt gibi gıda ve/veya kıl, yün gibi ham madde elde edilen hayvanlar ile ev hayvanları olarak sınıflandırılır. </a:t>
            </a:r>
          </a:p>
          <a:p>
            <a:r>
              <a:rPr lang="tr-TR" dirty="0" smtClean="0">
                <a:solidFill>
                  <a:srgbClr val="C00000"/>
                </a:solidFill>
                <a:latin typeface="Arial Narrow" pitchFamily="34" charset="0"/>
              </a:rPr>
              <a:t>Gıda ve sıvı alınmasının fizyolojik kontrolü, diyetisyen, fizyolog, hayvan bilimci ve psikologlar gibi çeşitli araştırma grupları tarafından yoğun olarak çalışılmıştır. Açlık ve tokluk ile ilgili fizyolojik mekanizmaların bilinmesi hayvanların </a:t>
            </a:r>
            <a:r>
              <a:rPr lang="tr-TR" dirty="0" err="1" smtClean="0">
                <a:solidFill>
                  <a:srgbClr val="C00000"/>
                </a:solidFill>
                <a:latin typeface="Arial Narrow" pitchFamily="34" charset="0"/>
              </a:rPr>
              <a:t>obezite</a:t>
            </a:r>
            <a:r>
              <a:rPr lang="tr-TR" dirty="0" smtClean="0">
                <a:solidFill>
                  <a:srgbClr val="C00000"/>
                </a:solidFill>
                <a:latin typeface="Arial Narrow" pitchFamily="34" charset="0"/>
              </a:rPr>
              <a:t> eğilimi göstermeden en fazla ürün alınabilmesi için besin alınımının uyarılması veya aç kalmaksızın vücut ağılığının kontrolünün sağlanması noktasında bizi etkin hale getirecektir.</a:t>
            </a:r>
          </a:p>
          <a:p>
            <a:r>
              <a:rPr lang="tr-TR" dirty="0" smtClean="0">
                <a:solidFill>
                  <a:srgbClr val="00B050"/>
                </a:solidFill>
                <a:latin typeface="Arial Narrow" pitchFamily="34" charset="0"/>
              </a:rPr>
              <a:t>Beslenmede MSS’ </a:t>
            </a:r>
            <a:r>
              <a:rPr lang="tr-TR" dirty="0" err="1" smtClean="0">
                <a:solidFill>
                  <a:srgbClr val="00B050"/>
                </a:solidFill>
                <a:latin typeface="Arial Narrow" pitchFamily="34" charset="0"/>
              </a:rPr>
              <a:t>nin</a:t>
            </a:r>
            <a:r>
              <a:rPr lang="tr-TR" dirty="0" smtClean="0">
                <a:solidFill>
                  <a:srgbClr val="00B050"/>
                </a:solidFill>
                <a:latin typeface="Arial Narrow" pitchFamily="34" charset="0"/>
              </a:rPr>
              <a:t> (Merkezi sinir sistemi) kontrol rolü oldukça karışıktır. </a:t>
            </a:r>
            <a:r>
              <a:rPr lang="tr-TR" dirty="0" err="1" smtClean="0">
                <a:solidFill>
                  <a:srgbClr val="00B050"/>
                </a:solidFill>
                <a:latin typeface="Arial Narrow" pitchFamily="34" charset="0"/>
              </a:rPr>
              <a:t>Nöropeptit</a:t>
            </a:r>
            <a:r>
              <a:rPr lang="tr-TR" dirty="0" smtClean="0">
                <a:solidFill>
                  <a:srgbClr val="00B050"/>
                </a:solidFill>
                <a:latin typeface="Arial Narrow" pitchFamily="34" charset="0"/>
              </a:rPr>
              <a:t> Y (NPY) ve </a:t>
            </a:r>
            <a:r>
              <a:rPr lang="tr-TR" dirty="0" err="1" smtClean="0">
                <a:solidFill>
                  <a:srgbClr val="00B050"/>
                </a:solidFill>
                <a:latin typeface="Arial Narrow" pitchFamily="34" charset="0"/>
              </a:rPr>
              <a:t>agouti</a:t>
            </a:r>
            <a:r>
              <a:rPr lang="tr-TR" dirty="0" smtClean="0">
                <a:solidFill>
                  <a:srgbClr val="00B050"/>
                </a:solidFill>
                <a:latin typeface="Arial Narrow" pitchFamily="34" charset="0"/>
              </a:rPr>
              <a:t>-</a:t>
            </a:r>
            <a:r>
              <a:rPr lang="tr-TR" dirty="0" smtClean="0">
                <a:latin typeface="Arial Narrow" pitchFamily="34" charset="0"/>
              </a:rPr>
              <a:t> </a:t>
            </a:r>
            <a:r>
              <a:rPr lang="tr-TR" dirty="0" err="1" smtClean="0">
                <a:solidFill>
                  <a:srgbClr val="00B050"/>
                </a:solidFill>
                <a:latin typeface="Arial Narrow" pitchFamily="34" charset="0"/>
              </a:rPr>
              <a:t>related</a:t>
            </a:r>
            <a:r>
              <a:rPr lang="tr-TR" dirty="0" smtClean="0">
                <a:solidFill>
                  <a:srgbClr val="00B050"/>
                </a:solidFill>
                <a:latin typeface="Arial Narrow" pitchFamily="34" charset="0"/>
              </a:rPr>
              <a:t> protein </a:t>
            </a:r>
            <a:r>
              <a:rPr lang="tr-TR" dirty="0" smtClean="0">
                <a:latin typeface="Arial Narrow" pitchFamily="34" charset="0"/>
              </a:rPr>
              <a:t>(ARP, iştahın uyarılmasında en güçlü ve uzun etkili ve </a:t>
            </a:r>
            <a:r>
              <a:rPr lang="tr-TR" dirty="0" err="1" smtClean="0">
                <a:latin typeface="Arial Narrow" pitchFamily="34" charset="0"/>
              </a:rPr>
              <a:t>hipotalamusun</a:t>
            </a:r>
            <a:r>
              <a:rPr lang="tr-TR" dirty="0" smtClean="0">
                <a:latin typeface="Arial Narrow" pitchFamily="34" charset="0"/>
              </a:rPr>
              <a:t> </a:t>
            </a:r>
            <a:r>
              <a:rPr lang="tr-TR" dirty="0" err="1" smtClean="0">
                <a:latin typeface="Arial Narrow" pitchFamily="34" charset="0"/>
              </a:rPr>
              <a:t>arcuate</a:t>
            </a:r>
            <a:r>
              <a:rPr lang="tr-TR" dirty="0" smtClean="0">
                <a:latin typeface="Arial Narrow" pitchFamily="34" charset="0"/>
              </a:rPr>
              <a:t> </a:t>
            </a:r>
            <a:r>
              <a:rPr lang="tr-TR" dirty="0" err="1" smtClean="0">
                <a:latin typeface="Arial Narrow" pitchFamily="34" charset="0"/>
              </a:rPr>
              <a:t>nükleusunda</a:t>
            </a:r>
            <a:r>
              <a:rPr lang="tr-TR" dirty="0" smtClean="0">
                <a:latin typeface="Arial Narrow" pitchFamily="34" charset="0"/>
              </a:rPr>
              <a:t> bulunan ve NPY içeren hücrelerin gövde kısımlarında sentezlenen  bir </a:t>
            </a:r>
            <a:r>
              <a:rPr lang="tr-TR" dirty="0" err="1" smtClean="0">
                <a:latin typeface="Arial Narrow" pitchFamily="34" charset="0"/>
              </a:rPr>
              <a:t>nöropeptittir</a:t>
            </a:r>
            <a:r>
              <a:rPr lang="tr-TR" dirty="0" smtClean="0">
                <a:latin typeface="Arial Narrow" pitchFamily="34" charset="0"/>
              </a:rPr>
              <a:t>.)</a:t>
            </a:r>
            <a:r>
              <a:rPr lang="tr-TR" dirty="0" smtClean="0">
                <a:solidFill>
                  <a:srgbClr val="00B050"/>
                </a:solidFill>
                <a:latin typeface="Arial Narrow" pitchFamily="34" charset="0"/>
              </a:rPr>
              <a:t>beslenmeyi uyarır.</a:t>
            </a:r>
            <a:r>
              <a:rPr lang="tr-TR" dirty="0" smtClean="0"/>
              <a:t> Oysaki,  kokain ve amfetamin ilişkili protein (CART) ve MSH (</a:t>
            </a:r>
            <a:r>
              <a:rPr lang="tr-TR" dirty="0" err="1" smtClean="0"/>
              <a:t>melanosit</a:t>
            </a:r>
            <a:r>
              <a:rPr lang="tr-TR" dirty="0" smtClean="0"/>
              <a:t> uyarıcı hormon) ise </a:t>
            </a:r>
            <a:r>
              <a:rPr lang="tr-TR" dirty="0" err="1" smtClean="0"/>
              <a:t>hipotalamusta</a:t>
            </a:r>
            <a:r>
              <a:rPr lang="tr-TR" dirty="0" smtClean="0"/>
              <a:t> beslenmeyi baskılayıcı etkiye sahiptirler</a:t>
            </a:r>
            <a:r>
              <a:rPr lang="tr-TR" dirty="0" smtClean="0">
                <a:solidFill>
                  <a:srgbClr val="00B050"/>
                </a:solidFill>
                <a:latin typeface="Arial Narrow" pitchFamily="34" charset="0"/>
              </a:rPr>
              <a:t>.</a:t>
            </a:r>
          </a:p>
          <a:p>
            <a:r>
              <a:rPr lang="tr-TR" dirty="0" smtClean="0">
                <a:solidFill>
                  <a:srgbClr val="00B050"/>
                </a:solidFill>
                <a:latin typeface="Arial Narrow" pitchFamily="34" charset="0"/>
              </a:rPr>
              <a:t>Hayvanlar şişman olmaya nasıl karar veriyorlar? </a:t>
            </a:r>
            <a:r>
              <a:rPr lang="tr-TR" dirty="0" err="1" smtClean="0">
                <a:solidFill>
                  <a:srgbClr val="00B050"/>
                </a:solidFill>
                <a:latin typeface="Arial Narrow" pitchFamily="34" charset="0"/>
              </a:rPr>
              <a:t>Leptin</a:t>
            </a:r>
            <a:r>
              <a:rPr lang="tr-TR" dirty="0" smtClean="0">
                <a:solidFill>
                  <a:srgbClr val="00B050"/>
                </a:solidFill>
                <a:latin typeface="Arial Narrow" pitchFamily="34" charset="0"/>
              </a:rPr>
              <a:t> ?</a:t>
            </a:r>
          </a:p>
          <a:p>
            <a:r>
              <a:rPr lang="tr-TR" dirty="0" smtClean="0">
                <a:solidFill>
                  <a:srgbClr val="C00000"/>
                </a:solidFill>
              </a:rPr>
              <a:t>Sindirim kanalıyla ilgili hastalıkların ilk belirtisi iştah kaybıdır (Şekil 8.2). Örneğin, domuz üreme ve solunum sendromu virüsü (PRRSV) ile </a:t>
            </a:r>
            <a:r>
              <a:rPr lang="tr-TR" dirty="0" err="1" smtClean="0">
                <a:solidFill>
                  <a:srgbClr val="C00000"/>
                </a:solidFill>
              </a:rPr>
              <a:t>enfekte</a:t>
            </a:r>
            <a:r>
              <a:rPr lang="tr-TR" dirty="0" smtClean="0">
                <a:solidFill>
                  <a:srgbClr val="C00000"/>
                </a:solidFill>
              </a:rPr>
              <a:t> olmuş domuzlarda yemeğe harcanan zaman ve yem alınımı azalırken daha sık olarak dizler kıvrık biçimde karın üstü yatarlar. Bu iştah eksikliği veya </a:t>
            </a:r>
            <a:r>
              <a:rPr lang="tr-TR" dirty="0" err="1" smtClean="0">
                <a:solidFill>
                  <a:srgbClr val="C00000"/>
                </a:solidFill>
              </a:rPr>
              <a:t>anoreksiyaya</a:t>
            </a:r>
            <a:r>
              <a:rPr lang="tr-TR" dirty="0" smtClean="0">
                <a:solidFill>
                  <a:srgbClr val="C00000"/>
                </a:solidFill>
              </a:rPr>
              <a:t> </a:t>
            </a:r>
            <a:r>
              <a:rPr lang="tr-TR" dirty="0" err="1" smtClean="0">
                <a:solidFill>
                  <a:srgbClr val="C00000"/>
                </a:solidFill>
              </a:rPr>
              <a:t>sitokinler</a:t>
            </a:r>
            <a:r>
              <a:rPr lang="tr-TR" dirty="0" smtClean="0">
                <a:solidFill>
                  <a:srgbClr val="C00000"/>
                </a:solidFill>
              </a:rPr>
              <a:t> sebep olur. </a:t>
            </a:r>
            <a:r>
              <a:rPr lang="tr-TR" dirty="0" err="1" smtClean="0">
                <a:solidFill>
                  <a:srgbClr val="C00000"/>
                </a:solidFill>
              </a:rPr>
              <a:t>Sitokinlerden</a:t>
            </a:r>
            <a:r>
              <a:rPr lang="tr-TR" dirty="0" smtClean="0">
                <a:solidFill>
                  <a:srgbClr val="C00000"/>
                </a:solidFill>
              </a:rPr>
              <a:t> örneğin </a:t>
            </a:r>
            <a:r>
              <a:rPr lang="tr-TR" dirty="0" err="1" smtClean="0">
                <a:solidFill>
                  <a:srgbClr val="C00000"/>
                </a:solidFill>
              </a:rPr>
              <a:t>interlöykin</a:t>
            </a:r>
            <a:r>
              <a:rPr lang="tr-TR" dirty="0" smtClean="0">
                <a:solidFill>
                  <a:srgbClr val="C00000"/>
                </a:solidFill>
              </a:rPr>
              <a:t>-1, vücut ısısında artış oluşturmaksızın keçilerde yiyecek alınımını ve </a:t>
            </a:r>
            <a:r>
              <a:rPr lang="tr-TR" dirty="0" err="1" smtClean="0">
                <a:solidFill>
                  <a:srgbClr val="C00000"/>
                </a:solidFill>
              </a:rPr>
              <a:t>ruminasyonu</a:t>
            </a:r>
            <a:r>
              <a:rPr lang="tr-TR" dirty="0" smtClean="0">
                <a:solidFill>
                  <a:srgbClr val="C00000"/>
                </a:solidFill>
              </a:rPr>
              <a:t> azaltmaktadır.</a:t>
            </a:r>
            <a:endParaRPr lang="tr-TR" dirty="0" smtClean="0">
              <a:solidFill>
                <a:srgbClr val="C00000"/>
              </a:solidFill>
              <a:latin typeface="Arial Narrow" pitchFamily="34" charset="0"/>
            </a:endParaRPr>
          </a:p>
          <a:p>
            <a:endParaRPr lang="tr-TR"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043608" y="116632"/>
            <a:ext cx="7890080" cy="6552728"/>
          </a:xfrm>
        </p:spPr>
        <p:txBody>
          <a:bodyPr>
            <a:noAutofit/>
          </a:bodyPr>
          <a:lstStyle/>
          <a:p>
            <a:r>
              <a:rPr lang="tr-TR" sz="1600" b="1" dirty="0" smtClean="0">
                <a:latin typeface="Arial Narrow" pitchFamily="34" charset="0"/>
              </a:rPr>
              <a:t>Otlama ve seçicilik davranışları: </a:t>
            </a:r>
            <a:r>
              <a:rPr lang="tr-TR" sz="1600" dirty="0" smtClean="0">
                <a:solidFill>
                  <a:srgbClr val="0070C0"/>
                </a:solidFill>
                <a:latin typeface="Arial Narrow" pitchFamily="34" charset="0"/>
              </a:rPr>
              <a:t>Koyunlar günde 12 saatten fazla otlarlar ve bu sürenin % 90’ını ısırarak geçirirler. Bir koyunun besini ağza alması (</a:t>
            </a:r>
            <a:r>
              <a:rPr lang="tr-TR" sz="1600" dirty="0" err="1" smtClean="0">
                <a:solidFill>
                  <a:srgbClr val="0070C0"/>
                </a:solidFill>
                <a:latin typeface="Arial Narrow" pitchFamily="34" charset="0"/>
              </a:rPr>
              <a:t>prehension</a:t>
            </a:r>
            <a:r>
              <a:rPr lang="tr-TR" sz="1600" dirty="0" smtClean="0">
                <a:solidFill>
                  <a:srgbClr val="0070C0"/>
                </a:solidFill>
                <a:latin typeface="Arial Narrow" pitchFamily="34" charset="0"/>
              </a:rPr>
              <a:t>) için ağzını açıp-kapaması 0,34 saniyede gerçekleşmektedir. Bu nedenle koyunlar besinlerin ağza alınması için 1 dakikada 60-80 ısırma hareketi yapmış olurlar. Yine koyunlar 1 dakikada 60-70 kez çiğneme (</a:t>
            </a:r>
            <a:r>
              <a:rPr lang="tr-TR" sz="1600" dirty="0" err="1" smtClean="0">
                <a:solidFill>
                  <a:srgbClr val="0070C0"/>
                </a:solidFill>
                <a:latin typeface="Arial Narrow" pitchFamily="34" charset="0"/>
              </a:rPr>
              <a:t>mastication</a:t>
            </a:r>
            <a:r>
              <a:rPr lang="tr-TR" sz="1600" dirty="0" smtClean="0">
                <a:solidFill>
                  <a:srgbClr val="0070C0"/>
                </a:solidFill>
                <a:latin typeface="Arial Narrow" pitchFamily="34" charset="0"/>
              </a:rPr>
              <a:t>) yaparlar. Koyunlar otları alt kesici (</a:t>
            </a:r>
            <a:r>
              <a:rPr lang="tr-TR" sz="1600" dirty="0" err="1" smtClean="0">
                <a:solidFill>
                  <a:srgbClr val="0070C0"/>
                </a:solidFill>
                <a:latin typeface="Arial Narrow" pitchFamily="34" charset="0"/>
              </a:rPr>
              <a:t>incisor</a:t>
            </a:r>
            <a:r>
              <a:rPr lang="tr-TR" sz="1600" dirty="0" smtClean="0">
                <a:solidFill>
                  <a:srgbClr val="0070C0"/>
                </a:solidFill>
                <a:latin typeface="Arial Narrow" pitchFamily="34" charset="0"/>
              </a:rPr>
              <a:t>) dişleri ve üst damaklarını kullanarak koparırlar. Koyunların dar ve küçük ağızları sığırlara göre daha seçici olmalarına yardımcı olmaktadır. Böylece köklerden daha ziyade yaprakları seçebilmesine olanak sağlanmış olur. </a:t>
            </a:r>
            <a:r>
              <a:rPr lang="tr-TR" sz="1600" dirty="0" smtClean="0">
                <a:solidFill>
                  <a:srgbClr val="C00000"/>
                </a:solidFill>
                <a:latin typeface="Arial Narrow" pitchFamily="34" charset="0"/>
              </a:rPr>
              <a:t>Yenilen otların protein içeriği yetersiz olduğu zaman gıda alınımı kısıtlanabilir. Bu durum genellikle kötü kalitedeki otlaklarda otlayan koyunlarda görülür. Yiyecek alım (otlama) hızı otlanılan bitkilere bağlıdır. Örneğin, koyunlar yoncayı otlarken daha hızlı ağızlarına alırlar ve çiğnerler. </a:t>
            </a:r>
            <a:r>
              <a:rPr lang="tr-TR" sz="1600" dirty="0" smtClean="0">
                <a:solidFill>
                  <a:srgbClr val="00B050"/>
                </a:solidFill>
                <a:latin typeface="Arial Narrow" pitchFamily="34" charset="0"/>
              </a:rPr>
              <a:t>Koyunlar, bir yerden başka bir yere otlamak için hareket ederlerken enerji harcarlar ve harcanan bu ekstra enerjinin yerine konması için yiyecek alımlarını % 20-50’ </a:t>
            </a:r>
            <a:r>
              <a:rPr lang="tr-TR" sz="1600" dirty="0" err="1" smtClean="0">
                <a:solidFill>
                  <a:srgbClr val="00B050"/>
                </a:solidFill>
                <a:latin typeface="Arial Narrow" pitchFamily="34" charset="0"/>
              </a:rPr>
              <a:t>nin</a:t>
            </a:r>
            <a:r>
              <a:rPr lang="tr-TR" sz="1600" dirty="0" smtClean="0">
                <a:solidFill>
                  <a:srgbClr val="00B050"/>
                </a:solidFill>
                <a:latin typeface="Arial Narrow" pitchFamily="34" charset="0"/>
              </a:rPr>
              <a:t> üstünde arttırabilirler. Koyunlarda her 8 saatte otlama aktivitesi pik yapmaktadır. Bu hayvanlar gün batımından hemen önce çok yoğun bir otlama yapmaktadırlar. </a:t>
            </a:r>
            <a:r>
              <a:rPr lang="tr-TR" sz="1600" dirty="0" smtClean="0">
                <a:solidFill>
                  <a:srgbClr val="0070C0"/>
                </a:solidFill>
                <a:latin typeface="Arial Narrow" pitchFamily="34" charset="0"/>
              </a:rPr>
              <a:t>Koyunlar optimum yerler, başlangıçta en tercih edilen tür bitkiler yenir ve sonra bu bitkilerin boyu kısaldığından daha az tercih edilen ama daha kolay ulaşılabilen bitkilere </a:t>
            </a:r>
            <a:r>
              <a:rPr lang="tr-TR" sz="1600" dirty="0" err="1" smtClean="0">
                <a:solidFill>
                  <a:srgbClr val="0070C0"/>
                </a:solidFill>
                <a:latin typeface="Arial Narrow" pitchFamily="34" charset="0"/>
              </a:rPr>
              <a:t>yönelinir</a:t>
            </a:r>
            <a:r>
              <a:rPr lang="tr-TR" sz="1600" dirty="0" smtClean="0">
                <a:solidFill>
                  <a:srgbClr val="0070C0"/>
                </a:solidFill>
                <a:latin typeface="Arial Narrow" pitchFamily="34" charset="0"/>
              </a:rPr>
              <a:t>.</a:t>
            </a:r>
            <a:r>
              <a:rPr lang="tr-TR" sz="1600" dirty="0" smtClean="0">
                <a:latin typeface="Arial Narrow" pitchFamily="34" charset="0"/>
              </a:rPr>
              <a:t> Genel olarak tercihler, otların kuru madde ve karbonhidrat içeriğiyle ilişkilidir. Bu bağlamda koyunlar yüksek protein ve düşük lif olan diyetleri seçerler ve otlaklarda otlanıldığında böyle bir diyet alınmış olur. Bu da bu hayvanların seçici otlamalarının oluşturduğu avantajı göstermektedir. </a:t>
            </a:r>
            <a:r>
              <a:rPr lang="tr-TR" sz="1600" dirty="0" smtClean="0">
                <a:solidFill>
                  <a:srgbClr val="C00000"/>
                </a:solidFill>
                <a:latin typeface="Arial Narrow" pitchFamily="34" charset="0"/>
              </a:rPr>
              <a:t>Koyunlar, yoncaya ulaşabilmek için 3 ile 6 metre yürürler fakat 20 metre kadar uzun bir mesafeyi gitme ihtimali azdır.</a:t>
            </a:r>
            <a:r>
              <a:rPr lang="tr-TR" sz="1600" dirty="0" smtClean="0">
                <a:latin typeface="Arial Narrow" pitchFamily="34" charset="0"/>
              </a:rPr>
              <a:t> Çünkü koyunun yoncaya ulaşmak için harcayacağı enerji, bu bitkinin sağlayacağı enerjiden çok olmaktadır. Atlarda olduğu gibi koyunlarda da otlak yönetimiyle ( kullanımıyla) ilgili pratik düşünce, otların dışkı bulaşmasına maruz kalmamasıdır. Ancak koyunların idrarla bulaşmış otları tercih ettikleri de görülmektedir. </a:t>
            </a:r>
            <a:r>
              <a:rPr lang="tr-TR" sz="1600" dirty="0" smtClean="0">
                <a:solidFill>
                  <a:srgbClr val="7030A0"/>
                </a:solidFill>
                <a:latin typeface="Arial Narrow" pitchFamily="34" charset="0"/>
              </a:rPr>
              <a:t>Koyunlar parazit larvalarına karşı seçici değillerdir ama dışkı yemekten kaçınırlar. Koyunlar, yedikleri bitkilerdeki ikincil </a:t>
            </a:r>
            <a:r>
              <a:rPr lang="tr-TR" sz="1600" dirty="0" err="1" smtClean="0">
                <a:solidFill>
                  <a:srgbClr val="7030A0"/>
                </a:solidFill>
                <a:latin typeface="Arial Narrow" pitchFamily="34" charset="0"/>
              </a:rPr>
              <a:t>metabolitlerin</a:t>
            </a:r>
            <a:r>
              <a:rPr lang="tr-TR" sz="1600" dirty="0" smtClean="0">
                <a:solidFill>
                  <a:srgbClr val="7030A0"/>
                </a:solidFill>
                <a:latin typeface="Arial Narrow" pitchFamily="34" charset="0"/>
              </a:rPr>
              <a:t> zararlı etkilerinden kaçınmayı öğrenirler. Örneğin kuzular adaçayında bulunan </a:t>
            </a:r>
            <a:r>
              <a:rPr lang="tr-TR" sz="1600" dirty="0" err="1" smtClean="0">
                <a:solidFill>
                  <a:srgbClr val="7030A0"/>
                </a:solidFill>
                <a:latin typeface="Arial Narrow" pitchFamily="34" charset="0"/>
              </a:rPr>
              <a:t>terpenlerin</a:t>
            </a:r>
            <a:r>
              <a:rPr lang="tr-TR" sz="1600" dirty="0" smtClean="0">
                <a:solidFill>
                  <a:srgbClr val="7030A0"/>
                </a:solidFill>
                <a:latin typeface="Arial Narrow" pitchFamily="34" charset="0"/>
              </a:rPr>
              <a:t> miktarı yükseldiği zaman bu bitkiyi daha az yerler. </a:t>
            </a:r>
          </a:p>
          <a:p>
            <a:endParaRPr lang="tr-TR" sz="1600"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043608" y="332656"/>
            <a:ext cx="7890080" cy="6408712"/>
          </a:xfrm>
        </p:spPr>
        <p:txBody>
          <a:bodyPr>
            <a:normAutofit fontScale="62500" lnSpcReduction="20000"/>
          </a:bodyPr>
          <a:lstStyle/>
          <a:p>
            <a:r>
              <a:rPr lang="tr-TR" b="1" dirty="0" smtClean="0">
                <a:latin typeface="Arial Narrow" pitchFamily="34" charset="0"/>
              </a:rPr>
              <a:t>Besin alınımına çevre sıcaklığının etkisi: </a:t>
            </a:r>
            <a:r>
              <a:rPr lang="tr-TR" dirty="0" smtClean="0">
                <a:solidFill>
                  <a:srgbClr val="C00000"/>
                </a:solidFill>
                <a:latin typeface="Arial Narrow" pitchFamily="34" charset="0"/>
              </a:rPr>
              <a:t>Koyunlar, hava soğuyunca daha çok ve ısınınca daha az yerler. Örneğin, kırkılmış koyunlar % 50 daha fazla yerler, çünkü kırkımdan sonra yünlerinin sağladığı izolasyonu kaybetmiş olurlar. Koyunlar, çok düşük çevre sıcaklıklarında (-10°C gibi) gıda alınımını durdurulabilir. Böylece ısınmak için harcanacak büyük enerji kaybı düşük enerji alınımıyla önlenmiş olur.</a:t>
            </a:r>
          </a:p>
          <a:p>
            <a:r>
              <a:rPr lang="tr-TR" b="1" dirty="0" err="1" smtClean="0">
                <a:latin typeface="Arial Narrow" pitchFamily="34" charset="0"/>
              </a:rPr>
              <a:t>Hormonal</a:t>
            </a:r>
            <a:r>
              <a:rPr lang="tr-TR" b="1" dirty="0" smtClean="0">
                <a:latin typeface="Arial Narrow" pitchFamily="34" charset="0"/>
              </a:rPr>
              <a:t> faktörler:</a:t>
            </a:r>
            <a:r>
              <a:rPr lang="tr-TR" dirty="0" smtClean="0">
                <a:solidFill>
                  <a:srgbClr val="0070C0"/>
                </a:solidFill>
                <a:latin typeface="Arial Narrow" pitchFamily="34" charset="0"/>
              </a:rPr>
              <a:t>Dişi koyunlar </a:t>
            </a:r>
            <a:r>
              <a:rPr lang="tr-TR" dirty="0" err="1" smtClean="0">
                <a:solidFill>
                  <a:srgbClr val="0070C0"/>
                </a:solidFill>
                <a:latin typeface="Arial Narrow" pitchFamily="34" charset="0"/>
              </a:rPr>
              <a:t>östrus</a:t>
            </a:r>
            <a:r>
              <a:rPr lang="tr-TR" dirty="0" smtClean="0">
                <a:solidFill>
                  <a:srgbClr val="0070C0"/>
                </a:solidFill>
                <a:latin typeface="Arial Narrow" pitchFamily="34" charset="0"/>
              </a:rPr>
              <a:t> boyunca daha az yerler. </a:t>
            </a:r>
            <a:r>
              <a:rPr lang="tr-TR" dirty="0" err="1" smtClean="0">
                <a:solidFill>
                  <a:srgbClr val="0070C0"/>
                </a:solidFill>
                <a:latin typeface="Arial Narrow" pitchFamily="34" charset="0"/>
              </a:rPr>
              <a:t>Östrus</a:t>
            </a:r>
            <a:r>
              <a:rPr lang="tr-TR" dirty="0" smtClean="0">
                <a:solidFill>
                  <a:srgbClr val="0070C0"/>
                </a:solidFill>
                <a:latin typeface="Arial Narrow" pitchFamily="34" charset="0"/>
              </a:rPr>
              <a:t> dönemindeki miktarlarda östrojen </a:t>
            </a:r>
            <a:r>
              <a:rPr lang="tr-TR" dirty="0" err="1" smtClean="0">
                <a:solidFill>
                  <a:srgbClr val="0070C0"/>
                </a:solidFill>
                <a:latin typeface="Arial Narrow" pitchFamily="34" charset="0"/>
              </a:rPr>
              <a:t>infüzyonu</a:t>
            </a:r>
            <a:r>
              <a:rPr lang="tr-TR" dirty="0" smtClean="0">
                <a:solidFill>
                  <a:srgbClr val="0070C0"/>
                </a:solidFill>
                <a:latin typeface="Arial Narrow" pitchFamily="34" charset="0"/>
              </a:rPr>
              <a:t> yapılan koyunlarda da besin alımının durdurulduğu gözlemlenmiştir.</a:t>
            </a:r>
          </a:p>
          <a:p>
            <a:r>
              <a:rPr lang="tr-TR" b="1" dirty="0" smtClean="0">
                <a:latin typeface="Arial Narrow" pitchFamily="34" charset="0"/>
              </a:rPr>
              <a:t>Glikoz kullanımı: </a:t>
            </a:r>
            <a:r>
              <a:rPr lang="tr-TR" dirty="0" smtClean="0">
                <a:solidFill>
                  <a:srgbClr val="00B050"/>
                </a:solidFill>
                <a:latin typeface="Arial Narrow" pitchFamily="34" charset="0"/>
              </a:rPr>
              <a:t>Aç ve tok koyunlar arasında çapraz dolaşım yapıldığında, tok hayvanların besin alınımının uyarıldığı ve aç olanında besin alınımını durdurduğunun görülmesi beslenme üzerine sıvısal faktörlerin varlığının bir kanıtı olarak ortaya konmuştur. </a:t>
            </a:r>
            <a:r>
              <a:rPr lang="tr-TR" dirty="0" smtClean="0">
                <a:solidFill>
                  <a:srgbClr val="0070C0"/>
                </a:solidFill>
                <a:latin typeface="Arial Narrow" pitchFamily="34" charset="0"/>
              </a:rPr>
              <a:t>Glikoz veya </a:t>
            </a:r>
            <a:r>
              <a:rPr lang="tr-TR" dirty="0" err="1" smtClean="0">
                <a:solidFill>
                  <a:srgbClr val="0070C0"/>
                </a:solidFill>
                <a:latin typeface="Arial Narrow" pitchFamily="34" charset="0"/>
              </a:rPr>
              <a:t>insülin</a:t>
            </a:r>
            <a:r>
              <a:rPr lang="tr-TR" dirty="0" smtClean="0">
                <a:solidFill>
                  <a:srgbClr val="0070C0"/>
                </a:solidFill>
                <a:latin typeface="Arial Narrow" pitchFamily="34" charset="0"/>
              </a:rPr>
              <a:t> düzeyleri sıvısal ( </a:t>
            </a:r>
            <a:r>
              <a:rPr lang="tr-TR" dirty="0" err="1" smtClean="0">
                <a:solidFill>
                  <a:srgbClr val="0070C0"/>
                </a:solidFill>
                <a:latin typeface="Arial Narrow" pitchFamily="34" charset="0"/>
              </a:rPr>
              <a:t>humoral</a:t>
            </a:r>
            <a:r>
              <a:rPr lang="tr-TR" dirty="0" smtClean="0">
                <a:solidFill>
                  <a:srgbClr val="0070C0"/>
                </a:solidFill>
                <a:latin typeface="Arial Narrow" pitchFamily="34" charset="0"/>
              </a:rPr>
              <a:t>) faktörler arasında sayılabilir. Çünkü, gerçekte </a:t>
            </a:r>
            <a:r>
              <a:rPr lang="tr-TR" dirty="0" err="1" smtClean="0">
                <a:solidFill>
                  <a:srgbClr val="0070C0"/>
                </a:solidFill>
                <a:latin typeface="Arial Narrow" pitchFamily="34" charset="0"/>
              </a:rPr>
              <a:t>ruminantın</a:t>
            </a:r>
            <a:r>
              <a:rPr lang="tr-TR" dirty="0" smtClean="0">
                <a:solidFill>
                  <a:srgbClr val="0070C0"/>
                </a:solidFill>
                <a:latin typeface="Arial Narrow" pitchFamily="34" charset="0"/>
              </a:rPr>
              <a:t> yediği her şey bağırsaklara ulaşmadan evvel </a:t>
            </a:r>
            <a:r>
              <a:rPr lang="tr-TR" dirty="0" err="1" smtClean="0">
                <a:solidFill>
                  <a:srgbClr val="0070C0"/>
                </a:solidFill>
                <a:latin typeface="Arial Narrow" pitchFamily="34" charset="0"/>
              </a:rPr>
              <a:t>rumen</a:t>
            </a:r>
            <a:r>
              <a:rPr lang="tr-TR" dirty="0" smtClean="0">
                <a:solidFill>
                  <a:srgbClr val="0070C0"/>
                </a:solidFill>
                <a:latin typeface="Arial Narrow" pitchFamily="34" charset="0"/>
              </a:rPr>
              <a:t> bakterileri tarafından işlenmektedir ve sadece küçük bir miktar diyet kaynaklı glikoz hayvanın kullanımına sunulabilmektedir. Dolayısıyla </a:t>
            </a:r>
            <a:r>
              <a:rPr lang="tr-TR" dirty="0" err="1" smtClean="0">
                <a:solidFill>
                  <a:srgbClr val="0070C0"/>
                </a:solidFill>
                <a:latin typeface="Arial Narrow" pitchFamily="34" charset="0"/>
              </a:rPr>
              <a:t>ruminantlar</a:t>
            </a:r>
            <a:r>
              <a:rPr lang="tr-TR" dirty="0" smtClean="0">
                <a:solidFill>
                  <a:srgbClr val="0070C0"/>
                </a:solidFill>
                <a:latin typeface="Arial Narrow" pitchFamily="34" charset="0"/>
              </a:rPr>
              <a:t> enerji için glikoz yerine UYA’ </a:t>
            </a:r>
            <a:r>
              <a:rPr lang="tr-TR" dirty="0" err="1" smtClean="0">
                <a:solidFill>
                  <a:srgbClr val="0070C0"/>
                </a:solidFill>
                <a:latin typeface="Arial Narrow" pitchFamily="34" charset="0"/>
              </a:rPr>
              <a:t>lara</a:t>
            </a:r>
            <a:r>
              <a:rPr lang="tr-TR" dirty="0" smtClean="0">
                <a:solidFill>
                  <a:srgbClr val="0070C0"/>
                </a:solidFill>
                <a:latin typeface="Arial Narrow" pitchFamily="34" charset="0"/>
              </a:rPr>
              <a:t> bağlıdırlar ve glikoz üretiminden çok </a:t>
            </a:r>
            <a:r>
              <a:rPr lang="tr-TR" dirty="0" err="1" smtClean="0">
                <a:solidFill>
                  <a:srgbClr val="0070C0"/>
                </a:solidFill>
                <a:latin typeface="Arial Narrow" pitchFamily="34" charset="0"/>
              </a:rPr>
              <a:t>glikoneogenezis</a:t>
            </a:r>
            <a:r>
              <a:rPr lang="tr-TR" dirty="0" smtClean="0">
                <a:solidFill>
                  <a:srgbClr val="0070C0"/>
                </a:solidFill>
                <a:latin typeface="Arial Narrow" pitchFamily="34" charset="0"/>
              </a:rPr>
              <a:t> ile sağlanır. </a:t>
            </a:r>
            <a:r>
              <a:rPr lang="tr-TR" dirty="0" smtClean="0">
                <a:solidFill>
                  <a:srgbClr val="C00000"/>
                </a:solidFill>
                <a:latin typeface="Arial Narrow" pitchFamily="34" charset="0"/>
              </a:rPr>
              <a:t>Koyunlarda plazma glikoz düzeyi, basit mideli hayvanların hemen hemen yarısı kadardır. </a:t>
            </a:r>
            <a:r>
              <a:rPr lang="tr-TR" dirty="0" smtClean="0">
                <a:solidFill>
                  <a:srgbClr val="0070C0"/>
                </a:solidFill>
                <a:latin typeface="Arial Narrow" pitchFamily="34" charset="0"/>
              </a:rPr>
              <a:t>Bu nedenle </a:t>
            </a:r>
            <a:r>
              <a:rPr lang="tr-TR" dirty="0" err="1" smtClean="0">
                <a:solidFill>
                  <a:srgbClr val="0070C0"/>
                </a:solidFill>
                <a:latin typeface="Arial Narrow" pitchFamily="34" charset="0"/>
              </a:rPr>
              <a:t>ruminantların</a:t>
            </a:r>
            <a:r>
              <a:rPr lang="tr-TR" dirty="0" smtClean="0">
                <a:solidFill>
                  <a:srgbClr val="0070C0"/>
                </a:solidFill>
                <a:latin typeface="Arial Narrow" pitchFamily="34" charset="0"/>
              </a:rPr>
              <a:t> glikoz kullanımının oldukça bağımsız olduğu kabul edilmiştir ve kullanılabilir glikozun eksikliğine bağlı bir yeme ( yem alma) bu hayvanlarda beklenmemelidir. Buna karşın hem koyunlarda hem de keçilerde gösterildiği gibi yiyecek alımı </a:t>
            </a:r>
            <a:r>
              <a:rPr lang="tr-TR" dirty="0" err="1" smtClean="0">
                <a:solidFill>
                  <a:srgbClr val="0070C0"/>
                </a:solidFill>
                <a:latin typeface="Arial Narrow" pitchFamily="34" charset="0"/>
              </a:rPr>
              <a:t>insülin</a:t>
            </a:r>
            <a:r>
              <a:rPr lang="tr-TR" dirty="0" smtClean="0">
                <a:solidFill>
                  <a:srgbClr val="0070C0"/>
                </a:solidFill>
                <a:latin typeface="Arial Narrow" pitchFamily="34" charset="0"/>
              </a:rPr>
              <a:t> ve bir glikoz </a:t>
            </a:r>
            <a:r>
              <a:rPr lang="tr-TR" dirty="0" err="1" smtClean="0">
                <a:solidFill>
                  <a:srgbClr val="0070C0"/>
                </a:solidFill>
                <a:latin typeface="Arial Narrow" pitchFamily="34" charset="0"/>
              </a:rPr>
              <a:t>analoğu</a:t>
            </a:r>
            <a:r>
              <a:rPr lang="tr-TR" dirty="0" smtClean="0">
                <a:solidFill>
                  <a:srgbClr val="0070C0"/>
                </a:solidFill>
                <a:latin typeface="Arial Narrow" pitchFamily="34" charset="0"/>
              </a:rPr>
              <a:t> olan 2-</a:t>
            </a:r>
            <a:r>
              <a:rPr lang="tr-TR" dirty="0" err="1" smtClean="0">
                <a:solidFill>
                  <a:srgbClr val="0070C0"/>
                </a:solidFill>
                <a:latin typeface="Arial Narrow" pitchFamily="34" charset="0"/>
              </a:rPr>
              <a:t>deoxy</a:t>
            </a:r>
            <a:r>
              <a:rPr lang="tr-TR" dirty="0" smtClean="0">
                <a:solidFill>
                  <a:srgbClr val="0070C0"/>
                </a:solidFill>
                <a:latin typeface="Arial Narrow" pitchFamily="34" charset="0"/>
              </a:rPr>
              <a:t>-D-</a:t>
            </a:r>
            <a:r>
              <a:rPr lang="tr-TR" dirty="0" err="1" smtClean="0">
                <a:solidFill>
                  <a:srgbClr val="0070C0"/>
                </a:solidFill>
                <a:latin typeface="Arial Narrow" pitchFamily="34" charset="0"/>
              </a:rPr>
              <a:t>glucose</a:t>
            </a:r>
            <a:r>
              <a:rPr lang="tr-TR" dirty="0" smtClean="0">
                <a:solidFill>
                  <a:srgbClr val="0070C0"/>
                </a:solidFill>
                <a:latin typeface="Arial Narrow" pitchFamily="34" charset="0"/>
              </a:rPr>
              <a:t> kullanılarak arttırılabilir.</a:t>
            </a:r>
          </a:p>
          <a:p>
            <a:pPr>
              <a:buNone/>
            </a:pPr>
            <a:endParaRPr lang="tr-TR" dirty="0" smtClean="0"/>
          </a:p>
          <a:p>
            <a:endParaRPr lang="tr-TR" dirty="0" smtClean="0">
              <a:solidFill>
                <a:srgbClr val="0070C0"/>
              </a:solidFill>
            </a:endParaRPr>
          </a:p>
          <a:p>
            <a:endParaRPr lang="tr-TR" dirty="0" smtClean="0"/>
          </a:p>
          <a:p>
            <a:endParaRPr lang="tr-TR"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115616" y="260648"/>
            <a:ext cx="7818072" cy="5987752"/>
          </a:xfrm>
        </p:spPr>
        <p:txBody>
          <a:bodyPr>
            <a:normAutofit fontScale="70000" lnSpcReduction="20000"/>
          </a:bodyPr>
          <a:lstStyle/>
          <a:p>
            <a:r>
              <a:rPr lang="tr-TR" b="1" dirty="0" smtClean="0">
                <a:latin typeface="Arial Narrow" pitchFamily="34" charset="0"/>
              </a:rPr>
              <a:t>Merkezi sinir sistemi mekanizmaları: </a:t>
            </a:r>
            <a:r>
              <a:rPr lang="tr-TR" dirty="0" smtClean="0">
                <a:solidFill>
                  <a:srgbClr val="0070C0"/>
                </a:solidFill>
                <a:latin typeface="Arial Narrow" pitchFamily="34" charset="0"/>
              </a:rPr>
              <a:t>Yiyecek alınımının merkezi uyaranları hakkındaki en kolay genelleme </a:t>
            </a:r>
            <a:r>
              <a:rPr lang="tr-TR" dirty="0" err="1" smtClean="0">
                <a:solidFill>
                  <a:srgbClr val="0070C0"/>
                </a:solidFill>
                <a:latin typeface="Arial Narrow" pitchFamily="34" charset="0"/>
              </a:rPr>
              <a:t>anestezik</a:t>
            </a:r>
            <a:r>
              <a:rPr lang="tr-TR" dirty="0" smtClean="0">
                <a:solidFill>
                  <a:srgbClr val="0070C0"/>
                </a:solidFill>
                <a:latin typeface="Arial Narrow" pitchFamily="34" charset="0"/>
              </a:rPr>
              <a:t> ve </a:t>
            </a:r>
            <a:r>
              <a:rPr lang="tr-TR" dirty="0" err="1" smtClean="0">
                <a:solidFill>
                  <a:srgbClr val="0070C0"/>
                </a:solidFill>
                <a:latin typeface="Arial Narrow" pitchFamily="34" charset="0"/>
              </a:rPr>
              <a:t>opiatlar</a:t>
            </a:r>
            <a:r>
              <a:rPr lang="tr-TR" dirty="0" smtClean="0">
                <a:solidFill>
                  <a:srgbClr val="0070C0"/>
                </a:solidFill>
                <a:latin typeface="Arial Narrow" pitchFamily="34" charset="0"/>
              </a:rPr>
              <a:t> gibi faktörlerin beyin fonksiyonunu baskıladığı ve beslenmeyi arttırdığıdır. Örneğin, merkezi sinir sistemi </a:t>
            </a:r>
            <a:r>
              <a:rPr lang="tr-TR" dirty="0" err="1" smtClean="0">
                <a:solidFill>
                  <a:srgbClr val="0070C0"/>
                </a:solidFill>
                <a:latin typeface="Arial Narrow" pitchFamily="34" charset="0"/>
              </a:rPr>
              <a:t>depresanlarından</a:t>
            </a:r>
            <a:r>
              <a:rPr lang="tr-TR" dirty="0" smtClean="0">
                <a:solidFill>
                  <a:srgbClr val="0070C0"/>
                </a:solidFill>
                <a:latin typeface="Arial Narrow" pitchFamily="34" charset="0"/>
              </a:rPr>
              <a:t> kalsiyum, </a:t>
            </a:r>
            <a:r>
              <a:rPr lang="tr-TR" dirty="0" err="1" smtClean="0">
                <a:solidFill>
                  <a:srgbClr val="0070C0"/>
                </a:solidFill>
                <a:latin typeface="Arial Narrow" pitchFamily="34" charset="0"/>
              </a:rPr>
              <a:t>barbitüratlar</a:t>
            </a:r>
            <a:r>
              <a:rPr lang="tr-TR" dirty="0" smtClean="0">
                <a:solidFill>
                  <a:srgbClr val="0070C0"/>
                </a:solidFill>
                <a:latin typeface="Arial Narrow" pitchFamily="34" charset="0"/>
              </a:rPr>
              <a:t> ve </a:t>
            </a:r>
            <a:r>
              <a:rPr lang="tr-TR" dirty="0" err="1" smtClean="0">
                <a:solidFill>
                  <a:srgbClr val="0070C0"/>
                </a:solidFill>
                <a:latin typeface="Arial Narrow" pitchFamily="34" charset="0"/>
              </a:rPr>
              <a:t>benzodiazepinler</a:t>
            </a:r>
            <a:r>
              <a:rPr lang="tr-TR" dirty="0" smtClean="0">
                <a:solidFill>
                  <a:srgbClr val="0070C0"/>
                </a:solidFill>
                <a:latin typeface="Arial Narrow" pitchFamily="34" charset="0"/>
              </a:rPr>
              <a:t> </a:t>
            </a:r>
            <a:r>
              <a:rPr lang="tr-TR" dirty="0" err="1" smtClean="0">
                <a:solidFill>
                  <a:srgbClr val="0070C0"/>
                </a:solidFill>
                <a:latin typeface="Arial Narrow" pitchFamily="34" charset="0"/>
              </a:rPr>
              <a:t>ruminantlarda</a:t>
            </a:r>
            <a:r>
              <a:rPr lang="tr-TR" dirty="0" smtClean="0">
                <a:solidFill>
                  <a:srgbClr val="0070C0"/>
                </a:solidFill>
                <a:latin typeface="Arial Narrow" pitchFamily="34" charset="0"/>
              </a:rPr>
              <a:t> besin alınımını uyarmaktadırlar. </a:t>
            </a:r>
            <a:r>
              <a:rPr lang="tr-TR" dirty="0" smtClean="0">
                <a:latin typeface="Arial Narrow" pitchFamily="34" charset="0"/>
              </a:rPr>
              <a:t>CCK’ </a:t>
            </a:r>
            <a:r>
              <a:rPr lang="tr-TR" dirty="0" err="1" smtClean="0">
                <a:latin typeface="Arial Narrow" pitchFamily="34" charset="0"/>
              </a:rPr>
              <a:t>nın</a:t>
            </a:r>
            <a:r>
              <a:rPr lang="tr-TR" dirty="0" smtClean="0">
                <a:latin typeface="Arial Narrow" pitchFamily="34" charset="0"/>
              </a:rPr>
              <a:t> doyma ile ilgili </a:t>
            </a:r>
            <a:r>
              <a:rPr lang="tr-TR" dirty="0" err="1" smtClean="0">
                <a:latin typeface="Arial Narrow" pitchFamily="34" charset="0"/>
              </a:rPr>
              <a:t>periferal</a:t>
            </a:r>
            <a:r>
              <a:rPr lang="tr-TR" dirty="0" smtClean="0">
                <a:latin typeface="Arial Narrow" pitchFamily="34" charset="0"/>
              </a:rPr>
              <a:t> bir faktör olduğu ayrıca beyinde de bulunduğu daha önce de bahsedilmişti. Bu </a:t>
            </a:r>
            <a:r>
              <a:rPr lang="tr-TR" dirty="0" err="1" smtClean="0">
                <a:latin typeface="Arial Narrow" pitchFamily="34" charset="0"/>
              </a:rPr>
              <a:t>polipeptit</a:t>
            </a:r>
            <a:r>
              <a:rPr lang="tr-TR" dirty="0" smtClean="0">
                <a:latin typeface="Arial Narrow" pitchFamily="34" charset="0"/>
              </a:rPr>
              <a:t> (</a:t>
            </a:r>
            <a:r>
              <a:rPr lang="tr-TR" dirty="0" err="1" smtClean="0">
                <a:latin typeface="Arial Narrow" pitchFamily="34" charset="0"/>
              </a:rPr>
              <a:t>peptit</a:t>
            </a:r>
            <a:r>
              <a:rPr lang="tr-TR" dirty="0" smtClean="0">
                <a:latin typeface="Arial Narrow" pitchFamily="34" charset="0"/>
              </a:rPr>
              <a:t> yapılı hormon) koyunda doyma duygusunu oluşturmaktadır. </a:t>
            </a:r>
            <a:r>
              <a:rPr lang="tr-TR" dirty="0" smtClean="0">
                <a:solidFill>
                  <a:srgbClr val="C00000"/>
                </a:solidFill>
                <a:latin typeface="Arial Narrow" pitchFamily="34" charset="0"/>
              </a:rPr>
              <a:t>Bu konudaki son yaklaşım, üretimin, sığır büyüme hormonu veya </a:t>
            </a:r>
            <a:r>
              <a:rPr lang="tr-TR" dirty="0" err="1" smtClean="0">
                <a:solidFill>
                  <a:srgbClr val="C00000"/>
                </a:solidFill>
                <a:latin typeface="Arial Narrow" pitchFamily="34" charset="0"/>
              </a:rPr>
              <a:t>somotatropin</a:t>
            </a:r>
            <a:r>
              <a:rPr lang="tr-TR" dirty="0" smtClean="0">
                <a:solidFill>
                  <a:srgbClr val="C00000"/>
                </a:solidFill>
                <a:latin typeface="Arial Narrow" pitchFamily="34" charset="0"/>
              </a:rPr>
              <a:t> kullanılarak uyarılmasıdır ve ürün miktarının artmasının yiyecek alınımının artmasıyla uyumlu olması için hayvanlara güvenilmesidir. </a:t>
            </a:r>
            <a:r>
              <a:rPr lang="tr-TR" dirty="0" smtClean="0">
                <a:solidFill>
                  <a:srgbClr val="00B050"/>
                </a:solidFill>
                <a:latin typeface="Arial Narrow" pitchFamily="34" charset="0"/>
              </a:rPr>
              <a:t>Koyunlarda </a:t>
            </a:r>
            <a:r>
              <a:rPr lang="tr-TR" dirty="0" err="1" smtClean="0">
                <a:solidFill>
                  <a:srgbClr val="00B050"/>
                </a:solidFill>
                <a:latin typeface="Arial Narrow" pitchFamily="34" charset="0"/>
              </a:rPr>
              <a:t>obezite</a:t>
            </a:r>
            <a:r>
              <a:rPr lang="tr-TR" dirty="0" smtClean="0">
                <a:solidFill>
                  <a:srgbClr val="00B050"/>
                </a:solidFill>
                <a:latin typeface="Arial Narrow" pitchFamily="34" charset="0"/>
              </a:rPr>
              <a:t>, </a:t>
            </a:r>
            <a:r>
              <a:rPr lang="tr-TR" dirty="0" err="1" smtClean="0">
                <a:solidFill>
                  <a:srgbClr val="00B050"/>
                </a:solidFill>
                <a:latin typeface="Arial Narrow" pitchFamily="34" charset="0"/>
              </a:rPr>
              <a:t>peletlenmiş</a:t>
            </a:r>
            <a:r>
              <a:rPr lang="tr-TR" dirty="0" smtClean="0">
                <a:solidFill>
                  <a:srgbClr val="00B050"/>
                </a:solidFill>
                <a:latin typeface="Arial Narrow" pitchFamily="34" charset="0"/>
              </a:rPr>
              <a:t> yemin serbestçe sunulmasıyla oluşturulabilmektedir. Böyle bir yemden koyunlar ihtiyaçlarının 3-6 kat fazlasını tüketebilirler ve böylece kilo almış olurlar. Sonrasında yiyecek alımını azaltırlar ve aslında zayıf koyunlardan daha yavaş yerler. Bu durum bize yağ dokusunun oluşturduğu ve muhtemelen </a:t>
            </a:r>
            <a:r>
              <a:rPr lang="tr-TR" dirty="0" err="1" smtClean="0">
                <a:solidFill>
                  <a:srgbClr val="00B050"/>
                </a:solidFill>
                <a:latin typeface="Arial Narrow" pitchFamily="34" charset="0"/>
              </a:rPr>
              <a:t>leptinden</a:t>
            </a:r>
            <a:r>
              <a:rPr lang="tr-TR" dirty="0" smtClean="0">
                <a:solidFill>
                  <a:srgbClr val="00B050"/>
                </a:solidFill>
                <a:latin typeface="Arial Narrow" pitchFamily="34" charset="0"/>
              </a:rPr>
              <a:t> kaynaklanan geri bildirimi (</a:t>
            </a:r>
            <a:r>
              <a:rPr lang="tr-TR" dirty="0" err="1" smtClean="0">
                <a:solidFill>
                  <a:srgbClr val="00B050"/>
                </a:solidFill>
                <a:latin typeface="Arial Narrow" pitchFamily="34" charset="0"/>
              </a:rPr>
              <a:t>feedback</a:t>
            </a:r>
            <a:r>
              <a:rPr lang="tr-TR" dirty="0" smtClean="0">
                <a:solidFill>
                  <a:srgbClr val="00B050"/>
                </a:solidFill>
                <a:latin typeface="Arial Narrow" pitchFamily="34" charset="0"/>
              </a:rPr>
              <a:t>) göstermektedir ki bu da yiyecek alınımının durdurulması demektir.</a:t>
            </a:r>
          </a:p>
          <a:p>
            <a:endParaRPr lang="tr-TR" dirty="0" smtClean="0"/>
          </a:p>
          <a:p>
            <a:endParaRPr lang="tr-TR" dirty="0" smtClean="0">
              <a:solidFill>
                <a:srgbClr val="0070C0"/>
              </a:solidFill>
            </a:endParaRPr>
          </a:p>
          <a:p>
            <a:endParaRPr lang="tr-TR"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115616" y="274638"/>
            <a:ext cx="7818072" cy="1143000"/>
          </a:xfrm>
        </p:spPr>
        <p:txBody>
          <a:bodyPr>
            <a:normAutofit fontScale="90000"/>
          </a:bodyPr>
          <a:lstStyle/>
          <a:p>
            <a:r>
              <a:rPr lang="tr-TR" b="1" dirty="0" smtClean="0"/>
              <a:t>KEÇİLERDE  YİYECEK ALINIMININ KONTROLÜ</a:t>
            </a:r>
            <a:endParaRPr lang="tr-TR" dirty="0"/>
          </a:p>
        </p:txBody>
      </p:sp>
      <p:sp>
        <p:nvSpPr>
          <p:cNvPr id="3" name="2 İçerik Yer Tutucusu"/>
          <p:cNvSpPr>
            <a:spLocks noGrp="1"/>
          </p:cNvSpPr>
          <p:nvPr>
            <p:ph idx="1"/>
          </p:nvPr>
        </p:nvSpPr>
        <p:spPr>
          <a:xfrm>
            <a:off x="1043608" y="1447800"/>
            <a:ext cx="7890080" cy="5221560"/>
          </a:xfrm>
        </p:spPr>
        <p:txBody>
          <a:bodyPr>
            <a:normAutofit fontScale="62500" lnSpcReduction="20000"/>
          </a:bodyPr>
          <a:lstStyle/>
          <a:p>
            <a:r>
              <a:rPr lang="tr-TR" b="1" dirty="0" smtClean="0">
                <a:latin typeface="Arial" pitchFamily="34" charset="0"/>
                <a:cs typeface="Arial" pitchFamily="34" charset="0"/>
              </a:rPr>
              <a:t>Yeme sıklığı ve otlama: </a:t>
            </a:r>
            <a:r>
              <a:rPr lang="tr-TR" dirty="0" smtClean="0">
                <a:solidFill>
                  <a:srgbClr val="0070C0"/>
                </a:solidFill>
                <a:latin typeface="Arial" pitchFamily="34" charset="0"/>
                <a:cs typeface="Arial" pitchFamily="34" charset="0"/>
              </a:rPr>
              <a:t>Keçiler, sığır ve koyunlara oldukça benzer biçimde bir günde 12 kez yerler, bunun 8 öğünü gündüz boyunca gerçekleşir. Keçiler, koyunlardan daha fazla seçici bir beslenme yaparlar ve dolayısıyla bir koyuna göre hedef kiloya daha uzun bir sürede ulaşırlar. Tarama davranışı bir yetenektir ve öğrenilmek zorundadır. Keçiler, çiğnemekten daha ziyade ince dalları koparmayı öğrenirler. Bilim adamları ve yetiştiricilerin, keçilerin yem tüketimini özellikle de lezzetli gıdalar kullanmadan arttırma girişimleri oldukça fazla olmakla birlikte adaçayı gibi bitkiler bile başarılı sonuç vermemiştir. Fakat keçiler çalıları koyunlardan daha fazla tüketmektedirler. Keçilerin seçiciliği anne ve akranlarından ayrıca da yaşamının ilk yılında karşılaştığı bitki türlerinden çok etkilenmektedir. Grup olarak beslendiklerinde yiyecek alımı ve yemek için zaman harcarlarken, sınırlı bir hacimde beslendiklerinde bu sürede azalma olur. Dominant keçinin besin alımında ise daha az azalma olmaktadır. </a:t>
            </a:r>
            <a:r>
              <a:rPr lang="tr-TR" dirty="0" smtClean="0">
                <a:solidFill>
                  <a:srgbClr val="C00000"/>
                </a:solidFill>
                <a:latin typeface="Arial" pitchFamily="34" charset="0"/>
                <a:cs typeface="Arial" pitchFamily="34" charset="0"/>
              </a:rPr>
              <a:t>Keçilerde konsantre yemdeki ham protein miktarının yükseltilmesi sonucu yem alım miktarı ve süt üretimi artar. </a:t>
            </a:r>
            <a:r>
              <a:rPr lang="tr-TR" dirty="0" err="1" smtClean="0">
                <a:solidFill>
                  <a:srgbClr val="C00000"/>
                </a:solidFill>
                <a:latin typeface="Arial" pitchFamily="34" charset="0"/>
                <a:cs typeface="Arial" pitchFamily="34" charset="0"/>
              </a:rPr>
              <a:t>Propiyonat</a:t>
            </a:r>
            <a:r>
              <a:rPr lang="tr-TR" dirty="0" smtClean="0">
                <a:solidFill>
                  <a:srgbClr val="C00000"/>
                </a:solidFill>
                <a:latin typeface="Arial" pitchFamily="34" charset="0"/>
                <a:cs typeface="Arial" pitchFamily="34" charset="0"/>
              </a:rPr>
              <a:t> ve </a:t>
            </a:r>
            <a:r>
              <a:rPr lang="tr-TR" dirty="0" err="1" smtClean="0">
                <a:solidFill>
                  <a:srgbClr val="C00000"/>
                </a:solidFill>
                <a:latin typeface="Arial" pitchFamily="34" charset="0"/>
                <a:cs typeface="Arial" pitchFamily="34" charset="0"/>
              </a:rPr>
              <a:t>laktat</a:t>
            </a:r>
            <a:r>
              <a:rPr lang="tr-TR" dirty="0" smtClean="0">
                <a:solidFill>
                  <a:srgbClr val="C00000"/>
                </a:solidFill>
                <a:latin typeface="Arial" pitchFamily="34" charset="0"/>
                <a:cs typeface="Arial" pitchFamily="34" charset="0"/>
              </a:rPr>
              <a:t> keçilerde yem alımını baskılar fakat bu etkinin kaynağı </a:t>
            </a:r>
            <a:r>
              <a:rPr lang="tr-TR" dirty="0" err="1" smtClean="0">
                <a:solidFill>
                  <a:srgbClr val="C00000"/>
                </a:solidFill>
                <a:latin typeface="Arial" pitchFamily="34" charset="0"/>
                <a:cs typeface="Arial" pitchFamily="34" charset="0"/>
              </a:rPr>
              <a:t>rumenden</a:t>
            </a:r>
            <a:r>
              <a:rPr lang="tr-TR" dirty="0" smtClean="0">
                <a:solidFill>
                  <a:srgbClr val="C00000"/>
                </a:solidFill>
                <a:latin typeface="Arial" pitchFamily="34" charset="0"/>
                <a:cs typeface="Arial" pitchFamily="34" charset="0"/>
              </a:rPr>
              <a:t> ziyade karaciğerdir. Yiyecek alımı </a:t>
            </a:r>
            <a:r>
              <a:rPr lang="tr-TR" dirty="0" err="1" smtClean="0">
                <a:solidFill>
                  <a:srgbClr val="C00000"/>
                </a:solidFill>
                <a:latin typeface="Arial" pitchFamily="34" charset="0"/>
                <a:cs typeface="Arial" pitchFamily="34" charset="0"/>
              </a:rPr>
              <a:t>östrusta</a:t>
            </a:r>
            <a:r>
              <a:rPr lang="tr-TR" dirty="0" smtClean="0">
                <a:solidFill>
                  <a:srgbClr val="C00000"/>
                </a:solidFill>
                <a:latin typeface="Arial" pitchFamily="34" charset="0"/>
                <a:cs typeface="Arial" pitchFamily="34" charset="0"/>
              </a:rPr>
              <a:t> düşer.</a:t>
            </a:r>
          </a:p>
          <a:p>
            <a:pPr>
              <a:buNone/>
            </a:pPr>
            <a:endParaRPr lang="tr-TR"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435608" y="0"/>
            <a:ext cx="7498080" cy="620688"/>
          </a:xfrm>
        </p:spPr>
        <p:txBody>
          <a:bodyPr>
            <a:normAutofit fontScale="90000"/>
          </a:bodyPr>
          <a:lstStyle/>
          <a:p>
            <a:r>
              <a:rPr lang="tr-TR" b="1" dirty="0" smtClean="0"/>
              <a:t>SU ALIMI</a:t>
            </a:r>
            <a:endParaRPr lang="tr-TR" dirty="0"/>
          </a:p>
        </p:txBody>
      </p:sp>
      <p:sp>
        <p:nvSpPr>
          <p:cNvPr id="3" name="2 İçerik Yer Tutucusu"/>
          <p:cNvSpPr>
            <a:spLocks noGrp="1"/>
          </p:cNvSpPr>
          <p:nvPr>
            <p:ph idx="1"/>
          </p:nvPr>
        </p:nvSpPr>
        <p:spPr>
          <a:xfrm>
            <a:off x="755576" y="548680"/>
            <a:ext cx="8178112" cy="5699720"/>
          </a:xfrm>
        </p:spPr>
        <p:txBody>
          <a:bodyPr>
            <a:normAutofit fontScale="47500" lnSpcReduction="20000"/>
          </a:bodyPr>
          <a:lstStyle/>
          <a:p>
            <a:r>
              <a:rPr lang="tr-TR" sz="3600" dirty="0" smtClean="0">
                <a:solidFill>
                  <a:srgbClr val="0070C0"/>
                </a:solidFill>
                <a:latin typeface="Arial Narrow" pitchFamily="34" charset="0"/>
              </a:rPr>
              <a:t>En az üç tip uyarı susama hissini uyarmaktadır. Bunlar: ağız kuruluğu, </a:t>
            </a:r>
            <a:r>
              <a:rPr lang="tr-TR" sz="3600" dirty="0" smtClean="0">
                <a:solidFill>
                  <a:srgbClr val="C00000"/>
                </a:solidFill>
                <a:latin typeface="Arial Narrow" pitchFamily="34" charset="0"/>
              </a:rPr>
              <a:t>kan </a:t>
            </a:r>
            <a:r>
              <a:rPr lang="tr-TR" sz="3600" dirty="0" err="1" smtClean="0">
                <a:solidFill>
                  <a:srgbClr val="C00000"/>
                </a:solidFill>
                <a:latin typeface="Arial Narrow" pitchFamily="34" charset="0"/>
              </a:rPr>
              <a:t>ozmotik</a:t>
            </a:r>
            <a:r>
              <a:rPr lang="tr-TR" sz="3600" dirty="0" smtClean="0">
                <a:solidFill>
                  <a:srgbClr val="C00000"/>
                </a:solidFill>
                <a:latin typeface="Arial Narrow" pitchFamily="34" charset="0"/>
              </a:rPr>
              <a:t> basıncının yükselmesi</a:t>
            </a:r>
            <a:r>
              <a:rPr lang="tr-TR" sz="3600" dirty="0" smtClean="0">
                <a:solidFill>
                  <a:srgbClr val="0070C0"/>
                </a:solidFill>
                <a:latin typeface="Arial Narrow" pitchFamily="34" charset="0"/>
              </a:rPr>
              <a:t> ve </a:t>
            </a:r>
            <a:r>
              <a:rPr lang="tr-TR" sz="3600" dirty="0" smtClean="0">
                <a:solidFill>
                  <a:srgbClr val="00B050"/>
                </a:solidFill>
                <a:latin typeface="Arial Narrow" pitchFamily="34" charset="0"/>
              </a:rPr>
              <a:t>kan hacminin azalması </a:t>
            </a:r>
            <a:r>
              <a:rPr lang="tr-TR" sz="3600" dirty="0" smtClean="0">
                <a:solidFill>
                  <a:srgbClr val="0070C0"/>
                </a:solidFill>
                <a:latin typeface="Arial Narrow" pitchFamily="34" charset="0"/>
              </a:rPr>
              <a:t>olarak sayılabilir. Ayrıca bunlara </a:t>
            </a:r>
            <a:r>
              <a:rPr lang="tr-TR" sz="3600" dirty="0" err="1" smtClean="0">
                <a:solidFill>
                  <a:srgbClr val="0070C0"/>
                </a:solidFill>
                <a:latin typeface="Arial Narrow" pitchFamily="34" charset="0"/>
              </a:rPr>
              <a:t>internal</a:t>
            </a:r>
            <a:r>
              <a:rPr lang="tr-TR" sz="3600" dirty="0" smtClean="0">
                <a:solidFill>
                  <a:srgbClr val="0070C0"/>
                </a:solidFill>
                <a:latin typeface="Arial Narrow" pitchFamily="34" charset="0"/>
              </a:rPr>
              <a:t> sinyaller de eklenebilir. Tat tercihleri su alınımını etkileyebilir. Örneğin, litrede 4 gr kadar magnezyum içeren fakat sodyum sülfat bulunmayan bazı doğal su kaynaklarından su içilmesi, su alınımını azaltmaktadır.</a:t>
            </a:r>
          </a:p>
          <a:p>
            <a:r>
              <a:rPr lang="tr-TR" sz="3600" b="1" dirty="0" err="1" smtClean="0">
                <a:latin typeface="Arial Narrow" pitchFamily="34" charset="0"/>
              </a:rPr>
              <a:t>Ozmotik</a:t>
            </a:r>
            <a:r>
              <a:rPr lang="tr-TR" sz="3600" b="1" dirty="0" smtClean="0">
                <a:latin typeface="Arial Narrow" pitchFamily="34" charset="0"/>
              </a:rPr>
              <a:t> basıncın artması</a:t>
            </a:r>
            <a:r>
              <a:rPr lang="tr-TR" sz="3600" dirty="0" smtClean="0">
                <a:latin typeface="Arial Narrow" pitchFamily="34" charset="0"/>
              </a:rPr>
              <a:t>: </a:t>
            </a:r>
            <a:r>
              <a:rPr lang="tr-TR" sz="3600" dirty="0" smtClean="0">
                <a:solidFill>
                  <a:srgbClr val="7030A0"/>
                </a:solidFill>
                <a:latin typeface="Arial Narrow" pitchFamily="34" charset="0"/>
              </a:rPr>
              <a:t>Damar içi yolla </a:t>
            </a:r>
            <a:r>
              <a:rPr lang="tr-TR" sz="3600" dirty="0" err="1" smtClean="0">
                <a:solidFill>
                  <a:srgbClr val="7030A0"/>
                </a:solidFill>
                <a:latin typeface="Arial Narrow" pitchFamily="34" charset="0"/>
              </a:rPr>
              <a:t>hipertonik</a:t>
            </a:r>
            <a:r>
              <a:rPr lang="tr-TR" sz="3600" dirty="0" smtClean="0">
                <a:solidFill>
                  <a:srgbClr val="7030A0"/>
                </a:solidFill>
                <a:latin typeface="Arial Narrow" pitchFamily="34" charset="0"/>
              </a:rPr>
              <a:t> sodyum klorür </a:t>
            </a:r>
            <a:r>
              <a:rPr lang="tr-TR" sz="3600" dirty="0" err="1" smtClean="0">
                <a:solidFill>
                  <a:srgbClr val="7030A0"/>
                </a:solidFill>
                <a:latin typeface="Arial Narrow" pitchFamily="34" charset="0"/>
              </a:rPr>
              <a:t>infüzyonu</a:t>
            </a:r>
            <a:r>
              <a:rPr lang="tr-TR" sz="3600" dirty="0" smtClean="0">
                <a:solidFill>
                  <a:srgbClr val="7030A0"/>
                </a:solidFill>
                <a:latin typeface="Arial Narrow" pitchFamily="34" charset="0"/>
              </a:rPr>
              <a:t> yapılması domuzlarda, atlarda ve köpeklerde susamaya neden olmuştur. Kan </a:t>
            </a:r>
            <a:r>
              <a:rPr lang="tr-TR" sz="3600" dirty="0" err="1" smtClean="0">
                <a:solidFill>
                  <a:srgbClr val="7030A0"/>
                </a:solidFill>
                <a:latin typeface="Arial Narrow" pitchFamily="34" charset="0"/>
              </a:rPr>
              <a:t>ozmotik</a:t>
            </a:r>
            <a:r>
              <a:rPr lang="tr-TR" sz="3600" dirty="0" smtClean="0">
                <a:solidFill>
                  <a:srgbClr val="7030A0"/>
                </a:solidFill>
                <a:latin typeface="Arial Narrow" pitchFamily="34" charset="0"/>
              </a:rPr>
              <a:t> basıncının artmasının beyinde lokalize olmuş </a:t>
            </a:r>
            <a:r>
              <a:rPr lang="tr-TR" sz="3600" dirty="0" err="1" smtClean="0">
                <a:solidFill>
                  <a:srgbClr val="7030A0"/>
                </a:solidFill>
                <a:latin typeface="Arial Narrow" pitchFamily="34" charset="0"/>
              </a:rPr>
              <a:t>ozmoreseptörleri</a:t>
            </a:r>
            <a:r>
              <a:rPr lang="tr-TR" sz="3600" dirty="0" smtClean="0">
                <a:solidFill>
                  <a:srgbClr val="7030A0"/>
                </a:solidFill>
                <a:latin typeface="Arial Narrow" pitchFamily="34" charset="0"/>
              </a:rPr>
              <a:t> uyardığına inanılır.  % 2’ </a:t>
            </a:r>
            <a:r>
              <a:rPr lang="tr-TR" sz="3600" dirty="0" err="1" smtClean="0">
                <a:solidFill>
                  <a:srgbClr val="7030A0"/>
                </a:solidFill>
                <a:latin typeface="Arial Narrow" pitchFamily="34" charset="0"/>
              </a:rPr>
              <a:t>lik</a:t>
            </a:r>
            <a:r>
              <a:rPr lang="tr-TR" sz="3600" dirty="0" smtClean="0">
                <a:solidFill>
                  <a:srgbClr val="7030A0"/>
                </a:solidFill>
                <a:latin typeface="Arial Narrow" pitchFamily="34" charset="0"/>
              </a:rPr>
              <a:t> </a:t>
            </a:r>
            <a:r>
              <a:rPr lang="tr-TR" sz="3600" dirty="0" err="1" smtClean="0">
                <a:solidFill>
                  <a:srgbClr val="7030A0"/>
                </a:solidFill>
                <a:latin typeface="Arial Narrow" pitchFamily="34" charset="0"/>
              </a:rPr>
              <a:t>hipertonik</a:t>
            </a:r>
            <a:r>
              <a:rPr lang="tr-TR" sz="3600" dirty="0" smtClean="0">
                <a:solidFill>
                  <a:srgbClr val="7030A0"/>
                </a:solidFill>
                <a:latin typeface="Arial Narrow" pitchFamily="34" charset="0"/>
              </a:rPr>
              <a:t> tuz solüsyonu bir </a:t>
            </a:r>
            <a:r>
              <a:rPr lang="tr-TR" sz="3600" dirty="0" err="1" smtClean="0">
                <a:solidFill>
                  <a:srgbClr val="7030A0"/>
                </a:solidFill>
                <a:latin typeface="Arial Narrow" pitchFamily="34" charset="0"/>
              </a:rPr>
              <a:t>kanülle</a:t>
            </a:r>
            <a:r>
              <a:rPr lang="tr-TR" sz="3600" dirty="0" smtClean="0">
                <a:solidFill>
                  <a:srgbClr val="7030A0"/>
                </a:solidFill>
                <a:latin typeface="Arial Narrow" pitchFamily="34" charset="0"/>
              </a:rPr>
              <a:t> doğrudan beyine verilirse keçilerin çok miktarda su içtiği görülmüştür. Benzer biçimde, bir kısrağın günlük içtiği su miktarı yarıya indirildiğinde, kan plazmasının </a:t>
            </a:r>
            <a:r>
              <a:rPr lang="tr-TR" sz="3600" dirty="0" err="1" smtClean="0">
                <a:solidFill>
                  <a:srgbClr val="7030A0"/>
                </a:solidFill>
                <a:latin typeface="Arial Narrow" pitchFamily="34" charset="0"/>
              </a:rPr>
              <a:t>ozmotik</a:t>
            </a:r>
            <a:r>
              <a:rPr lang="tr-TR" sz="3600" dirty="0" smtClean="0">
                <a:solidFill>
                  <a:srgbClr val="7030A0"/>
                </a:solidFill>
                <a:latin typeface="Arial Narrow" pitchFamily="34" charset="0"/>
              </a:rPr>
              <a:t> basıncının yükselmesi ve </a:t>
            </a:r>
            <a:r>
              <a:rPr lang="tr-TR" sz="3600" dirty="0" err="1" smtClean="0">
                <a:solidFill>
                  <a:srgbClr val="7030A0"/>
                </a:solidFill>
                <a:latin typeface="Arial Narrow" pitchFamily="34" charset="0"/>
              </a:rPr>
              <a:t>ozmoreseptörlerin</a:t>
            </a:r>
            <a:r>
              <a:rPr lang="tr-TR" sz="3600" dirty="0" smtClean="0">
                <a:solidFill>
                  <a:srgbClr val="7030A0"/>
                </a:solidFill>
                <a:latin typeface="Arial Narrow" pitchFamily="34" charset="0"/>
              </a:rPr>
              <a:t> uyarılması sonucu içtiği su miktarı artmaktadır. Sığırlar gün içinde değişen miktarlarda su içerler. Örneğin,  </a:t>
            </a:r>
            <a:r>
              <a:rPr lang="tr-TR" sz="3600" dirty="0" err="1" smtClean="0">
                <a:solidFill>
                  <a:srgbClr val="7030A0"/>
                </a:solidFill>
                <a:latin typeface="Arial Narrow" pitchFamily="34" charset="0"/>
              </a:rPr>
              <a:t>laktasyondaki</a:t>
            </a:r>
            <a:r>
              <a:rPr lang="tr-TR" sz="3600" dirty="0" smtClean="0">
                <a:solidFill>
                  <a:srgbClr val="7030A0"/>
                </a:solidFill>
                <a:latin typeface="Arial Narrow" pitchFamily="34" charset="0"/>
              </a:rPr>
              <a:t> sığırlar çok miktarda su içerler fakat çok sık içmezler. 30 kg’ </a:t>
            </a:r>
            <a:r>
              <a:rPr lang="tr-TR" sz="3600" dirty="0" err="1" smtClean="0">
                <a:solidFill>
                  <a:srgbClr val="7030A0"/>
                </a:solidFill>
                <a:latin typeface="Arial Narrow" pitchFamily="34" charset="0"/>
              </a:rPr>
              <a:t>lık</a:t>
            </a:r>
            <a:r>
              <a:rPr lang="tr-TR" sz="3600" dirty="0" smtClean="0">
                <a:solidFill>
                  <a:srgbClr val="7030A0"/>
                </a:solidFill>
                <a:latin typeface="Arial Narrow" pitchFamily="34" charset="0"/>
              </a:rPr>
              <a:t> bir domuz günde yaklaşık 6 litre su içmektedir. Yemlerle aşırı protein almak, içilen su miktarını arttırmaktadır. Genel olarak, 2,5-3 gr yeme karşılık 1 gr su tüketilir demek doğru olur.</a:t>
            </a:r>
          </a:p>
          <a:p>
            <a:r>
              <a:rPr lang="tr-TR" sz="3600" b="1" dirty="0" smtClean="0">
                <a:latin typeface="Arial Narrow" pitchFamily="34" charset="0"/>
              </a:rPr>
              <a:t>Kan hacminin azalması:  </a:t>
            </a:r>
            <a:r>
              <a:rPr lang="tr-TR" sz="3600" dirty="0" smtClean="0">
                <a:solidFill>
                  <a:srgbClr val="C00000"/>
                </a:solidFill>
                <a:latin typeface="Arial Narrow" pitchFamily="34" charset="0"/>
              </a:rPr>
              <a:t>Örneğin, </a:t>
            </a:r>
            <a:r>
              <a:rPr lang="tr-TR" sz="3600" dirty="0" err="1" smtClean="0">
                <a:solidFill>
                  <a:srgbClr val="C00000"/>
                </a:solidFill>
                <a:latin typeface="Arial Narrow" pitchFamily="34" charset="0"/>
              </a:rPr>
              <a:t>hemoraji</a:t>
            </a:r>
            <a:r>
              <a:rPr lang="tr-TR" sz="3600" dirty="0" smtClean="0">
                <a:solidFill>
                  <a:srgbClr val="C00000"/>
                </a:solidFill>
                <a:latin typeface="Arial Narrow" pitchFamily="34" charset="0"/>
              </a:rPr>
              <a:t> veya </a:t>
            </a:r>
            <a:r>
              <a:rPr lang="tr-TR" sz="3600" dirty="0" err="1" smtClean="0">
                <a:solidFill>
                  <a:srgbClr val="C00000"/>
                </a:solidFill>
                <a:latin typeface="Arial Narrow" pitchFamily="34" charset="0"/>
              </a:rPr>
              <a:t>peritonal</a:t>
            </a:r>
            <a:r>
              <a:rPr lang="tr-TR" sz="3600" dirty="0" smtClean="0">
                <a:solidFill>
                  <a:srgbClr val="C00000"/>
                </a:solidFill>
                <a:latin typeface="Arial Narrow" pitchFamily="34" charset="0"/>
              </a:rPr>
              <a:t> diyaliz gibi nedenlerle kan hacminin azalması susamayı uyarmaktadır. Günlük olarak 36 kg süt (% 95’i su) veren bir ineğin kan hacminin azalmasını beklemek doğaldır. Bu nedenle </a:t>
            </a:r>
            <a:r>
              <a:rPr lang="tr-TR" sz="3600" dirty="0" err="1" smtClean="0">
                <a:solidFill>
                  <a:srgbClr val="C00000"/>
                </a:solidFill>
                <a:latin typeface="Arial Narrow" pitchFamily="34" charset="0"/>
              </a:rPr>
              <a:t>laktasyondaki</a:t>
            </a:r>
            <a:r>
              <a:rPr lang="tr-TR" sz="3600" dirty="0" smtClean="0">
                <a:solidFill>
                  <a:srgbClr val="C00000"/>
                </a:solidFill>
                <a:latin typeface="Arial Narrow" pitchFamily="34" charset="0"/>
              </a:rPr>
              <a:t> inekler, kuru dönemdeki ineklerden günde 45 kg daha fazla su içmektedirler. </a:t>
            </a:r>
            <a:r>
              <a:rPr lang="tr-TR" sz="3600" dirty="0" err="1" smtClean="0">
                <a:solidFill>
                  <a:srgbClr val="C00000"/>
                </a:solidFill>
                <a:latin typeface="Arial Narrow" pitchFamily="34" charset="0"/>
              </a:rPr>
              <a:t>Furosemide</a:t>
            </a:r>
            <a:r>
              <a:rPr lang="tr-TR" sz="3600" dirty="0" smtClean="0">
                <a:solidFill>
                  <a:srgbClr val="C00000"/>
                </a:solidFill>
                <a:latin typeface="Arial Narrow" pitchFamily="34" charset="0"/>
              </a:rPr>
              <a:t> </a:t>
            </a:r>
            <a:r>
              <a:rPr lang="tr-TR" sz="3600" dirty="0" err="1" smtClean="0">
                <a:solidFill>
                  <a:srgbClr val="C00000"/>
                </a:solidFill>
                <a:latin typeface="Arial Narrow" pitchFamily="34" charset="0"/>
              </a:rPr>
              <a:t>diüretik</a:t>
            </a:r>
            <a:r>
              <a:rPr lang="tr-TR" sz="3600" dirty="0" smtClean="0">
                <a:solidFill>
                  <a:srgbClr val="C00000"/>
                </a:solidFill>
                <a:latin typeface="Arial Narrow" pitchFamily="34" charset="0"/>
              </a:rPr>
              <a:t> olarak yarış atlarına sıklıkla yarış öncesinde plazma miktarını azaltmak için uygulanmakta ve böylece susama uyarılmış olmaktadır. Hayvanlarda sıvı kaybı ısı stresi oluşumuna neden olmaktadır. Çünkü serinleme köpeklerde hızlı ve yüzeysel soluma (</a:t>
            </a:r>
            <a:r>
              <a:rPr lang="tr-TR" sz="3600" dirty="0" err="1" smtClean="0">
                <a:solidFill>
                  <a:srgbClr val="C00000"/>
                </a:solidFill>
                <a:latin typeface="Arial Narrow" pitchFamily="34" charset="0"/>
              </a:rPr>
              <a:t>polipne</a:t>
            </a:r>
            <a:r>
              <a:rPr lang="tr-TR" sz="3600" dirty="0" smtClean="0">
                <a:solidFill>
                  <a:srgbClr val="C00000"/>
                </a:solidFill>
                <a:latin typeface="Arial Narrow" pitchFamily="34" charset="0"/>
              </a:rPr>
              <a:t>), kedilerde tükürük yayma ve atlarda terleme ile sağlanmaktadır. Tüm bunlardan dolayı su alınımı çevre sıcaklığıyla da açık bir şekilde ilişkili olmaktadır.</a:t>
            </a:r>
          </a:p>
          <a:p>
            <a:endParaRPr lang="tr-TR" dirty="0" smtClean="0">
              <a:solidFill>
                <a:srgbClr val="C00000"/>
              </a:solidFill>
            </a:endParaRPr>
          </a:p>
          <a:p>
            <a:endParaRPr lang="tr-TR" dirty="0" smtClean="0"/>
          </a:p>
          <a:p>
            <a:endParaRPr lang="tr-TR" dirty="0" smtClean="0">
              <a:solidFill>
                <a:srgbClr val="7030A0"/>
              </a:solidFill>
            </a:endParaRPr>
          </a:p>
          <a:p>
            <a:endParaRPr lang="tr-TR" dirty="0">
              <a:solidFill>
                <a:srgbClr val="0070C0"/>
              </a:solidFill>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755576" y="260648"/>
            <a:ext cx="8106104" cy="6597352"/>
          </a:xfrm>
        </p:spPr>
        <p:txBody>
          <a:bodyPr>
            <a:normAutofit fontScale="47500" lnSpcReduction="20000"/>
          </a:bodyPr>
          <a:lstStyle/>
          <a:p>
            <a:r>
              <a:rPr lang="tr-TR" b="1" dirty="0" err="1" smtClean="0"/>
              <a:t>Anjiotensin</a:t>
            </a:r>
            <a:r>
              <a:rPr lang="tr-TR" b="1" dirty="0" smtClean="0"/>
              <a:t> :  </a:t>
            </a:r>
            <a:r>
              <a:rPr lang="tr-TR" dirty="0" smtClean="0">
                <a:solidFill>
                  <a:srgbClr val="00B050"/>
                </a:solidFill>
              </a:rPr>
              <a:t>Bir diğer su içme tipi </a:t>
            </a:r>
            <a:r>
              <a:rPr lang="tr-TR" dirty="0" err="1" smtClean="0">
                <a:solidFill>
                  <a:srgbClr val="00B050"/>
                </a:solidFill>
              </a:rPr>
              <a:t>anjiotensin</a:t>
            </a:r>
            <a:r>
              <a:rPr lang="tr-TR" dirty="0" smtClean="0">
                <a:solidFill>
                  <a:srgbClr val="00B050"/>
                </a:solidFill>
              </a:rPr>
              <a:t> hormonuna cevap olarak ortaya çıkmaktadır.  </a:t>
            </a:r>
            <a:r>
              <a:rPr lang="tr-TR" dirty="0" err="1" smtClean="0">
                <a:solidFill>
                  <a:srgbClr val="00B050"/>
                </a:solidFill>
              </a:rPr>
              <a:t>Anjiotensinojen</a:t>
            </a:r>
            <a:r>
              <a:rPr lang="tr-TR" dirty="0" smtClean="0">
                <a:solidFill>
                  <a:srgbClr val="00B050"/>
                </a:solidFill>
              </a:rPr>
              <a:t>, bir böbrek hormonu olan </a:t>
            </a:r>
            <a:r>
              <a:rPr lang="tr-TR" dirty="0" err="1" smtClean="0">
                <a:solidFill>
                  <a:srgbClr val="00B050"/>
                </a:solidFill>
              </a:rPr>
              <a:t>renin</a:t>
            </a:r>
            <a:r>
              <a:rPr lang="tr-TR" dirty="0" smtClean="0">
                <a:solidFill>
                  <a:srgbClr val="00B050"/>
                </a:solidFill>
              </a:rPr>
              <a:t> tarafından harekete geçirilir yani önce </a:t>
            </a:r>
            <a:r>
              <a:rPr lang="tr-TR" dirty="0" err="1" smtClean="0">
                <a:solidFill>
                  <a:srgbClr val="00B050"/>
                </a:solidFill>
              </a:rPr>
              <a:t>anjiotensin</a:t>
            </a:r>
            <a:r>
              <a:rPr lang="tr-TR" dirty="0" smtClean="0">
                <a:solidFill>
                  <a:srgbClr val="00B050"/>
                </a:solidFill>
              </a:rPr>
              <a:t> I’ e çevrilir. Daha sonra da </a:t>
            </a:r>
            <a:r>
              <a:rPr lang="tr-TR" dirty="0" err="1" smtClean="0">
                <a:solidFill>
                  <a:srgbClr val="00B050"/>
                </a:solidFill>
              </a:rPr>
              <a:t>anjiotensin</a:t>
            </a:r>
            <a:r>
              <a:rPr lang="tr-TR" dirty="0" smtClean="0">
                <a:solidFill>
                  <a:srgbClr val="00B050"/>
                </a:solidFill>
              </a:rPr>
              <a:t> dönüştürücü enzim tarafından </a:t>
            </a:r>
            <a:r>
              <a:rPr lang="tr-TR" dirty="0" err="1" smtClean="0">
                <a:solidFill>
                  <a:srgbClr val="00B050"/>
                </a:solidFill>
              </a:rPr>
              <a:t>anjiotensin</a:t>
            </a:r>
            <a:r>
              <a:rPr lang="tr-TR" dirty="0" smtClean="0">
                <a:solidFill>
                  <a:srgbClr val="00B050"/>
                </a:solidFill>
              </a:rPr>
              <a:t> II’ ye çevrilir ki bu hormonun birkaç görevi vardır. Bu </a:t>
            </a:r>
            <a:r>
              <a:rPr lang="tr-TR" dirty="0" err="1" smtClean="0">
                <a:solidFill>
                  <a:srgbClr val="00B050"/>
                </a:solidFill>
              </a:rPr>
              <a:t>aldosteronun</a:t>
            </a:r>
            <a:r>
              <a:rPr lang="tr-TR" dirty="0" smtClean="0">
                <a:solidFill>
                  <a:srgbClr val="00B050"/>
                </a:solidFill>
              </a:rPr>
              <a:t> salınmasını arttırarak böbreklerde </a:t>
            </a:r>
            <a:r>
              <a:rPr lang="tr-TR" dirty="0" err="1" smtClean="0">
                <a:solidFill>
                  <a:srgbClr val="00B050"/>
                </a:solidFill>
              </a:rPr>
              <a:t>Na</a:t>
            </a:r>
            <a:r>
              <a:rPr lang="tr-TR" baseline="30000" dirty="0" smtClean="0">
                <a:solidFill>
                  <a:srgbClr val="00B050"/>
                </a:solidFill>
              </a:rPr>
              <a:t>+</a:t>
            </a:r>
            <a:r>
              <a:rPr lang="tr-TR" dirty="0" smtClean="0">
                <a:solidFill>
                  <a:srgbClr val="00B050"/>
                </a:solidFill>
              </a:rPr>
              <a:t> geri emilimini arttırmaktadır.  Ayrıca kendisi de </a:t>
            </a:r>
            <a:r>
              <a:rPr lang="tr-TR" dirty="0" err="1" smtClean="0">
                <a:solidFill>
                  <a:srgbClr val="00B050"/>
                </a:solidFill>
              </a:rPr>
              <a:t>Na</a:t>
            </a:r>
            <a:r>
              <a:rPr lang="tr-TR" baseline="30000" dirty="0" smtClean="0">
                <a:solidFill>
                  <a:srgbClr val="00B050"/>
                </a:solidFill>
              </a:rPr>
              <a:t>+</a:t>
            </a:r>
            <a:r>
              <a:rPr lang="tr-TR" dirty="0" smtClean="0">
                <a:solidFill>
                  <a:srgbClr val="00B050"/>
                </a:solidFill>
              </a:rPr>
              <a:t> emilimini arttırır.  Adından da anlaşılacağı gibi </a:t>
            </a:r>
            <a:r>
              <a:rPr lang="tr-TR" dirty="0" err="1" smtClean="0">
                <a:solidFill>
                  <a:srgbClr val="00B050"/>
                </a:solidFill>
              </a:rPr>
              <a:t>anjiotensin</a:t>
            </a:r>
            <a:r>
              <a:rPr lang="tr-TR" dirty="0" smtClean="0">
                <a:solidFill>
                  <a:srgbClr val="00B050"/>
                </a:solidFill>
              </a:rPr>
              <a:t> II’ </a:t>
            </a:r>
            <a:r>
              <a:rPr lang="tr-TR" dirty="0" err="1" smtClean="0">
                <a:solidFill>
                  <a:srgbClr val="00B050"/>
                </a:solidFill>
              </a:rPr>
              <a:t>nin</a:t>
            </a:r>
            <a:r>
              <a:rPr lang="tr-TR" dirty="0" smtClean="0">
                <a:solidFill>
                  <a:srgbClr val="00B050"/>
                </a:solidFill>
              </a:rPr>
              <a:t> yüksek dozları kan basıncını yükseltmektedir. En ilginci su alınımı üzerine olan etkisidir.  </a:t>
            </a:r>
            <a:r>
              <a:rPr lang="tr-TR" dirty="0" err="1" smtClean="0">
                <a:solidFill>
                  <a:srgbClr val="00B050"/>
                </a:solidFill>
              </a:rPr>
              <a:t>Anjiotensin</a:t>
            </a:r>
            <a:r>
              <a:rPr lang="tr-TR" dirty="0" smtClean="0">
                <a:solidFill>
                  <a:srgbClr val="00B050"/>
                </a:solidFill>
              </a:rPr>
              <a:t> II ve bu hormonun salınma prosedürü, su alınımını çeşitli hayvanlarda uyarmaktadır. Söz konusu hayvanlar, köpek, kedi, koyun, keçi, domuz ve atlardır.  </a:t>
            </a:r>
            <a:r>
              <a:rPr lang="tr-TR" dirty="0" err="1" smtClean="0">
                <a:solidFill>
                  <a:srgbClr val="00B050"/>
                </a:solidFill>
              </a:rPr>
              <a:t>Anjiotensinin</a:t>
            </a:r>
            <a:r>
              <a:rPr lang="tr-TR" dirty="0" smtClean="0">
                <a:solidFill>
                  <a:srgbClr val="00B050"/>
                </a:solidFill>
              </a:rPr>
              <a:t> </a:t>
            </a:r>
            <a:r>
              <a:rPr lang="tr-TR" dirty="0" err="1" smtClean="0">
                <a:solidFill>
                  <a:srgbClr val="00B050"/>
                </a:solidFill>
              </a:rPr>
              <a:t>salınımının</a:t>
            </a:r>
            <a:r>
              <a:rPr lang="tr-TR" dirty="0" smtClean="0">
                <a:solidFill>
                  <a:srgbClr val="00B050"/>
                </a:solidFill>
              </a:rPr>
              <a:t> oynadığı rol normal susama mekanizmasının da belirleyici faktörüdür. </a:t>
            </a:r>
          </a:p>
          <a:p>
            <a:pPr>
              <a:buNone/>
            </a:pPr>
            <a:r>
              <a:rPr lang="tr-TR" dirty="0" smtClean="0">
                <a:solidFill>
                  <a:srgbClr val="00B050"/>
                </a:solidFill>
              </a:rPr>
              <a:t>	Böbreğe kan sağlanması gereken durumlarda </a:t>
            </a:r>
            <a:r>
              <a:rPr lang="tr-TR" dirty="0" err="1" smtClean="0">
                <a:solidFill>
                  <a:srgbClr val="00B050"/>
                </a:solidFill>
              </a:rPr>
              <a:t>renin</a:t>
            </a:r>
            <a:r>
              <a:rPr lang="tr-TR" dirty="0" smtClean="0">
                <a:solidFill>
                  <a:srgbClr val="00B050"/>
                </a:solidFill>
              </a:rPr>
              <a:t> salınması uyarılmaktadır ve bundan dolayı </a:t>
            </a:r>
            <a:r>
              <a:rPr lang="tr-TR" dirty="0" err="1" smtClean="0">
                <a:solidFill>
                  <a:srgbClr val="00B050"/>
                </a:solidFill>
              </a:rPr>
              <a:t>anjiyotensin</a:t>
            </a:r>
            <a:r>
              <a:rPr lang="tr-TR" dirty="0" smtClean="0">
                <a:solidFill>
                  <a:srgbClr val="00B050"/>
                </a:solidFill>
              </a:rPr>
              <a:t> salınmakta böylece susama ortaya çıkmaktadır. Hatta </a:t>
            </a:r>
            <a:r>
              <a:rPr lang="tr-TR" dirty="0" err="1" smtClean="0">
                <a:solidFill>
                  <a:srgbClr val="00B050"/>
                </a:solidFill>
              </a:rPr>
              <a:t>konjestif</a:t>
            </a:r>
            <a:r>
              <a:rPr lang="tr-TR" dirty="0" smtClean="0">
                <a:solidFill>
                  <a:srgbClr val="00B050"/>
                </a:solidFill>
              </a:rPr>
              <a:t> kalp hastalığı olan köpekler bu nedenle su alınımını arttırmaktadır.</a:t>
            </a:r>
          </a:p>
          <a:p>
            <a:r>
              <a:rPr lang="tr-TR" b="1" dirty="0" smtClean="0"/>
              <a:t>Ağız kuruması : </a:t>
            </a:r>
            <a:r>
              <a:rPr lang="tr-TR" dirty="0" smtClean="0"/>
              <a:t>Tükürük salgılamayan (</a:t>
            </a:r>
            <a:r>
              <a:rPr lang="tr-TR" dirty="0" err="1" smtClean="0"/>
              <a:t>desalivate</a:t>
            </a:r>
            <a:r>
              <a:rPr lang="tr-TR" dirty="0" smtClean="0"/>
              <a:t>) bir hayvanın sıklıkla kuru gıdaları yutmak için küçük su yudumları aldığı görülmektedir. Bu tip su içmeye </a:t>
            </a:r>
            <a:r>
              <a:rPr lang="tr-TR" dirty="0" err="1" smtClean="0"/>
              <a:t>prandial</a:t>
            </a:r>
            <a:r>
              <a:rPr lang="tr-TR" dirty="0" smtClean="0"/>
              <a:t> (yemekle ilgili) su içme denir. Ayrıca bu su içme tipi ağız dolusu tahıl almadan önce ağzına bir miktar su alan domuzlarda da görülmektedir.</a:t>
            </a:r>
          </a:p>
          <a:p>
            <a:r>
              <a:rPr lang="tr-TR" b="1" dirty="0" smtClean="0"/>
              <a:t>Susamanın çoklu nedenleri:</a:t>
            </a:r>
          </a:p>
          <a:p>
            <a:pPr lvl="1"/>
            <a:r>
              <a:rPr lang="tr-TR" dirty="0" err="1" smtClean="0">
                <a:solidFill>
                  <a:srgbClr val="C00000"/>
                </a:solidFill>
              </a:rPr>
              <a:t>Ozmotik</a:t>
            </a:r>
            <a:r>
              <a:rPr lang="tr-TR" dirty="0" smtClean="0">
                <a:solidFill>
                  <a:srgbClr val="C00000"/>
                </a:solidFill>
              </a:rPr>
              <a:t> ve hacimsel olarak su içmenin uyarılması, yaşamı tehdit eden koşullar altında vücut sıvılarının yerine konması için acil durum mekanizmasıdır.</a:t>
            </a:r>
            <a:endParaRPr lang="tr-TR" b="1" dirty="0" smtClean="0">
              <a:solidFill>
                <a:srgbClr val="C00000"/>
              </a:solidFill>
            </a:endParaRPr>
          </a:p>
          <a:p>
            <a:pPr lvl="1"/>
            <a:r>
              <a:rPr lang="tr-TR" dirty="0" smtClean="0">
                <a:solidFill>
                  <a:srgbClr val="C00000"/>
                </a:solidFill>
              </a:rPr>
              <a:t>Evcil hayvanların içtiği su büyük çoğunlukla yemekle ilgilidir.</a:t>
            </a:r>
          </a:p>
          <a:p>
            <a:pPr lvl="1"/>
            <a:r>
              <a:rPr lang="tr-TR" dirty="0" smtClean="0">
                <a:solidFill>
                  <a:srgbClr val="C00000"/>
                </a:solidFill>
              </a:rPr>
              <a:t>Bütün gece su yoksunluğu sonucu ortaya çıkan susama, </a:t>
            </a:r>
            <a:r>
              <a:rPr lang="tr-TR" dirty="0" err="1" smtClean="0">
                <a:solidFill>
                  <a:srgbClr val="C00000"/>
                </a:solidFill>
              </a:rPr>
              <a:t>ozmotik</a:t>
            </a:r>
            <a:r>
              <a:rPr lang="tr-TR" dirty="0" smtClean="0">
                <a:solidFill>
                  <a:srgbClr val="C00000"/>
                </a:solidFill>
              </a:rPr>
              <a:t> susama ile </a:t>
            </a:r>
            <a:r>
              <a:rPr lang="tr-TR" dirty="0" err="1" smtClean="0">
                <a:solidFill>
                  <a:srgbClr val="C00000"/>
                </a:solidFill>
              </a:rPr>
              <a:t>hipovolemik</a:t>
            </a:r>
            <a:r>
              <a:rPr lang="tr-TR" dirty="0" smtClean="0">
                <a:solidFill>
                  <a:srgbClr val="C00000"/>
                </a:solidFill>
              </a:rPr>
              <a:t> susamanın bir kombinasyonudur. </a:t>
            </a:r>
          </a:p>
          <a:p>
            <a:pPr lvl="1"/>
            <a:r>
              <a:rPr lang="tr-TR" dirty="0" smtClean="0">
                <a:solidFill>
                  <a:srgbClr val="C00000"/>
                </a:solidFill>
              </a:rPr>
              <a:t>Atlarda, içilen su miktarı çevre sıcaklığı ile birlikte düşmektedir ve bu durum atların daha çok yediği ve daha az su içtiği kış aylarında kolik (sancı) görülme sıklığının artmasını açıklamaya yardımcı bir vaka olarak karşımıza çıkmaktadır.  Eğer yiyeceklerle birlikte ılık su verilirse içilen su miktarının % 40 arttığı da gözlemlenmiştir. Atlar, otomatik suluklara göre kovadan daha fazla su içerler ve özellikle de atlar için tek seçenek otomatik suluk olduğunda negatif sıvı dengesi ortaya çıkmaktadır.</a:t>
            </a:r>
          </a:p>
          <a:p>
            <a:pPr lvl="1"/>
            <a:r>
              <a:rPr lang="tr-TR" dirty="0" smtClean="0">
                <a:solidFill>
                  <a:srgbClr val="C00000"/>
                </a:solidFill>
              </a:rPr>
              <a:t>Köpekler soğukta susamazlar.  Köpeklerin </a:t>
            </a:r>
            <a:r>
              <a:rPr lang="tr-TR" dirty="0" err="1" smtClean="0">
                <a:solidFill>
                  <a:srgbClr val="C00000"/>
                </a:solidFill>
              </a:rPr>
              <a:t>ozmotik</a:t>
            </a:r>
            <a:r>
              <a:rPr lang="tr-TR" dirty="0" smtClean="0">
                <a:solidFill>
                  <a:srgbClr val="C00000"/>
                </a:solidFill>
              </a:rPr>
              <a:t> uyarım eşikleri yüksektir ve kan hacimleri de fazladır.</a:t>
            </a:r>
          </a:p>
          <a:p>
            <a:pPr lvl="1"/>
            <a:r>
              <a:rPr lang="tr-TR" dirty="0" smtClean="0"/>
              <a:t>Erken sütten kesilen (18. günde) domuz yavruları özellikle yapay meme yardımıyla verildiğinde çok su içerler ve çok da idrar yaparlar. Bu hayvanlar meme ile emmeyi bağdaştırmışlardır.</a:t>
            </a:r>
            <a:endParaRPr lang="tr-TR" dirty="0" smtClean="0">
              <a:solidFill>
                <a:srgbClr val="C00000"/>
              </a:solidFill>
            </a:endParaRPr>
          </a:p>
          <a:p>
            <a:endParaRPr lang="tr-TR" dirty="0" smtClean="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259632" y="116632"/>
            <a:ext cx="7674056" cy="720080"/>
          </a:xfrm>
        </p:spPr>
        <p:txBody>
          <a:bodyPr>
            <a:normAutofit fontScale="90000"/>
          </a:bodyPr>
          <a:lstStyle/>
          <a:p>
            <a:r>
              <a:rPr lang="tr-TR" b="1" dirty="0" smtClean="0"/>
              <a:t/>
            </a:r>
            <a:br>
              <a:rPr lang="tr-TR" b="1" dirty="0" smtClean="0"/>
            </a:br>
            <a:r>
              <a:rPr lang="tr-TR" sz="3600" b="1" dirty="0" smtClean="0"/>
              <a:t>SPESİFİK AÇLIK VE TUZ İŞTAHI</a:t>
            </a:r>
            <a:r>
              <a:rPr lang="tr-TR" dirty="0" smtClean="0"/>
              <a:t/>
            </a:r>
            <a:br>
              <a:rPr lang="tr-TR" dirty="0" smtClean="0"/>
            </a:br>
            <a:endParaRPr lang="tr-TR" dirty="0"/>
          </a:p>
        </p:txBody>
      </p:sp>
      <p:sp>
        <p:nvSpPr>
          <p:cNvPr id="3" name="2 İçerik Yer Tutucusu"/>
          <p:cNvSpPr>
            <a:spLocks noGrp="1"/>
          </p:cNvSpPr>
          <p:nvPr>
            <p:ph idx="1"/>
          </p:nvPr>
        </p:nvSpPr>
        <p:spPr>
          <a:xfrm>
            <a:off x="899592" y="764704"/>
            <a:ext cx="8034096" cy="6093296"/>
          </a:xfrm>
        </p:spPr>
        <p:txBody>
          <a:bodyPr>
            <a:normAutofit fontScale="47500" lnSpcReduction="20000"/>
          </a:bodyPr>
          <a:lstStyle/>
          <a:p>
            <a:r>
              <a:rPr lang="tr-TR" dirty="0" smtClean="0">
                <a:solidFill>
                  <a:srgbClr val="C00000"/>
                </a:solidFill>
              </a:rPr>
              <a:t>“Hayvanların beslenme bilgeliği” konsepti henüz tam anlamıyla onaylanmış değildir. Hayvanlar görünüşe göre kendi vücutlarında eksiği bulunan ve doğal olarak diyetin içerdiği bir vitamini veya diğer beslenme faktörlerini seçemezler. Atlar kalsiyum eksikliği oluşturabilecek bir diyetle beslendiklerinde, bu eksikliği gidermek için daha fazla kalsiyum takviyesi almayacaklardır.</a:t>
            </a:r>
          </a:p>
          <a:p>
            <a:r>
              <a:rPr lang="tr-TR" dirty="0" smtClean="0">
                <a:solidFill>
                  <a:srgbClr val="0070C0"/>
                </a:solidFill>
              </a:rPr>
              <a:t>Hayvanlar, en azından laboratuar hayvanları, sağlıklarını geliştirici özel diyetleri tüketmeyi öğrenebilmektedirler. Tersine hayvanlar, yendiğinde kendilerini hasta hissettiren diyetlerden uzak durmayı da öğrenebilirler. Doğru ipuçları (anahtarlar) verildiğinde( örneğin belirgin bir lezzet gibi) pek çok hayvan eksik besleme faktörleri olan diyetler yerine bir eksikliğin düzeltilmesini sağlayan diyetleri seçmeyi öğrenecektir. Bu yeteneğin örneği olarak; kuzuların yüksek enerjili fakat düşük proteinli diyetle beslenmesi, sonrasında bu hayvanların tercihen yüksek protein ve düşük enerjili yemleri tercih etmesine sebep olur.</a:t>
            </a:r>
          </a:p>
          <a:p>
            <a:r>
              <a:rPr lang="tr-TR" dirty="0" smtClean="0"/>
              <a:t>Özellikle, minerallerden bir tanesi olan ve eksikliği halinde hemen hemen bütün türlerce doğal olarak seçilen beslenme faktörü sodyumdur. Tuz açlığı, özellikle de düşük sodyum içeriği olan diyetlerle beslenme eğilimi olan </a:t>
            </a:r>
            <a:r>
              <a:rPr lang="tr-TR" dirty="0" err="1" smtClean="0"/>
              <a:t>herbivorlarda</a:t>
            </a:r>
            <a:r>
              <a:rPr lang="tr-TR" dirty="0" smtClean="0"/>
              <a:t> çok iyi tanımlanmış bir fenomendir. Bir çok türde adrenal bezlerin çıkarılması ve bunu izleyen </a:t>
            </a:r>
            <a:r>
              <a:rPr lang="tr-TR" dirty="0" err="1" smtClean="0"/>
              <a:t>hiponatremiyi</a:t>
            </a:r>
            <a:r>
              <a:rPr lang="tr-TR" dirty="0" smtClean="0"/>
              <a:t> yaşam kurtarıcı olarak </a:t>
            </a:r>
            <a:r>
              <a:rPr lang="tr-TR" dirty="0" err="1" smtClean="0"/>
              <a:t>NaCl</a:t>
            </a:r>
            <a:r>
              <a:rPr lang="tr-TR" dirty="0" smtClean="0"/>
              <a:t> tüketilmesi (yenmesi) takip eder. Örneğin domuzlarda deneysel olarak yapılan </a:t>
            </a:r>
            <a:r>
              <a:rPr lang="tr-TR" dirty="0" err="1" smtClean="0"/>
              <a:t>adrenalektomiyi</a:t>
            </a:r>
            <a:r>
              <a:rPr lang="tr-TR" dirty="0" smtClean="0"/>
              <a:t> takiben </a:t>
            </a:r>
            <a:r>
              <a:rPr lang="tr-TR" dirty="0" err="1" smtClean="0"/>
              <a:t>NaCl</a:t>
            </a:r>
            <a:r>
              <a:rPr lang="tr-TR" dirty="0" smtClean="0"/>
              <a:t> solüsyonunun içilmesi hayatta kalmayı sağlamaktadır. </a:t>
            </a:r>
            <a:r>
              <a:rPr lang="tr-TR" dirty="0" err="1" smtClean="0"/>
              <a:t>Ruminantlarda</a:t>
            </a:r>
            <a:r>
              <a:rPr lang="tr-TR" dirty="0" smtClean="0"/>
              <a:t> deneysel olarak tükürük bezi fistülü ile sodyum eksikliği oluşturulabilir. Bu şekilde tükürükle büyük miktarlarda sodyum bikarbonat kaybeden koyunlarda sodyum eksikliği sodyumlu solüsyonlar içerek düzeltilebilirken koyunlar bu mineralin düzeyini normalin üstüne çıkarma ihtiyacı duyarlar. Yine koyunlara uygulanan </a:t>
            </a:r>
            <a:r>
              <a:rPr lang="tr-TR" dirty="0" err="1" smtClean="0"/>
              <a:t>diüretik</a:t>
            </a:r>
            <a:r>
              <a:rPr lang="tr-TR" dirty="0" smtClean="0"/>
              <a:t> tedavileri de sodyum açlığını uyarmaktadır. </a:t>
            </a:r>
            <a:r>
              <a:rPr lang="tr-TR" dirty="0" smtClean="0">
                <a:solidFill>
                  <a:srgbClr val="7030A0"/>
                </a:solidFill>
              </a:rPr>
              <a:t>Tuz iştahı, koyunlarda gebelik ve </a:t>
            </a:r>
            <a:r>
              <a:rPr lang="tr-TR" dirty="0" err="1" smtClean="0">
                <a:solidFill>
                  <a:srgbClr val="7030A0"/>
                </a:solidFill>
              </a:rPr>
              <a:t>laktasyon</a:t>
            </a:r>
            <a:r>
              <a:rPr lang="tr-TR" dirty="0" smtClean="0">
                <a:solidFill>
                  <a:srgbClr val="7030A0"/>
                </a:solidFill>
              </a:rPr>
              <a:t> dönemi boyunca uyarılmamasına rağmen bu hayvanlar fazladan sodyum talep etmektedirler. Koyunlar, sodyumu ağırlıklı olarak dışkılarıyla (</a:t>
            </a:r>
            <a:r>
              <a:rPr lang="tr-TR" dirty="0" err="1" smtClean="0">
                <a:solidFill>
                  <a:srgbClr val="7030A0"/>
                </a:solidFill>
              </a:rPr>
              <a:t>feces</a:t>
            </a:r>
            <a:r>
              <a:rPr lang="tr-TR" dirty="0" smtClean="0">
                <a:solidFill>
                  <a:srgbClr val="7030A0"/>
                </a:solidFill>
              </a:rPr>
              <a:t>) veya idrarlarıyla atanlar olarak ikiye ayrılmışlardır. Özellikle </a:t>
            </a:r>
            <a:r>
              <a:rPr lang="tr-TR" dirty="0" err="1" smtClean="0">
                <a:solidFill>
                  <a:srgbClr val="7030A0"/>
                </a:solidFill>
              </a:rPr>
              <a:t>fecal</a:t>
            </a:r>
            <a:r>
              <a:rPr lang="tr-TR" dirty="0" smtClean="0">
                <a:solidFill>
                  <a:srgbClr val="7030A0"/>
                </a:solidFill>
              </a:rPr>
              <a:t> olarak sodyumu uzaklaştıran koyunlar daha şiddetli olarak sodyumu tercih ederler.</a:t>
            </a:r>
            <a:endParaRPr lang="tr-TR" dirty="0" smtClean="0"/>
          </a:p>
          <a:p>
            <a:r>
              <a:rPr lang="tr-TR" dirty="0" smtClean="0"/>
              <a:t>Sığırlar su için tuzdan daha uzak mesafelere giderler. Sodyum eksikliği olan sığır ve koyunlar sodyum ödülünü almak için bir işlemsel yanıtı öğrenebilirler. Sodyum tercihi doğuştan bir özelliktir. Fakat hayvanlar verilen bir mineralle sindirim sonrası sonuçlarını birleştirmeyi öğrenebilirler. </a:t>
            </a:r>
            <a:endParaRPr lang="tr-TR" dirty="0">
              <a:solidFill>
                <a:srgbClr val="0070C0"/>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755576" y="274638"/>
            <a:ext cx="8178112" cy="634082"/>
          </a:xfrm>
        </p:spPr>
        <p:txBody>
          <a:bodyPr>
            <a:normAutofit/>
          </a:bodyPr>
          <a:lstStyle/>
          <a:p>
            <a:r>
              <a:rPr lang="tr-TR" sz="2800" cap="none" dirty="0" smtClean="0"/>
              <a:t>KÖPEKLERDE BESİN ALINIMININ KONTROLÜ</a:t>
            </a:r>
            <a:endParaRPr lang="tr-TR" sz="2800" cap="none" dirty="0"/>
          </a:p>
        </p:txBody>
      </p:sp>
      <p:sp>
        <p:nvSpPr>
          <p:cNvPr id="3" name="2 İçerik Yer Tutucusu"/>
          <p:cNvSpPr>
            <a:spLocks noGrp="1"/>
          </p:cNvSpPr>
          <p:nvPr>
            <p:ph idx="1"/>
          </p:nvPr>
        </p:nvSpPr>
        <p:spPr>
          <a:xfrm>
            <a:off x="683568" y="908720"/>
            <a:ext cx="8308032" cy="5832648"/>
          </a:xfrm>
        </p:spPr>
        <p:txBody>
          <a:bodyPr>
            <a:normAutofit/>
          </a:bodyPr>
          <a:lstStyle/>
          <a:p>
            <a:r>
              <a:rPr lang="tr-TR" dirty="0" smtClean="0">
                <a:latin typeface="Arial Narrow" pitchFamily="34" charset="0"/>
              </a:rPr>
              <a:t>Beslenme modelleri (öğün sıklığı) :</a:t>
            </a:r>
            <a:r>
              <a:rPr lang="tr-TR" dirty="0" smtClean="0">
                <a:solidFill>
                  <a:srgbClr val="0070C0"/>
                </a:solidFill>
                <a:latin typeface="Arial Narrow" pitchFamily="34" charset="0"/>
              </a:rPr>
              <a:t> Köpekler, 24 saat içinde serbestçe yiyeceğe ulaşabildiklerinde gün içinde birçok küçük öğün yerler. Yani köpekler </a:t>
            </a:r>
            <a:r>
              <a:rPr lang="tr-TR" dirty="0" err="1" smtClean="0">
                <a:solidFill>
                  <a:srgbClr val="0070C0"/>
                </a:solidFill>
                <a:latin typeface="Arial Narrow" pitchFamily="34" charset="0"/>
              </a:rPr>
              <a:t>diurnal</a:t>
            </a:r>
            <a:r>
              <a:rPr lang="tr-TR" dirty="0" smtClean="0">
                <a:solidFill>
                  <a:srgbClr val="0070C0"/>
                </a:solidFill>
                <a:latin typeface="Arial Narrow" pitchFamily="34" charset="0"/>
              </a:rPr>
              <a:t> hayvanlardır.</a:t>
            </a:r>
          </a:p>
          <a:p>
            <a:pPr lvl="1"/>
            <a:r>
              <a:rPr lang="tr-TR" dirty="0" err="1" smtClean="0">
                <a:solidFill>
                  <a:srgbClr val="00B050"/>
                </a:solidFill>
                <a:latin typeface="Arial Narrow" pitchFamily="34" charset="0"/>
              </a:rPr>
              <a:t>Beagle</a:t>
            </a:r>
            <a:r>
              <a:rPr lang="tr-TR" dirty="0" smtClean="0">
                <a:solidFill>
                  <a:srgbClr val="00B050"/>
                </a:solidFill>
                <a:latin typeface="Arial Narrow" pitchFamily="34" charset="0"/>
              </a:rPr>
              <a:t>’ </a:t>
            </a:r>
            <a:r>
              <a:rPr lang="tr-TR" dirty="0" err="1" smtClean="0">
                <a:solidFill>
                  <a:srgbClr val="00B050"/>
                </a:solidFill>
                <a:latin typeface="Arial Narrow" pitchFamily="34" charset="0"/>
              </a:rPr>
              <a:t>lar</a:t>
            </a:r>
            <a:r>
              <a:rPr lang="tr-TR" dirty="0" smtClean="0">
                <a:solidFill>
                  <a:srgbClr val="00B050"/>
                </a:solidFill>
                <a:latin typeface="Arial Narrow" pitchFamily="34" charset="0"/>
              </a:rPr>
              <a:t>,bir </a:t>
            </a:r>
            <a:r>
              <a:rPr lang="tr-TR" dirty="0" err="1" smtClean="0">
                <a:solidFill>
                  <a:srgbClr val="00B050"/>
                </a:solidFill>
                <a:latin typeface="Arial Narrow" pitchFamily="34" charset="0"/>
              </a:rPr>
              <a:t>araştımada</a:t>
            </a:r>
            <a:r>
              <a:rPr lang="tr-TR" dirty="0" smtClean="0">
                <a:solidFill>
                  <a:srgbClr val="00B050"/>
                </a:solidFill>
                <a:latin typeface="Arial Narrow" pitchFamily="34" charset="0"/>
              </a:rPr>
              <a:t> gün doğarken, gün batarken ve mamanın verildiği zaman olmak üzere 3 öğün yeme eğiliminde olmuşlar.</a:t>
            </a:r>
          </a:p>
          <a:p>
            <a:r>
              <a:rPr lang="tr-TR" dirty="0" smtClean="0">
                <a:solidFill>
                  <a:schemeClr val="tx1"/>
                </a:solidFill>
                <a:latin typeface="Arial Narrow" pitchFamily="34" charset="0"/>
              </a:rPr>
              <a:t>Sosyal kolaylaştırma : </a:t>
            </a:r>
            <a:r>
              <a:rPr lang="tr-TR" dirty="0" smtClean="0">
                <a:solidFill>
                  <a:srgbClr val="0070C0"/>
                </a:solidFill>
                <a:latin typeface="Arial Narrow" pitchFamily="34" charset="0"/>
              </a:rPr>
              <a:t>Diğer köpeklerle bir arada olan köpekler daha fazla yerler. Hatta zamanla bu yeme artışı </a:t>
            </a:r>
            <a:r>
              <a:rPr lang="tr-TR" dirty="0" err="1" smtClean="0">
                <a:solidFill>
                  <a:srgbClr val="0070C0"/>
                </a:solidFill>
                <a:latin typeface="Arial Narrow" pitchFamily="34" charset="0"/>
              </a:rPr>
              <a:t>hiperfajiye</a:t>
            </a:r>
            <a:r>
              <a:rPr lang="tr-TR" dirty="0" smtClean="0">
                <a:solidFill>
                  <a:srgbClr val="0070C0"/>
                </a:solidFill>
                <a:latin typeface="Arial Narrow" pitchFamily="34" charset="0"/>
              </a:rPr>
              <a:t> dönüşebilir.</a:t>
            </a:r>
            <a:endParaRPr lang="tr-TR" dirty="0">
              <a:solidFill>
                <a:srgbClr val="0070C0"/>
              </a:solidFill>
              <a:latin typeface="Arial Narrow"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611560" y="548680"/>
            <a:ext cx="8532440" cy="5904656"/>
          </a:xfrm>
        </p:spPr>
        <p:txBody>
          <a:bodyPr>
            <a:normAutofit fontScale="92500" lnSpcReduction="20000"/>
          </a:bodyPr>
          <a:lstStyle/>
          <a:p>
            <a:r>
              <a:rPr lang="tr-TR" dirty="0" smtClean="0">
                <a:latin typeface="Arial Narrow" pitchFamily="34" charset="0"/>
              </a:rPr>
              <a:t>Besin alınımında lezzetin etkisi : </a:t>
            </a:r>
            <a:r>
              <a:rPr lang="tr-TR" dirty="0" smtClean="0">
                <a:solidFill>
                  <a:srgbClr val="0070C0"/>
                </a:solidFill>
                <a:latin typeface="Arial Narrow" pitchFamily="34" charset="0"/>
              </a:rPr>
              <a:t>Bir yiyeceğin, dokunma, tatma, koku alma veya diğer duyu organları üzerinde bir etki yaratan ve onu tüketen hayvanlar tarafından makbul sayılma derecesinin belirlenmesinde önemli rol oynayan renk, aroma, tat ve </a:t>
            </a:r>
            <a:r>
              <a:rPr lang="tr-TR" dirty="0" err="1" smtClean="0">
                <a:solidFill>
                  <a:srgbClr val="0070C0"/>
                </a:solidFill>
                <a:latin typeface="Arial Narrow" pitchFamily="34" charset="0"/>
              </a:rPr>
              <a:t>tekstür</a:t>
            </a:r>
            <a:r>
              <a:rPr lang="tr-TR" dirty="0" smtClean="0">
                <a:solidFill>
                  <a:srgbClr val="0070C0"/>
                </a:solidFill>
                <a:latin typeface="Arial Narrow" pitchFamily="34" charset="0"/>
              </a:rPr>
              <a:t> gibi kalite özellikleri yani lezzet tercihi her tür tarafından ayrı ayrı belirlenmektedir.</a:t>
            </a:r>
          </a:p>
          <a:p>
            <a:pPr lvl="1"/>
            <a:r>
              <a:rPr lang="tr-TR" dirty="0" smtClean="0">
                <a:solidFill>
                  <a:srgbClr val="00B050"/>
                </a:solidFill>
                <a:latin typeface="Arial Narrow" pitchFamily="34" charset="0"/>
              </a:rPr>
              <a:t>Köpekler, yüksek protein içeren et veya et olmayan diyetleri tercih ederler ve hatta bir etten diğerine de tercihlerini değiştirebilirler. Örneğin sırasıyla, biftek, domuz eti, kuzu, tavuk ve at etini tercih ederler. Köpekler, konserve veya yarı nemli gıdaları kuru gıdalara tercih ederler.</a:t>
            </a:r>
          </a:p>
          <a:p>
            <a:pPr lvl="1"/>
            <a:r>
              <a:rPr lang="tr-TR" dirty="0" err="1" smtClean="0">
                <a:solidFill>
                  <a:srgbClr val="C00000"/>
                </a:solidFill>
                <a:latin typeface="Arial Narrow" pitchFamily="34" charset="0"/>
              </a:rPr>
              <a:t>Palatability</a:t>
            </a:r>
            <a:r>
              <a:rPr lang="tr-TR" dirty="0" smtClean="0">
                <a:solidFill>
                  <a:srgbClr val="C00000"/>
                </a:solidFill>
                <a:latin typeface="Arial Narrow" pitchFamily="34" charset="0"/>
              </a:rPr>
              <a:t> sadece tada bağlı olmamakla birlikte </a:t>
            </a:r>
            <a:r>
              <a:rPr lang="tr-TR" dirty="0" err="1" smtClean="0">
                <a:solidFill>
                  <a:srgbClr val="C00000"/>
                </a:solidFill>
                <a:latin typeface="Arial Narrow" pitchFamily="34" charset="0"/>
              </a:rPr>
              <a:t>anosmik</a:t>
            </a:r>
            <a:r>
              <a:rPr lang="tr-TR" dirty="0" smtClean="0">
                <a:solidFill>
                  <a:srgbClr val="C00000"/>
                </a:solidFill>
                <a:latin typeface="Arial Narrow" pitchFamily="34" charset="0"/>
              </a:rPr>
              <a:t> köpekler hâlâ eti ve </a:t>
            </a:r>
            <a:r>
              <a:rPr lang="tr-TR" dirty="0" err="1" smtClean="0">
                <a:solidFill>
                  <a:srgbClr val="C00000"/>
                </a:solidFill>
                <a:latin typeface="Arial Narrow" pitchFamily="34" charset="0"/>
              </a:rPr>
              <a:t>sakkarozlu</a:t>
            </a:r>
            <a:r>
              <a:rPr lang="tr-TR" dirty="0" smtClean="0">
                <a:solidFill>
                  <a:srgbClr val="C00000"/>
                </a:solidFill>
                <a:latin typeface="Arial Narrow" pitchFamily="34" charset="0"/>
              </a:rPr>
              <a:t> diyetleri tahıllı diyetlere tercih ederler. Ancak, köpeklerin koklaması engellenirse bir etin diğerine olan üstünlüğünün ayırt edilmesi de ortadan kaldırılmış olur.</a:t>
            </a:r>
            <a:endParaRPr lang="tr-TR" dirty="0">
              <a:solidFill>
                <a:srgbClr val="C00000"/>
              </a:solidFill>
              <a:latin typeface="Arial Narrow" pitchFamily="34"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755576" y="332656"/>
            <a:ext cx="8236024" cy="6264696"/>
          </a:xfrm>
        </p:spPr>
        <p:txBody>
          <a:bodyPr>
            <a:normAutofit fontScale="92500" lnSpcReduction="20000"/>
          </a:bodyPr>
          <a:lstStyle/>
          <a:p>
            <a:pPr algn="just"/>
            <a:r>
              <a:rPr lang="tr-TR" dirty="0" smtClean="0">
                <a:latin typeface="Arial Narrow" pitchFamily="34" charset="0"/>
              </a:rPr>
              <a:t>Besin alınımında ortam sıcaklığının etkisi : </a:t>
            </a:r>
            <a:r>
              <a:rPr lang="tr-TR" dirty="0" smtClean="0">
                <a:solidFill>
                  <a:srgbClr val="0070C0"/>
                </a:solidFill>
                <a:latin typeface="Arial Narrow" pitchFamily="34" charset="0"/>
              </a:rPr>
              <a:t>Hayvanlar soğuk havalarda daha çok, sıcakta ise daha az yeme eğilimindedir. Ev içinde bakılan köpekler, dışarıda tutulan köpeklere göre daha az yerler.</a:t>
            </a:r>
          </a:p>
          <a:p>
            <a:pPr algn="just"/>
            <a:endParaRPr lang="tr-TR" dirty="0" smtClean="0">
              <a:solidFill>
                <a:schemeClr val="tx1"/>
              </a:solidFill>
              <a:latin typeface="Arial Narrow" pitchFamily="34" charset="0"/>
            </a:endParaRPr>
          </a:p>
          <a:p>
            <a:pPr algn="just"/>
            <a:r>
              <a:rPr lang="tr-TR" dirty="0" smtClean="0">
                <a:solidFill>
                  <a:schemeClr val="tx1"/>
                </a:solidFill>
                <a:latin typeface="Arial Narrow" pitchFamily="34" charset="0"/>
              </a:rPr>
              <a:t>Besin alınımında </a:t>
            </a:r>
            <a:r>
              <a:rPr lang="tr-TR" dirty="0" err="1" smtClean="0">
                <a:solidFill>
                  <a:schemeClr val="tx1"/>
                </a:solidFill>
                <a:latin typeface="Arial Narrow" pitchFamily="34" charset="0"/>
              </a:rPr>
              <a:t>gastrointestinal</a:t>
            </a:r>
            <a:r>
              <a:rPr lang="tr-TR" dirty="0" smtClean="0">
                <a:solidFill>
                  <a:schemeClr val="tx1"/>
                </a:solidFill>
                <a:latin typeface="Arial Narrow" pitchFamily="34" charset="0"/>
              </a:rPr>
              <a:t> faktörler : </a:t>
            </a:r>
            <a:r>
              <a:rPr lang="tr-TR" dirty="0" smtClean="0">
                <a:solidFill>
                  <a:srgbClr val="0070C0"/>
                </a:solidFill>
                <a:latin typeface="Arial Narrow" pitchFamily="34" charset="0"/>
              </a:rPr>
              <a:t>Köpeklerde, tokluk duyusunun oluşması için hem </a:t>
            </a:r>
            <a:r>
              <a:rPr lang="tr-TR" dirty="0" err="1" smtClean="0">
                <a:solidFill>
                  <a:srgbClr val="0070C0"/>
                </a:solidFill>
                <a:latin typeface="Arial Narrow" pitchFamily="34" charset="0"/>
              </a:rPr>
              <a:t>orofarengeal</a:t>
            </a:r>
            <a:r>
              <a:rPr lang="tr-TR" dirty="0" smtClean="0">
                <a:solidFill>
                  <a:srgbClr val="0070C0"/>
                </a:solidFill>
                <a:latin typeface="Arial Narrow" pitchFamily="34" charset="0"/>
              </a:rPr>
              <a:t> hem de mideden gelen </a:t>
            </a:r>
            <a:r>
              <a:rPr lang="tr-TR" dirty="0" err="1" smtClean="0">
                <a:solidFill>
                  <a:srgbClr val="0070C0"/>
                </a:solidFill>
                <a:latin typeface="Arial Narrow" pitchFamily="34" charset="0"/>
              </a:rPr>
              <a:t>uyarımlara</a:t>
            </a:r>
            <a:r>
              <a:rPr lang="tr-TR" dirty="0" smtClean="0">
                <a:solidFill>
                  <a:srgbClr val="0070C0"/>
                </a:solidFill>
                <a:latin typeface="Arial Narrow" pitchFamily="34" charset="0"/>
              </a:rPr>
              <a:t> ihtiyaç vardır. </a:t>
            </a:r>
            <a:r>
              <a:rPr lang="tr-TR" dirty="0" smtClean="0">
                <a:solidFill>
                  <a:srgbClr val="00B050"/>
                </a:solidFill>
                <a:latin typeface="Arial Narrow" pitchFamily="34" charset="0"/>
              </a:rPr>
              <a:t>Ayrıca, besin alımının durdurulmasının, </a:t>
            </a:r>
            <a:r>
              <a:rPr lang="tr-TR" dirty="0" err="1" smtClean="0">
                <a:solidFill>
                  <a:srgbClr val="00B050"/>
                </a:solidFill>
                <a:latin typeface="Arial Narrow" pitchFamily="34" charset="0"/>
              </a:rPr>
              <a:t>humoral</a:t>
            </a:r>
            <a:r>
              <a:rPr lang="tr-TR" dirty="0" smtClean="0">
                <a:solidFill>
                  <a:srgbClr val="00B050"/>
                </a:solidFill>
                <a:latin typeface="Arial Narrow" pitchFamily="34" charset="0"/>
              </a:rPr>
              <a:t> faktörlere ve sindirim ürünlerine bağlı olduğu söylenebilir. </a:t>
            </a:r>
            <a:r>
              <a:rPr lang="tr-TR" dirty="0" smtClean="0">
                <a:solidFill>
                  <a:srgbClr val="C00000"/>
                </a:solidFill>
                <a:latin typeface="Arial Narrow" pitchFamily="34" charset="0"/>
              </a:rPr>
              <a:t>Köpeklerin gıda alması, CCK ve </a:t>
            </a:r>
            <a:r>
              <a:rPr lang="tr-TR" dirty="0" err="1" smtClean="0">
                <a:solidFill>
                  <a:srgbClr val="C00000"/>
                </a:solidFill>
                <a:latin typeface="Arial Narrow" pitchFamily="34" charset="0"/>
              </a:rPr>
              <a:t>glukagon</a:t>
            </a:r>
            <a:r>
              <a:rPr lang="tr-TR" dirty="0" smtClean="0">
                <a:solidFill>
                  <a:srgbClr val="C00000"/>
                </a:solidFill>
                <a:latin typeface="Arial Narrow" pitchFamily="34" charset="0"/>
              </a:rPr>
              <a:t> ile baskılanmaktadır. Yakın zamanlarda bir başka </a:t>
            </a:r>
            <a:r>
              <a:rPr lang="tr-TR" dirty="0" err="1" smtClean="0">
                <a:solidFill>
                  <a:srgbClr val="C00000"/>
                </a:solidFill>
                <a:latin typeface="Arial Narrow" pitchFamily="34" charset="0"/>
              </a:rPr>
              <a:t>humoral</a:t>
            </a:r>
            <a:r>
              <a:rPr lang="tr-TR" dirty="0" smtClean="0">
                <a:solidFill>
                  <a:srgbClr val="C00000"/>
                </a:solidFill>
                <a:latin typeface="Arial Narrow" pitchFamily="34" charset="0"/>
              </a:rPr>
              <a:t> faktör olan </a:t>
            </a:r>
            <a:r>
              <a:rPr lang="tr-TR" dirty="0" err="1" smtClean="0">
                <a:solidFill>
                  <a:srgbClr val="C00000"/>
                </a:solidFill>
                <a:latin typeface="Arial Narrow" pitchFamily="34" charset="0"/>
              </a:rPr>
              <a:t>Peptit</a:t>
            </a:r>
            <a:r>
              <a:rPr lang="tr-TR" dirty="0" smtClean="0">
                <a:solidFill>
                  <a:srgbClr val="C00000"/>
                </a:solidFill>
                <a:latin typeface="Arial Narrow" pitchFamily="34" charset="0"/>
              </a:rPr>
              <a:t> YY bulunmuştur. Bu yeni faktör, bağırsak hücreleri yağ ile dolduğunda salınmaktadır. Köpekler yağlı yiyecekler tükettiği zaman doğal olarak gerçekleşen bu fenomen kilo verme stratejisi olarak kullanılmaktadır.</a:t>
            </a:r>
            <a:endParaRPr lang="tr-TR" dirty="0" smtClean="0">
              <a:solidFill>
                <a:srgbClr val="00B050"/>
              </a:solidFill>
              <a:latin typeface="Arial Narrow" pitchFamily="34"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half" idx="1"/>
          </p:nvPr>
        </p:nvSpPr>
        <p:spPr>
          <a:xfrm>
            <a:off x="539552" y="476672"/>
            <a:ext cx="8208912" cy="5847928"/>
          </a:xfrm>
        </p:spPr>
        <p:txBody>
          <a:bodyPr>
            <a:normAutofit/>
          </a:bodyPr>
          <a:lstStyle/>
          <a:p>
            <a:endParaRPr lang="tr-TR" dirty="0" smtClean="0">
              <a:latin typeface="Arial Narrow" pitchFamily="34" charset="0"/>
            </a:endParaRPr>
          </a:p>
          <a:p>
            <a:endParaRPr lang="tr-TR" dirty="0">
              <a:latin typeface="Arial Narrow" pitchFamily="34" charset="0"/>
            </a:endParaRPr>
          </a:p>
          <a:p>
            <a:endParaRPr lang="tr-TR" dirty="0" smtClean="0">
              <a:latin typeface="Arial Narrow" pitchFamily="34" charset="0"/>
            </a:endParaRPr>
          </a:p>
          <a:p>
            <a:r>
              <a:rPr lang="tr-TR" dirty="0" smtClean="0">
                <a:latin typeface="Arial Narrow" pitchFamily="34" charset="0"/>
              </a:rPr>
              <a:t>Besin alınımında hormonların etkisi : </a:t>
            </a:r>
            <a:r>
              <a:rPr lang="tr-TR" dirty="0" err="1" smtClean="0">
                <a:solidFill>
                  <a:srgbClr val="0070C0"/>
                </a:solidFill>
                <a:latin typeface="Arial Narrow" pitchFamily="34" charset="0"/>
              </a:rPr>
              <a:t>Östrus</a:t>
            </a:r>
            <a:r>
              <a:rPr lang="tr-TR" dirty="0" smtClean="0">
                <a:solidFill>
                  <a:srgbClr val="0070C0"/>
                </a:solidFill>
                <a:latin typeface="Arial Narrow" pitchFamily="34" charset="0"/>
              </a:rPr>
              <a:t> dönemindeki dişi köpekler daha az yeme eğilimindedir. Tersi de doğrudur. Yani östrojen kaynakları uzaklaştırılacak olursa yiyecek alımı uyarılır. Bu nedenle, hem kedilerde hem de köpeklerde kısırlaştırmadan sonra </a:t>
            </a:r>
            <a:r>
              <a:rPr lang="tr-TR" dirty="0" err="1" smtClean="0">
                <a:solidFill>
                  <a:srgbClr val="0070C0"/>
                </a:solidFill>
                <a:latin typeface="Arial Narrow" pitchFamily="34" charset="0"/>
              </a:rPr>
              <a:t>metabolik</a:t>
            </a:r>
            <a:r>
              <a:rPr lang="tr-TR" dirty="0" smtClean="0">
                <a:solidFill>
                  <a:srgbClr val="0070C0"/>
                </a:solidFill>
                <a:latin typeface="Arial Narrow" pitchFamily="34" charset="0"/>
              </a:rPr>
              <a:t> hız yavaşlar, daha çok yeme ve kilo alma eğilimi artar.</a:t>
            </a:r>
          </a:p>
          <a:p>
            <a:pPr>
              <a:buNone/>
            </a:pPr>
            <a:endParaRPr lang="tr-TR" dirty="0">
              <a:latin typeface="Arial Narrow" pitchFamily="34"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half" idx="1"/>
          </p:nvPr>
        </p:nvSpPr>
        <p:spPr>
          <a:xfrm>
            <a:off x="1187624" y="692696"/>
            <a:ext cx="7272808" cy="5832648"/>
          </a:xfrm>
        </p:spPr>
        <p:txBody>
          <a:bodyPr>
            <a:normAutofit/>
          </a:bodyPr>
          <a:lstStyle/>
          <a:p>
            <a:r>
              <a:rPr lang="tr-TR" dirty="0" smtClean="0">
                <a:latin typeface="Arial Narrow" pitchFamily="34" charset="0"/>
              </a:rPr>
              <a:t>Glikoz kullanımı: </a:t>
            </a:r>
            <a:r>
              <a:rPr lang="tr-TR" dirty="0" smtClean="0">
                <a:solidFill>
                  <a:srgbClr val="0070C0"/>
                </a:solidFill>
                <a:latin typeface="Arial Narrow" pitchFamily="34" charset="0"/>
              </a:rPr>
              <a:t>Köpeklerde </a:t>
            </a:r>
            <a:r>
              <a:rPr lang="tr-TR" dirty="0" err="1" smtClean="0">
                <a:solidFill>
                  <a:srgbClr val="0070C0"/>
                </a:solidFill>
                <a:latin typeface="Arial Narrow" pitchFamily="34" charset="0"/>
              </a:rPr>
              <a:t>glikoprivik</a:t>
            </a:r>
            <a:r>
              <a:rPr lang="tr-TR" dirty="0" smtClean="0">
                <a:solidFill>
                  <a:srgbClr val="0070C0"/>
                </a:solidFill>
                <a:latin typeface="Arial Narrow" pitchFamily="34" charset="0"/>
              </a:rPr>
              <a:t> yeme gözlemlenir. Dolayısıyla, kronik olarak </a:t>
            </a:r>
            <a:r>
              <a:rPr lang="tr-TR" dirty="0" err="1" smtClean="0">
                <a:solidFill>
                  <a:srgbClr val="0070C0"/>
                </a:solidFill>
                <a:latin typeface="Arial Narrow" pitchFamily="34" charset="0"/>
              </a:rPr>
              <a:t>insülin</a:t>
            </a:r>
            <a:r>
              <a:rPr lang="tr-TR" dirty="0" smtClean="0">
                <a:solidFill>
                  <a:srgbClr val="0070C0"/>
                </a:solidFill>
                <a:latin typeface="Arial Narrow" pitchFamily="34" charset="0"/>
              </a:rPr>
              <a:t> uygulandığında daha fazla yerler ve kilo alırlar. Glikoz azlığı, besin alımını uyarmakta, fazlalığı ise durdurmamaktadır.</a:t>
            </a:r>
          </a:p>
          <a:p>
            <a:r>
              <a:rPr lang="tr-TR" dirty="0" smtClean="0">
                <a:latin typeface="Arial Narrow" pitchFamily="34" charset="0"/>
              </a:rPr>
              <a:t>Vücut ağırlığının korunması: </a:t>
            </a:r>
            <a:r>
              <a:rPr lang="tr-TR" dirty="0" smtClean="0">
                <a:solidFill>
                  <a:srgbClr val="0070C0"/>
                </a:solidFill>
                <a:latin typeface="Arial Narrow" pitchFamily="34" charset="0"/>
              </a:rPr>
              <a:t>Köpekler zorla beslemeye rağmen ne kilo alırlar ne de kalorisi azaltılmış diyetlerle beslendiklerinde kilo verirler.</a:t>
            </a:r>
          </a:p>
          <a:p>
            <a:pPr>
              <a:buNone/>
            </a:pPr>
            <a:endParaRPr lang="tr-TR" dirty="0" smtClean="0"/>
          </a:p>
          <a:p>
            <a:endParaRPr lang="tr-TR"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435608" y="476672"/>
            <a:ext cx="7498080" cy="5771728"/>
          </a:xfrm>
        </p:spPr>
        <p:txBody>
          <a:bodyPr>
            <a:normAutofit lnSpcReduction="10000"/>
          </a:bodyPr>
          <a:lstStyle/>
          <a:p>
            <a:r>
              <a:rPr lang="tr-TR" dirty="0" smtClean="0">
                <a:latin typeface="Arial Narrow" pitchFamily="34" charset="0"/>
              </a:rPr>
              <a:t>Merkezi sinir sinir sisteminde besin alımının uyarılması ve engellenmesi faktörlerinin birleştirilmesi: </a:t>
            </a:r>
            <a:r>
              <a:rPr lang="tr-TR" dirty="0" smtClean="0">
                <a:solidFill>
                  <a:srgbClr val="0070C0"/>
                </a:solidFill>
                <a:latin typeface="Arial Narrow" pitchFamily="34" charset="0"/>
              </a:rPr>
              <a:t>Anesteziden uyanmakta olan köpeklerin “ aç kurt gibi” yedikleri söylenmektedir. Yine </a:t>
            </a:r>
            <a:r>
              <a:rPr lang="tr-TR" dirty="0" err="1" smtClean="0">
                <a:solidFill>
                  <a:srgbClr val="0070C0"/>
                </a:solidFill>
                <a:latin typeface="Arial Narrow" pitchFamily="34" charset="0"/>
              </a:rPr>
              <a:t>progestasyonel</a:t>
            </a:r>
            <a:r>
              <a:rPr lang="tr-TR" dirty="0" smtClean="0">
                <a:solidFill>
                  <a:srgbClr val="0070C0"/>
                </a:solidFill>
                <a:latin typeface="Arial Narrow" pitchFamily="34" charset="0"/>
              </a:rPr>
              <a:t> ajanların uygulanması yiyecek alınımını arttırır. </a:t>
            </a:r>
            <a:r>
              <a:rPr lang="tr-TR" dirty="0" err="1" smtClean="0">
                <a:solidFill>
                  <a:srgbClr val="0070C0"/>
                </a:solidFill>
                <a:latin typeface="Arial Narrow" pitchFamily="34" charset="0"/>
              </a:rPr>
              <a:t>Hipotalamuslarının</a:t>
            </a:r>
            <a:r>
              <a:rPr lang="tr-TR" dirty="0" smtClean="0">
                <a:solidFill>
                  <a:srgbClr val="0070C0"/>
                </a:solidFill>
                <a:latin typeface="Arial Narrow" pitchFamily="34" charset="0"/>
              </a:rPr>
              <a:t> </a:t>
            </a:r>
            <a:r>
              <a:rPr lang="tr-TR" dirty="0" err="1" smtClean="0">
                <a:solidFill>
                  <a:srgbClr val="0070C0"/>
                </a:solidFill>
                <a:latin typeface="Arial Narrow" pitchFamily="34" charset="0"/>
              </a:rPr>
              <a:t>ventrali</a:t>
            </a:r>
            <a:r>
              <a:rPr lang="tr-TR" dirty="0" smtClean="0">
                <a:solidFill>
                  <a:srgbClr val="0070C0"/>
                </a:solidFill>
                <a:latin typeface="Arial Narrow" pitchFamily="34" charset="0"/>
              </a:rPr>
              <a:t> hasara uğramış köpeklerde </a:t>
            </a:r>
            <a:r>
              <a:rPr lang="tr-TR" dirty="0" err="1" smtClean="0">
                <a:solidFill>
                  <a:srgbClr val="0070C0"/>
                </a:solidFill>
                <a:latin typeface="Arial Narrow" pitchFamily="34" charset="0"/>
              </a:rPr>
              <a:t>hiperfaji</a:t>
            </a:r>
            <a:r>
              <a:rPr lang="tr-TR" dirty="0" smtClean="0">
                <a:solidFill>
                  <a:srgbClr val="0070C0"/>
                </a:solidFill>
                <a:latin typeface="Arial Narrow" pitchFamily="34" charset="0"/>
              </a:rPr>
              <a:t> ve kilo alımı gözlemlenmektedir. </a:t>
            </a:r>
            <a:r>
              <a:rPr lang="tr-TR" dirty="0" err="1" smtClean="0">
                <a:solidFill>
                  <a:srgbClr val="0070C0"/>
                </a:solidFill>
                <a:latin typeface="Arial Narrow" pitchFamily="34" charset="0"/>
              </a:rPr>
              <a:t>Lateral</a:t>
            </a:r>
            <a:r>
              <a:rPr lang="tr-TR" dirty="0" smtClean="0">
                <a:solidFill>
                  <a:srgbClr val="0070C0"/>
                </a:solidFill>
                <a:latin typeface="Arial Narrow" pitchFamily="34" charset="0"/>
              </a:rPr>
              <a:t> </a:t>
            </a:r>
            <a:r>
              <a:rPr lang="tr-TR" dirty="0" err="1" smtClean="0">
                <a:solidFill>
                  <a:srgbClr val="0070C0"/>
                </a:solidFill>
                <a:latin typeface="Arial Narrow" pitchFamily="34" charset="0"/>
              </a:rPr>
              <a:t>hipotalamus</a:t>
            </a:r>
            <a:r>
              <a:rPr lang="tr-TR" dirty="0" smtClean="0">
                <a:solidFill>
                  <a:srgbClr val="0070C0"/>
                </a:solidFill>
                <a:latin typeface="Arial Narrow" pitchFamily="34" charset="0"/>
              </a:rPr>
              <a:t> veya </a:t>
            </a:r>
            <a:r>
              <a:rPr lang="tr-TR" dirty="0" err="1" smtClean="0">
                <a:solidFill>
                  <a:srgbClr val="0070C0"/>
                </a:solidFill>
                <a:latin typeface="Arial Narrow" pitchFamily="34" charset="0"/>
              </a:rPr>
              <a:t>dorsomedial</a:t>
            </a:r>
            <a:r>
              <a:rPr lang="tr-TR" dirty="0" smtClean="0">
                <a:solidFill>
                  <a:srgbClr val="0070C0"/>
                </a:solidFill>
                <a:latin typeface="Arial Narrow" pitchFamily="34" charset="0"/>
              </a:rPr>
              <a:t> </a:t>
            </a:r>
            <a:r>
              <a:rPr lang="tr-TR" dirty="0" err="1" smtClean="0">
                <a:solidFill>
                  <a:srgbClr val="0070C0"/>
                </a:solidFill>
                <a:latin typeface="Arial Narrow" pitchFamily="34" charset="0"/>
              </a:rPr>
              <a:t>amygdala</a:t>
            </a:r>
            <a:r>
              <a:rPr lang="tr-TR" dirty="0" smtClean="0">
                <a:solidFill>
                  <a:srgbClr val="0070C0"/>
                </a:solidFill>
                <a:latin typeface="Arial Narrow" pitchFamily="34" charset="0"/>
              </a:rPr>
              <a:t> lezyonu olan köpek ve sıçanlarda ise </a:t>
            </a:r>
            <a:r>
              <a:rPr lang="tr-TR" dirty="0" err="1" smtClean="0">
                <a:solidFill>
                  <a:srgbClr val="0070C0"/>
                </a:solidFill>
                <a:latin typeface="Arial Narrow" pitchFamily="34" charset="0"/>
              </a:rPr>
              <a:t>adipsi</a:t>
            </a:r>
            <a:r>
              <a:rPr lang="tr-TR" dirty="0" smtClean="0">
                <a:solidFill>
                  <a:srgbClr val="0070C0"/>
                </a:solidFill>
                <a:latin typeface="Arial Narrow" pitchFamily="34" charset="0"/>
              </a:rPr>
              <a:t>, </a:t>
            </a:r>
            <a:r>
              <a:rPr lang="tr-TR" dirty="0" err="1" smtClean="0">
                <a:solidFill>
                  <a:srgbClr val="0070C0"/>
                </a:solidFill>
                <a:latin typeface="Arial Narrow" pitchFamily="34" charset="0"/>
              </a:rPr>
              <a:t>afaji</a:t>
            </a:r>
            <a:r>
              <a:rPr lang="tr-TR" dirty="0" smtClean="0">
                <a:solidFill>
                  <a:srgbClr val="0070C0"/>
                </a:solidFill>
                <a:latin typeface="Arial Narrow" pitchFamily="34" charset="0"/>
              </a:rPr>
              <a:t> veya iştah kaybı gözlenir.</a:t>
            </a:r>
            <a:endParaRPr lang="tr-TR" dirty="0" smtClean="0">
              <a:latin typeface="Arial Narrow" pitchFamily="34" charset="0"/>
            </a:endParaRPr>
          </a:p>
          <a:p>
            <a:endParaRPr lang="tr-TR"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Gündönümü">
  <a:themeElements>
    <a:clrScheme name="Gündönümü">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Gündönümü">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Gündönümü">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16209</TotalTime>
  <Words>7072</Words>
  <Application>Microsoft Office PowerPoint</Application>
  <PresentationFormat>Ekran Gösterisi (4:3)</PresentationFormat>
  <Paragraphs>127</Paragraphs>
  <Slides>36</Slides>
  <Notes>3</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36</vt:i4>
      </vt:variant>
    </vt:vector>
  </HeadingPairs>
  <TitlesOfParts>
    <vt:vector size="43" baseType="lpstr">
      <vt:lpstr>Arial</vt:lpstr>
      <vt:lpstr>Arial Narrow</vt:lpstr>
      <vt:lpstr>Calibri</vt:lpstr>
      <vt:lpstr>Gill Sans MT</vt:lpstr>
      <vt:lpstr>Verdana</vt:lpstr>
      <vt:lpstr>Wingdings 2</vt:lpstr>
      <vt:lpstr>Gündönümü</vt:lpstr>
      <vt:lpstr>Hayvanlarda Sindirim Davranışı</vt:lpstr>
      <vt:lpstr>Yiyecek ve Su Alımı</vt:lpstr>
      <vt:lpstr>Giriş</vt:lpstr>
      <vt:lpstr>KÖPEKLERDE BESİN ALINIMININ KONTROLÜ</vt:lpstr>
      <vt:lpstr>PowerPoint Sunusu</vt:lpstr>
      <vt:lpstr>PowerPoint Sunusu</vt:lpstr>
      <vt:lpstr>PowerPoint Sunusu</vt:lpstr>
      <vt:lpstr>PowerPoint Sunusu</vt:lpstr>
      <vt:lpstr>PowerPoint Sunusu</vt:lpstr>
      <vt:lpstr>Klinik Problemler</vt:lpstr>
      <vt:lpstr>KEDİLERDE BESİN ALINIMININ KONTROLÜ</vt:lpstr>
      <vt:lpstr>PowerPoint Sunusu</vt:lpstr>
      <vt:lpstr>PowerPoint Sunusu</vt:lpstr>
      <vt:lpstr>KLİNİK PROBLEMLER-1</vt:lpstr>
      <vt:lpstr>KLİNİK PROBLEMLER-2</vt:lpstr>
      <vt:lpstr>ATLARDA BESİN ALINIMININ KONTROLÜ</vt:lpstr>
      <vt:lpstr>PowerPoint Sunusu</vt:lpstr>
      <vt:lpstr>PowerPoint Sunusu</vt:lpstr>
      <vt:lpstr> SIĞIRLARDA GIDA ALIMININ KONTROLÜ </vt:lpstr>
      <vt:lpstr>PowerPoint Sunusu</vt:lpstr>
      <vt:lpstr>PowerPoint Sunusu</vt:lpstr>
      <vt:lpstr>PowerPoint Sunusu</vt:lpstr>
      <vt:lpstr>PowerPoint Sunusu</vt:lpstr>
      <vt:lpstr>PowerPoint Sunusu</vt:lpstr>
      <vt:lpstr> KLİNİK PROBLEMLER </vt:lpstr>
      <vt:lpstr> KOYUNLARDA YEM ALIMININ KONTROLÜ </vt:lpstr>
      <vt:lpstr>PowerPoint Sunusu</vt:lpstr>
      <vt:lpstr>PowerPoint Sunusu</vt:lpstr>
      <vt:lpstr>PowerPoint Sunusu</vt:lpstr>
      <vt:lpstr>PowerPoint Sunusu</vt:lpstr>
      <vt:lpstr>PowerPoint Sunusu</vt:lpstr>
      <vt:lpstr>PowerPoint Sunusu</vt:lpstr>
      <vt:lpstr>KEÇİLERDE  YİYECEK ALINIMININ KONTROLÜ</vt:lpstr>
      <vt:lpstr>SU ALIMI</vt:lpstr>
      <vt:lpstr>PowerPoint Sunusu</vt:lpstr>
      <vt:lpstr> SPESİFİK AÇLIK VE TUZ İŞTAHI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Hayvanlarda sİndİrİm davranIşI</dc:title>
  <dc:creator>ilksin</dc:creator>
  <cp:lastModifiedBy>AA</cp:lastModifiedBy>
  <cp:revision>499</cp:revision>
  <dcterms:created xsi:type="dcterms:W3CDTF">2015-01-29T08:23:55Z</dcterms:created>
  <dcterms:modified xsi:type="dcterms:W3CDTF">2017-02-27T06:36:24Z</dcterms:modified>
</cp:coreProperties>
</file>