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8" r:id="rId3"/>
    <p:sldId id="289" r:id="rId4"/>
    <p:sldId id="290" r:id="rId5"/>
    <p:sldId id="291" r:id="rId6"/>
    <p:sldId id="292" r:id="rId7"/>
    <p:sldId id="293" r:id="rId8"/>
    <p:sldId id="294" r:id="rId9"/>
    <p:sldId id="296" r:id="rId10"/>
    <p:sldId id="566"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şe Gül Şıvkın" initials="AGŞ" lastIdx="2" clrIdx="0">
    <p:extLst>
      <p:ext uri="{19B8F6BF-5375-455C-9EA6-DF929625EA0E}">
        <p15:presenceInfo xmlns="" xmlns:p15="http://schemas.microsoft.com/office/powerpoint/2012/main" userId="c0623d9b6733d1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4" d="100"/>
          <a:sy n="74" d="100"/>
        </p:scale>
        <p:origin x="-4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04CD8BA-DF2E-4D6E-8DD2-AFDFB38AD5D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9066CF70-6094-4BF0-8E58-BF55014942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750CE9FE-5647-4934-B699-E83F5D8D203E}"/>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 xmlns:a16="http://schemas.microsoft.com/office/drawing/2014/main" id="{E7972DBE-54F2-49AC-A7F1-2D3A46AF2CD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5E524D80-E0B8-493B-9755-525621BAD957}"/>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45963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CC3215E-EFB2-4D74-B308-0442518552A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9F6F517B-20F9-41BB-A75F-BD45451133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63FD765A-FF8F-4ECA-B092-5265AE00022E}"/>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 xmlns:a16="http://schemas.microsoft.com/office/drawing/2014/main" id="{E6804453-6BA2-48E5-974B-17553D1EDB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055A2FDD-2483-4681-83F8-194FB142825E}"/>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37782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35164F42-5AD5-44E2-BAC5-0C5E85F0C0C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4687FE34-15A7-4B6C-A2FB-C75BC09886C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81F5E59C-5DE2-45D5-8D51-2E9721D98D23}"/>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 xmlns:a16="http://schemas.microsoft.com/office/drawing/2014/main" id="{875A6333-25EE-4661-B47E-876F62B289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333B3C6C-9E23-4BFE-9126-9479275ECCF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54424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782A328-07EB-4A25-BFC8-50220117102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7C86D123-CE1B-4168-A774-CE2E16DF1E0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80EB9975-53F7-4779-888F-36AD5861CF68}"/>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 xmlns:a16="http://schemas.microsoft.com/office/drawing/2014/main" id="{D6B3BCCD-D418-4D39-BCCB-36873016359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015A1E1A-8259-43E3-9E9F-7E7C0839A1F2}"/>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2496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E842922-F36C-4CF2-8E11-55C31935467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10F6BF8D-9CC7-4F6D-B534-CC3A10E77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D92A1DCC-42D5-42D0-9D9F-DC9A334A48E4}"/>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 xmlns:a16="http://schemas.microsoft.com/office/drawing/2014/main" id="{218B8180-91C7-49EC-8775-DB0708D502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ABC90449-2F22-4F7B-9F95-A6C3F6D88887}"/>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73494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DAB2F51-8ED5-4C68-9126-6101FF6258B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2CC30723-EAF4-4914-ABEF-9DB5D1B70B5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DC89D7BD-307A-4E88-A458-A73265C7310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0226E414-CDED-4E36-811C-4C70AC00FD20}"/>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 xmlns:a16="http://schemas.microsoft.com/office/drawing/2014/main" id="{7B48E77B-4E6C-4A71-8E10-36655A66708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F2352C1E-D381-4B14-A44C-F4C6B8811C9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83255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7A1F8BB-B35D-4544-A091-CDDA9BEC760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6A84C740-B383-41F4-A1FF-A671471DE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B070C53C-9A5F-4534-9DCC-13F55B29298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1C5A7375-3C29-4531-9151-E2AD11116D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25A0110F-76C1-4586-90C4-EF78ABA7810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912607CA-506F-403C-839E-B549FE707CC1}"/>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8" name="Alt Bilgi Yer Tutucusu 7">
            <a:extLst>
              <a:ext uri="{FF2B5EF4-FFF2-40B4-BE49-F238E27FC236}">
                <a16:creationId xmlns="" xmlns:a16="http://schemas.microsoft.com/office/drawing/2014/main" id="{98C59DA7-44A0-4868-9E00-D0DE53E578C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93F7497A-BFDC-4F33-BBA7-D2AB3796A20D}"/>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04792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BC46480-0052-4F60-875E-DA6AB6C0D29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2014F9ED-3BC0-4C29-92FE-01B12FB9A9D9}"/>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4" name="Alt Bilgi Yer Tutucusu 3">
            <a:extLst>
              <a:ext uri="{FF2B5EF4-FFF2-40B4-BE49-F238E27FC236}">
                <a16:creationId xmlns="" xmlns:a16="http://schemas.microsoft.com/office/drawing/2014/main" id="{04419254-A3EC-4062-9D19-64A884ACB20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64468B8C-452A-43FF-888F-22A13CFACD1E}"/>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37169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BAC0AEF9-0C33-43F1-87F9-B0ED87963418}"/>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3" name="Alt Bilgi Yer Tutucusu 2">
            <a:extLst>
              <a:ext uri="{FF2B5EF4-FFF2-40B4-BE49-F238E27FC236}">
                <a16:creationId xmlns="" xmlns:a16="http://schemas.microsoft.com/office/drawing/2014/main" id="{22DC81C6-B65B-4D7E-AEBF-73D4B735C8D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8D346CD6-C4EC-4EA7-8967-446F2D0113DC}"/>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8320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6A875F0-9F96-4CAB-A31A-E8C54BCD56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62C7C3CC-23AF-4358-BDEC-269209A0FB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D4A3EC72-E224-4CE8-9288-B6EE046FA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461B640A-F0CB-419E-B189-FDCB1DA3F46A}"/>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 xmlns:a16="http://schemas.microsoft.com/office/drawing/2014/main" id="{15E46979-019A-4591-B2F5-14ACF76DCDB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F3504789-ED7B-4D0D-B546-EEFE80047EE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2155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B458EB8-A1BC-496D-927D-3E13A8C13B9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1564B022-2BCD-45BC-BB46-3D3DCEB17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E40BA79D-C255-47EC-BDAE-16C043742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22AE1638-DD59-48BB-9E3F-E5A557551DE6}"/>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 xmlns:a16="http://schemas.microsoft.com/office/drawing/2014/main" id="{6B9F3B2D-B24F-405E-8A57-949EDDA4EEB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8DA81778-1DA5-47FD-8FAF-61E301F7D084}"/>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60209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lum/>
          </a:blip>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FDF05C3A-79B1-48A6-B6C5-C0BB88419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DA0F3C56-DC9E-4975-8DB3-13C4601D3F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EA56DAAA-1452-4D3F-A672-43C64AFA3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1D4B8-D719-48E6-953E-9E118A141FBF}" type="datetimeFigureOut">
              <a:rPr lang="tr-TR" smtClean="0"/>
              <a:t>20.11.2019</a:t>
            </a:fld>
            <a:endParaRPr lang="tr-TR"/>
          </a:p>
        </p:txBody>
      </p:sp>
      <p:sp>
        <p:nvSpPr>
          <p:cNvPr id="5" name="Alt Bilgi Yer Tutucusu 4">
            <a:extLst>
              <a:ext uri="{FF2B5EF4-FFF2-40B4-BE49-F238E27FC236}">
                <a16:creationId xmlns="" xmlns:a16="http://schemas.microsoft.com/office/drawing/2014/main" id="{96547C1E-8AA8-446D-B998-1ED22ABD3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C2916524-F31E-44B9-93E9-B17F87255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D7EA7-5752-4C82-BE64-2169421CAF0A}" type="slidenum">
              <a:rPr lang="tr-TR" smtClean="0"/>
              <a:t>‹#›</a:t>
            </a:fld>
            <a:endParaRPr lang="tr-TR"/>
          </a:p>
        </p:txBody>
      </p:sp>
    </p:spTree>
    <p:extLst>
      <p:ext uri="{BB962C8B-B14F-4D97-AF65-F5344CB8AC3E}">
        <p14:creationId xmlns:p14="http://schemas.microsoft.com/office/powerpoint/2010/main" val="333509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 xmlns:a16="http://schemas.microsoft.com/office/drawing/2014/main" id="{496CAE42-2E76-4BD6-B31A-404DDAEA0F69}"/>
              </a:ext>
            </a:extLst>
          </p:cNvPr>
          <p:cNvSpPr>
            <a:spLocks noGrp="1"/>
          </p:cNvSpPr>
          <p:nvPr>
            <p:ph type="ctrTitle"/>
          </p:nvPr>
        </p:nvSpPr>
        <p:spPr>
          <a:xfrm>
            <a:off x="1524000" y="1122363"/>
            <a:ext cx="9144000" cy="1530896"/>
          </a:xfrm>
        </p:spPr>
        <p:txBody>
          <a:bodyPr/>
          <a:lstStyle/>
          <a:p>
            <a:r>
              <a:rPr lang="tr-TR" dirty="0">
                <a:solidFill>
                  <a:srgbClr val="FF0000"/>
                </a:solidFill>
                <a:latin typeface="Arial Black" panose="020B0A04020102020204" pitchFamily="34" charset="0"/>
              </a:rPr>
              <a:t>2. ÜNİTE </a:t>
            </a:r>
          </a:p>
        </p:txBody>
      </p:sp>
      <p:sp>
        <p:nvSpPr>
          <p:cNvPr id="5" name="Alt Başlık 4">
            <a:extLst>
              <a:ext uri="{FF2B5EF4-FFF2-40B4-BE49-F238E27FC236}">
                <a16:creationId xmlns="" xmlns:a16="http://schemas.microsoft.com/office/drawing/2014/main" id="{7454AC4A-7A64-410A-8755-9D38619EC594}"/>
              </a:ext>
            </a:extLst>
          </p:cNvPr>
          <p:cNvSpPr>
            <a:spLocks noGrp="1"/>
          </p:cNvSpPr>
          <p:nvPr>
            <p:ph type="subTitle" idx="1"/>
          </p:nvPr>
        </p:nvSpPr>
        <p:spPr>
          <a:xfrm>
            <a:off x="1524000" y="3726904"/>
            <a:ext cx="9144000" cy="1530896"/>
          </a:xfrm>
        </p:spPr>
        <p:txBody>
          <a:bodyPr>
            <a:normAutofit/>
          </a:bodyPr>
          <a:lstStyle/>
          <a:p>
            <a:r>
              <a:rPr lang="tr-TR" sz="3200" dirty="0">
                <a:solidFill>
                  <a:srgbClr val="FF0000"/>
                </a:solidFill>
                <a:latin typeface="Arial Black" panose="020B0A04020102020204" pitchFamily="34" charset="0"/>
              </a:rPr>
              <a:t>Otel İşletmelerinde Ön Büronun </a:t>
            </a:r>
            <a:r>
              <a:rPr lang="tr-TR" sz="3200" dirty="0" smtClean="0">
                <a:solidFill>
                  <a:srgbClr val="FF0000"/>
                </a:solidFill>
                <a:latin typeface="Arial Black" panose="020B0A04020102020204" pitchFamily="34" charset="0"/>
              </a:rPr>
              <a:t>Yeri</a:t>
            </a:r>
          </a:p>
          <a:p>
            <a:endParaRPr lang="tr-TR"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37854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 xmlns:a16="http://schemas.microsoft.com/office/drawing/2014/main" id="{705597A7-783A-4122-B804-FE33C939B8D8}"/>
              </a:ext>
            </a:extLst>
          </p:cNvPr>
          <p:cNvSpPr>
            <a:spLocks noGrp="1"/>
          </p:cNvSpPr>
          <p:nvPr>
            <p:ph type="title"/>
          </p:nvPr>
        </p:nvSpPr>
        <p:spPr>
          <a:xfrm>
            <a:off x="0" y="0"/>
            <a:ext cx="12192000" cy="6858000"/>
          </a:xfrm>
        </p:spPr>
        <p:txBody>
          <a:bodyPr>
            <a:normAutofit/>
          </a:bodyPr>
          <a:lstStyle/>
          <a:p>
            <a:r>
              <a:rPr lang="tr-TR" sz="2800" dirty="0" err="1" smtClean="0">
                <a:solidFill>
                  <a:srgbClr val="FF0000"/>
                </a:solidFill>
                <a:latin typeface="Arial Black" panose="020B0A04020102020204" pitchFamily="34" charset="0"/>
              </a:rPr>
              <a:t>Kaynakça:</a:t>
            </a:r>
            <a:r>
              <a:rPr lang="tr-TR" sz="2800" dirty="0" err="1" smtClean="0">
                <a:solidFill>
                  <a:srgbClr val="FF0000"/>
                </a:solidFill>
                <a:latin typeface="Calibri"/>
              </a:rPr>
              <a:t>Demirtaş</a:t>
            </a:r>
            <a:r>
              <a:rPr lang="tr-TR" sz="2800" dirty="0">
                <a:solidFill>
                  <a:srgbClr val="FF0000"/>
                </a:solidFill>
                <a:latin typeface="Calibri"/>
              </a:rPr>
              <a:t>, N. (2010).</a:t>
            </a:r>
            <a:r>
              <a:rPr lang="tr-TR" sz="2800" dirty="0" err="1">
                <a:solidFill>
                  <a:srgbClr val="FF0000"/>
                </a:solidFill>
                <a:latin typeface="Calibri"/>
              </a:rPr>
              <a:t>Önbüro</a:t>
            </a:r>
            <a:r>
              <a:rPr lang="tr-TR" sz="2800" dirty="0">
                <a:solidFill>
                  <a:srgbClr val="FF0000"/>
                </a:solidFill>
                <a:latin typeface="Calibri"/>
              </a:rPr>
              <a:t> İşlemleri, Ankuzem,1. Baskı.</a:t>
            </a:r>
            <a:endParaRPr lang="tr-TR"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944954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AEA2DF3-6584-4BD6-AC82-0A98182BADB0}"/>
              </a:ext>
            </a:extLst>
          </p:cNvPr>
          <p:cNvSpPr>
            <a:spLocks noGrp="1"/>
          </p:cNvSpPr>
          <p:nvPr>
            <p:ph type="title"/>
          </p:nvPr>
        </p:nvSpPr>
        <p:spPr>
          <a:xfrm>
            <a:off x="-1" y="18255"/>
            <a:ext cx="11647357" cy="1390819"/>
          </a:xfrm>
        </p:spPr>
        <p:txBody>
          <a:bodyPr>
            <a:normAutofit/>
          </a:bodyPr>
          <a:lstStyle/>
          <a:p>
            <a:r>
              <a:rPr lang="tr-TR" sz="3200" dirty="0">
                <a:solidFill>
                  <a:srgbClr val="FF0000"/>
                </a:solidFill>
                <a:latin typeface="Arial Black" panose="020B0A04020102020204" pitchFamily="34" charset="0"/>
              </a:rPr>
              <a:t>Ön Büro Bölümünün Tanımı, Yeri ve Önemi :</a:t>
            </a:r>
          </a:p>
        </p:txBody>
      </p:sp>
      <p:sp>
        <p:nvSpPr>
          <p:cNvPr id="3" name="İçerik Yer Tutucusu 2">
            <a:extLst>
              <a:ext uri="{FF2B5EF4-FFF2-40B4-BE49-F238E27FC236}">
                <a16:creationId xmlns="" xmlns:a16="http://schemas.microsoft.com/office/drawing/2014/main" id="{1BA36D4E-7B4A-4007-8F0E-15DE2D8A49C5}"/>
              </a:ext>
            </a:extLst>
          </p:cNvPr>
          <p:cNvSpPr>
            <a:spLocks noGrp="1"/>
          </p:cNvSpPr>
          <p:nvPr>
            <p:ph idx="1"/>
          </p:nvPr>
        </p:nvSpPr>
        <p:spPr>
          <a:xfrm>
            <a:off x="-2" y="1675723"/>
            <a:ext cx="12037103" cy="5164022"/>
          </a:xfrm>
        </p:spPr>
        <p:txBody>
          <a:bodyPr>
            <a:normAutofit/>
          </a:bodyPr>
          <a:lstStyle/>
          <a:p>
            <a:pPr algn="just"/>
            <a:r>
              <a:rPr lang="tr-TR" dirty="0">
                <a:latin typeface="Times New Roman" pitchFamily="18" charset="0"/>
                <a:cs typeface="Times New Roman" pitchFamily="18" charset="0"/>
              </a:rPr>
              <a:t>Otel işletmelerinde ön büro; müşterilerin otele giriş, konaklama ve çıkış aşamalarında çeşitli hizmetleri yerine getiren bölümüdür .Ön büro, konaklama etkinliklerinin yürütülmesinde diğer bölümlerle işbirliği yaparak, bilginin toplanması ve dağıtılması işlemini de yerine getirmektedir. Bu nedenle ön büro bölümü </a:t>
            </a:r>
            <a:r>
              <a:rPr lang="tr-TR" dirty="0">
                <a:solidFill>
                  <a:srgbClr val="002060"/>
                </a:solidFill>
                <a:latin typeface="Times New Roman" pitchFamily="18" charset="0"/>
                <a:cs typeface="Times New Roman" pitchFamily="18" charset="0"/>
              </a:rPr>
              <a:t>“otelin beyni” </a:t>
            </a:r>
            <a:r>
              <a:rPr lang="tr-TR" dirty="0">
                <a:latin typeface="Times New Roman" pitchFamily="18" charset="0"/>
                <a:cs typeface="Times New Roman" pitchFamily="18" charset="0"/>
              </a:rPr>
              <a:t>olarak da tanımlanmaktadır.</a:t>
            </a:r>
          </a:p>
          <a:p>
            <a:pPr algn="just"/>
            <a:r>
              <a:rPr lang="tr-TR" dirty="0">
                <a:latin typeface="Times New Roman" pitchFamily="18" charset="0"/>
                <a:cs typeface="Times New Roman" pitchFamily="18" charset="0"/>
              </a:rPr>
              <a:t>Ön büroda müşteriye bazı hizmetler direkt olarak verilir ki bu hizmetlere ön ofis çalışmaları denir. Bunlar resepsiyon, </a:t>
            </a:r>
            <a:r>
              <a:rPr lang="tr-TR" dirty="0" err="1">
                <a:latin typeface="Times New Roman" pitchFamily="18" charset="0"/>
                <a:cs typeface="Times New Roman" pitchFamily="18" charset="0"/>
              </a:rPr>
              <a:t>önkasa</a:t>
            </a:r>
            <a:r>
              <a:rPr lang="tr-TR" dirty="0">
                <a:latin typeface="Times New Roman" pitchFamily="18" charset="0"/>
                <a:cs typeface="Times New Roman" pitchFamily="18" charset="0"/>
              </a:rPr>
              <a:t>, danışma (</a:t>
            </a:r>
            <a:r>
              <a:rPr lang="tr-TR" dirty="0" err="1">
                <a:latin typeface="Times New Roman" pitchFamily="18" charset="0"/>
                <a:cs typeface="Times New Roman" pitchFamily="18" charset="0"/>
              </a:rPr>
              <a:t>concierge</a:t>
            </a:r>
            <a:r>
              <a:rPr lang="tr-TR" dirty="0">
                <a:latin typeface="Times New Roman" pitchFamily="18" charset="0"/>
                <a:cs typeface="Times New Roman" pitchFamily="18" charset="0"/>
              </a:rPr>
              <a:t>) ve üniformalı hizmetleridir. Endirekt hizmetler ise arka ofis çalışmalarını oluşturur ki bunlar da, rezervasyon ve santral hizmetleridir.</a:t>
            </a:r>
          </a:p>
          <a:p>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6410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1">
            <a:extLst>
              <a:ext uri="{FF2B5EF4-FFF2-40B4-BE49-F238E27FC236}">
                <a16:creationId xmlns="" xmlns:a16="http://schemas.microsoft.com/office/drawing/2014/main" id="{473E3120-01FF-4025-AAC8-F1FA20C37FA1}"/>
              </a:ext>
            </a:extLst>
          </p:cNvPr>
          <p:cNvSpPr>
            <a:spLocks noGrp="1"/>
          </p:cNvSpPr>
          <p:nvPr>
            <p:ph type="title"/>
          </p:nvPr>
        </p:nvSpPr>
        <p:spPr>
          <a:xfrm>
            <a:off x="7225259" y="4257207"/>
            <a:ext cx="4578245" cy="1514006"/>
          </a:xfrm>
        </p:spPr>
        <p:txBody>
          <a:bodyPr>
            <a:normAutofit/>
          </a:bodyPr>
          <a:lstStyle/>
          <a:p>
            <a:r>
              <a:rPr lang="tr-TR" sz="2200" dirty="0">
                <a:latin typeface="Arial Black" panose="020B0A04020102020204" pitchFamily="34" charset="0"/>
              </a:rPr>
              <a:t>Kaynak: Çevre, Mimarlık ve Görsel Sanatlar Dergisi, Sayı 6, İstanbul-1979, s. 16.</a:t>
            </a:r>
          </a:p>
        </p:txBody>
      </p:sp>
      <p:pic>
        <p:nvPicPr>
          <p:cNvPr id="10" name="İçerik Yer Tutucusu 9">
            <a:extLst>
              <a:ext uri="{FF2B5EF4-FFF2-40B4-BE49-F238E27FC236}">
                <a16:creationId xmlns="" xmlns:a16="http://schemas.microsoft.com/office/drawing/2014/main" id="{70A0DE46-805D-4396-8ECE-4683D01BA1EA}"/>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3910" t="26380" r="15502" b="22706"/>
          <a:stretch/>
        </p:blipFill>
        <p:spPr>
          <a:xfrm>
            <a:off x="189874" y="3429000"/>
            <a:ext cx="7035385" cy="3312824"/>
          </a:xfrm>
        </p:spPr>
      </p:pic>
      <p:sp>
        <p:nvSpPr>
          <p:cNvPr id="13" name="İçerik Yer Tutucusu 12">
            <a:extLst>
              <a:ext uri="{FF2B5EF4-FFF2-40B4-BE49-F238E27FC236}">
                <a16:creationId xmlns="" xmlns:a16="http://schemas.microsoft.com/office/drawing/2014/main" id="{5FB39966-B4D7-4E0A-A365-A23E70D71860}"/>
              </a:ext>
            </a:extLst>
          </p:cNvPr>
          <p:cNvSpPr>
            <a:spLocks noGrp="1"/>
          </p:cNvSpPr>
          <p:nvPr>
            <p:ph sz="half" idx="2"/>
          </p:nvPr>
        </p:nvSpPr>
        <p:spPr>
          <a:xfrm>
            <a:off x="-1" y="1"/>
            <a:ext cx="12192001" cy="3312825"/>
          </a:xfrm>
        </p:spPr>
        <p:txBody>
          <a:bodyPr>
            <a:normAutofit fontScale="92500" lnSpcReduction="20000"/>
          </a:bodyPr>
          <a:lstStyle/>
          <a:p>
            <a:r>
              <a:rPr lang="tr-TR" sz="2400" dirty="0">
                <a:solidFill>
                  <a:srgbClr val="FF0000"/>
                </a:solidFill>
                <a:latin typeface="Arial Black" panose="020B0A04020102020204" pitchFamily="34" charset="0"/>
              </a:rPr>
              <a:t>Yapılan bir incelemede ideal fiziksel ortamın şu şekilde olması gerektiği bulunmuştur:</a:t>
            </a:r>
          </a:p>
          <a:p>
            <a:pPr marL="0" indent="0">
              <a:buNone/>
            </a:pPr>
            <a:r>
              <a:rPr lang="tr-TR" dirty="0"/>
              <a:t>• Ön büro bölümleri karşıdan rahatça görülebilmeli, sembol ve yazılar okunabilmelidir. Örneğin 10 cm. boyundaki bir yazı 15-20 m. uzaktan okunabilir.</a:t>
            </a:r>
          </a:p>
          <a:p>
            <a:pPr marL="0" indent="0">
              <a:buNone/>
            </a:pPr>
            <a:r>
              <a:rPr lang="tr-TR" dirty="0"/>
              <a:t>• Tezgâh yüksekliği misafir yönünde 100 cm.’</a:t>
            </a:r>
            <a:r>
              <a:rPr lang="tr-TR" dirty="0" err="1"/>
              <a:t>yi</a:t>
            </a:r>
            <a:r>
              <a:rPr lang="tr-TR" dirty="0"/>
              <a:t> geçmemeli, derinliği ise 60-65 cm. olmalıdır.</a:t>
            </a:r>
          </a:p>
          <a:p>
            <a:pPr marL="0" indent="0">
              <a:buNone/>
            </a:pPr>
            <a:r>
              <a:rPr lang="tr-TR" dirty="0"/>
              <a:t>• Tezgâh üstü çok sert (cam, mermer...gibi) ya da çok yumuşak (sünger, naylon...gibi) bir satıh olmamalı, yazı rahat yazılabilmelidir.</a:t>
            </a:r>
          </a:p>
          <a:p>
            <a:pPr marL="0" indent="0">
              <a:buNone/>
            </a:pPr>
            <a:r>
              <a:rPr lang="tr-TR" dirty="0"/>
              <a:t>• Işıklandırması, arka panosu, çeşitli dekoratif elemanları, asma tavanıyla ön büro, otel girişinin en göz alıcı yeri olmalıdır.</a:t>
            </a:r>
          </a:p>
        </p:txBody>
      </p:sp>
    </p:spTree>
    <p:extLst>
      <p:ext uri="{BB962C8B-B14F-4D97-AF65-F5344CB8AC3E}">
        <p14:creationId xmlns:p14="http://schemas.microsoft.com/office/powerpoint/2010/main" val="72903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CC28924-F36E-4EFD-BA34-6B10E1F07A27}"/>
              </a:ext>
            </a:extLst>
          </p:cNvPr>
          <p:cNvSpPr>
            <a:spLocks noGrp="1"/>
          </p:cNvSpPr>
          <p:nvPr>
            <p:ph type="title"/>
          </p:nvPr>
        </p:nvSpPr>
        <p:spPr>
          <a:xfrm>
            <a:off x="0" y="0"/>
            <a:ext cx="10515600" cy="974361"/>
          </a:xfrm>
        </p:spPr>
        <p:txBody>
          <a:bodyPr/>
          <a:lstStyle/>
          <a:p>
            <a:r>
              <a:rPr lang="tr-TR" dirty="0">
                <a:solidFill>
                  <a:srgbClr val="FF0000"/>
                </a:solidFill>
                <a:latin typeface="Arial Black" panose="020B0A04020102020204" pitchFamily="34" charset="0"/>
              </a:rPr>
              <a:t>Ön Büro Bölümü Örgüt Yapısı :</a:t>
            </a:r>
          </a:p>
        </p:txBody>
      </p:sp>
      <p:sp>
        <p:nvSpPr>
          <p:cNvPr id="3" name="İçerik Yer Tutucusu 2">
            <a:extLst>
              <a:ext uri="{FF2B5EF4-FFF2-40B4-BE49-F238E27FC236}">
                <a16:creationId xmlns="" xmlns:a16="http://schemas.microsoft.com/office/drawing/2014/main" id="{3C800A77-179A-4D01-87FF-0CEAF4465225}"/>
              </a:ext>
            </a:extLst>
          </p:cNvPr>
          <p:cNvSpPr>
            <a:spLocks noGrp="1"/>
          </p:cNvSpPr>
          <p:nvPr>
            <p:ph idx="1"/>
          </p:nvPr>
        </p:nvSpPr>
        <p:spPr/>
        <p:txBody>
          <a:bodyPr>
            <a:normAutofit/>
          </a:bodyPr>
          <a:lstStyle/>
          <a:p>
            <a:r>
              <a:rPr lang="tr-TR" sz="3200" dirty="0">
                <a:solidFill>
                  <a:schemeClr val="accent4">
                    <a:lumMod val="75000"/>
                  </a:schemeClr>
                </a:solidFill>
                <a:latin typeface="Arial Black" panose="020B0A04020102020204" pitchFamily="34" charset="0"/>
              </a:rPr>
              <a:t>İyi bir ön büro örgüt yapısı otelin genel organizasyonu kadar önemlidir. Fonksiyonları yüklenecek kişilerin rolünü iyi belirlemek, yetki ve sorumlulukları buna göre dağıtmak son derece önemlidir. </a:t>
            </a:r>
          </a:p>
        </p:txBody>
      </p:sp>
    </p:spTree>
    <p:extLst>
      <p:ext uri="{BB962C8B-B14F-4D97-AF65-F5344CB8AC3E}">
        <p14:creationId xmlns:p14="http://schemas.microsoft.com/office/powerpoint/2010/main" val="330464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88F653B-B37F-4F9B-A3BB-1A236EE33F5A}"/>
              </a:ext>
            </a:extLst>
          </p:cNvPr>
          <p:cNvSpPr>
            <a:spLocks noGrp="1"/>
          </p:cNvSpPr>
          <p:nvPr>
            <p:ph type="title"/>
          </p:nvPr>
        </p:nvSpPr>
        <p:spPr>
          <a:xfrm>
            <a:off x="0" y="0"/>
            <a:ext cx="12192000" cy="2323475"/>
          </a:xfrm>
        </p:spPr>
        <p:txBody>
          <a:bodyPr>
            <a:normAutofit/>
          </a:bodyPr>
          <a:lstStyle/>
          <a:p>
            <a:r>
              <a:rPr lang="tr-TR" sz="3600" dirty="0">
                <a:latin typeface="+mn-lt"/>
              </a:rPr>
              <a:t>    Küçük otel organizasyonlarında ön büro bölümü son derece küçük ve basittir. İş hacmi dardır ve herkes her işi yapar.</a:t>
            </a:r>
            <a:br>
              <a:rPr lang="tr-TR" sz="3600" dirty="0">
                <a:latin typeface="+mn-lt"/>
              </a:rPr>
            </a:br>
            <a:r>
              <a:rPr lang="tr-TR" sz="3600" dirty="0">
                <a:latin typeface="+mn-lt"/>
              </a:rPr>
              <a:t>Örneğin: Odanızı veren memur aynı zamanda odanızı gösterip bavullarınıza yardım edebilir. </a:t>
            </a:r>
          </a:p>
        </p:txBody>
      </p:sp>
      <p:pic>
        <p:nvPicPr>
          <p:cNvPr id="5" name="İçerik Yer Tutucusu 4">
            <a:extLst>
              <a:ext uri="{FF2B5EF4-FFF2-40B4-BE49-F238E27FC236}">
                <a16:creationId xmlns="" xmlns:a16="http://schemas.microsoft.com/office/drawing/2014/main" id="{6BAF0C49-038F-442C-B6A6-6E01097C633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081" t="31201" r="28285" b="23427"/>
          <a:stretch/>
        </p:blipFill>
        <p:spPr>
          <a:xfrm>
            <a:off x="1678900" y="2773180"/>
            <a:ext cx="9054058" cy="3867462"/>
          </a:xfrm>
        </p:spPr>
      </p:pic>
    </p:spTree>
    <p:extLst>
      <p:ext uri="{BB962C8B-B14F-4D97-AF65-F5344CB8AC3E}">
        <p14:creationId xmlns:p14="http://schemas.microsoft.com/office/powerpoint/2010/main" val="47002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361435E-D6D3-44D1-9CF9-4F81B289431B}"/>
              </a:ext>
            </a:extLst>
          </p:cNvPr>
          <p:cNvSpPr>
            <a:spLocks noGrp="1"/>
          </p:cNvSpPr>
          <p:nvPr>
            <p:ph type="title"/>
          </p:nvPr>
        </p:nvSpPr>
        <p:spPr>
          <a:xfrm>
            <a:off x="0" y="18255"/>
            <a:ext cx="12192000" cy="2709956"/>
          </a:xfrm>
        </p:spPr>
        <p:txBody>
          <a:bodyPr>
            <a:noAutofit/>
          </a:bodyPr>
          <a:lstStyle/>
          <a:p>
            <a:r>
              <a:rPr lang="tr-TR" sz="2400" dirty="0">
                <a:latin typeface="Arial Black" panose="020B0A04020102020204" pitchFamily="34" charset="0"/>
              </a:rPr>
              <a:t>     </a:t>
            </a:r>
            <a:r>
              <a:rPr lang="tr-TR" sz="3200" dirty="0">
                <a:latin typeface="Arial" panose="020B0604020202020204" pitchFamily="34" charset="0"/>
                <a:cs typeface="Arial" panose="020B0604020202020204" pitchFamily="34" charset="0"/>
              </a:rPr>
              <a:t>Orta boy otellerde işler ön ofis çalışmaları ve arka ofis çalışmaları olarak ayrılmıştır. Ön ofis resepsiyon/ön kasa ve üniformalı hizmetleri oluştururken, rezervasyon ve santral arka ofis çalışması olarak ön büronun arkasında konumlanmıştır. Yoğun zamanlarda biri diğerine yardım eder. </a:t>
            </a:r>
          </a:p>
        </p:txBody>
      </p:sp>
      <p:pic>
        <p:nvPicPr>
          <p:cNvPr id="5" name="İçerik Yer Tutucusu 4">
            <a:extLst>
              <a:ext uri="{FF2B5EF4-FFF2-40B4-BE49-F238E27FC236}">
                <a16:creationId xmlns="" xmlns:a16="http://schemas.microsoft.com/office/drawing/2014/main" id="{AB34EA34-20FA-4167-96C8-37A18B68D97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168" t="45205" r="12859" b="16768"/>
          <a:stretch/>
        </p:blipFill>
        <p:spPr>
          <a:xfrm>
            <a:off x="1300396" y="3297835"/>
            <a:ext cx="9591207" cy="3162925"/>
          </a:xfrm>
        </p:spPr>
      </p:pic>
    </p:spTree>
    <p:extLst>
      <p:ext uri="{BB962C8B-B14F-4D97-AF65-F5344CB8AC3E}">
        <p14:creationId xmlns:p14="http://schemas.microsoft.com/office/powerpoint/2010/main" val="304170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B9268C5-2A2A-4C1C-8F1E-54BBF322F3CE}"/>
              </a:ext>
            </a:extLst>
          </p:cNvPr>
          <p:cNvSpPr>
            <a:spLocks noGrp="1"/>
          </p:cNvSpPr>
          <p:nvPr>
            <p:ph type="title"/>
          </p:nvPr>
        </p:nvSpPr>
        <p:spPr>
          <a:xfrm>
            <a:off x="0" y="16604"/>
            <a:ext cx="12192000" cy="2449279"/>
          </a:xfrm>
        </p:spPr>
        <p:txBody>
          <a:bodyPr>
            <a:normAutofit/>
          </a:bodyPr>
          <a:lstStyle/>
          <a:p>
            <a:r>
              <a:rPr lang="tr-TR" sz="3200" dirty="0">
                <a:latin typeface="Arial" panose="020B0604020202020204" pitchFamily="34" charset="0"/>
                <a:cs typeface="Arial" panose="020B0604020202020204" pitchFamily="34" charset="0"/>
              </a:rPr>
              <a:t>    Büyük otel ön büro organizasyonlarında yoğunluk daha fazladır. Elemanların konularında uzmanlaşmaları gerekmektedir. Görev tanımları ve sorumluluklar kesin hatlarıyla belirlenmiştir. bölüm müdürü, yardımcısı ve grup şefleri vardır.</a:t>
            </a:r>
          </a:p>
        </p:txBody>
      </p:sp>
      <p:pic>
        <p:nvPicPr>
          <p:cNvPr id="5" name="İçerik Yer Tutucusu 4">
            <a:extLst>
              <a:ext uri="{FF2B5EF4-FFF2-40B4-BE49-F238E27FC236}">
                <a16:creationId xmlns="" xmlns:a16="http://schemas.microsoft.com/office/drawing/2014/main" id="{FA989F72-0640-4DD4-B501-4F31B789E1E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749" t="15284" r="15826" b="12771"/>
          <a:stretch/>
        </p:blipFill>
        <p:spPr>
          <a:xfrm>
            <a:off x="1469036" y="2465883"/>
            <a:ext cx="9173980" cy="4114799"/>
          </a:xfrm>
        </p:spPr>
      </p:pic>
    </p:spTree>
    <p:extLst>
      <p:ext uri="{BB962C8B-B14F-4D97-AF65-F5344CB8AC3E}">
        <p14:creationId xmlns:p14="http://schemas.microsoft.com/office/powerpoint/2010/main" val="230273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C2B9EE1-9BB1-4996-AE11-951783D8C866}"/>
              </a:ext>
            </a:extLst>
          </p:cNvPr>
          <p:cNvSpPr>
            <a:spLocks noGrp="1"/>
          </p:cNvSpPr>
          <p:nvPr>
            <p:ph type="title"/>
          </p:nvPr>
        </p:nvSpPr>
        <p:spPr>
          <a:xfrm>
            <a:off x="0" y="-1"/>
            <a:ext cx="9503764" cy="1454047"/>
          </a:xfrm>
        </p:spPr>
        <p:txBody>
          <a:bodyPr>
            <a:normAutofit/>
          </a:bodyPr>
          <a:lstStyle/>
          <a:p>
            <a:r>
              <a:rPr lang="tr-TR" sz="3600" dirty="0">
                <a:solidFill>
                  <a:srgbClr val="FF0000"/>
                </a:solidFill>
                <a:latin typeface="Arial Black" panose="020B0A04020102020204" pitchFamily="34" charset="0"/>
              </a:rPr>
              <a:t>Ön Büro Bölümünün Görevleri :</a:t>
            </a:r>
            <a:r>
              <a:rPr lang="tr-TR" dirty="0"/>
              <a:t/>
            </a:r>
            <a:br>
              <a:rPr lang="tr-TR" dirty="0"/>
            </a:br>
            <a:endParaRPr lang="tr-TR" dirty="0"/>
          </a:p>
        </p:txBody>
      </p:sp>
      <p:sp>
        <p:nvSpPr>
          <p:cNvPr id="3" name="İçerik Yer Tutucusu 2">
            <a:extLst>
              <a:ext uri="{FF2B5EF4-FFF2-40B4-BE49-F238E27FC236}">
                <a16:creationId xmlns="" xmlns:a16="http://schemas.microsoft.com/office/drawing/2014/main" id="{1528CE0A-8D0C-482F-84E8-9B44DB45A76D}"/>
              </a:ext>
            </a:extLst>
          </p:cNvPr>
          <p:cNvSpPr>
            <a:spLocks noGrp="1"/>
          </p:cNvSpPr>
          <p:nvPr>
            <p:ph idx="1"/>
          </p:nvPr>
        </p:nvSpPr>
        <p:spPr>
          <a:xfrm>
            <a:off x="0" y="1196038"/>
            <a:ext cx="12192000" cy="5661962"/>
          </a:xfrm>
        </p:spPr>
        <p:txBody>
          <a:bodyPr>
            <a:normAutofit fontScale="92500" lnSpcReduction="20000"/>
          </a:bodyPr>
          <a:lstStyle/>
          <a:p>
            <a:r>
              <a:rPr lang="tr-TR" sz="3200" dirty="0">
                <a:solidFill>
                  <a:schemeClr val="accent2">
                    <a:lumMod val="75000"/>
                  </a:schemeClr>
                </a:solidFill>
              </a:rPr>
              <a:t>Ön büronun; konaklama amacıyla otel işletmesine müracaatıyla başlayan, konaklamaya başlamasıyla devam eden ve müşterinin çıkış yapmasıyla sona erecek olan görevleri vardır. </a:t>
            </a:r>
          </a:p>
          <a:p>
            <a:endParaRPr lang="tr-TR" sz="3200" dirty="0">
              <a:solidFill>
                <a:schemeClr val="accent2">
                  <a:lumMod val="75000"/>
                </a:schemeClr>
              </a:solidFill>
            </a:endParaRPr>
          </a:p>
          <a:p>
            <a:r>
              <a:rPr lang="tr-TR" sz="3200" dirty="0">
                <a:latin typeface="Arial Black" panose="020B0A04020102020204" pitchFamily="34" charset="0"/>
              </a:rPr>
              <a:t>Ön büronun görevlerini şu şekilde sıralayabiliriz:</a:t>
            </a:r>
          </a:p>
          <a:p>
            <a:endParaRPr lang="tr-TR" sz="3200" dirty="0">
              <a:latin typeface="Arial Black" panose="020B0A04020102020204" pitchFamily="34" charset="0"/>
            </a:endParaRPr>
          </a:p>
          <a:p>
            <a:pPr marL="0" indent="0">
              <a:buNone/>
            </a:pPr>
            <a:r>
              <a:rPr lang="tr-TR" sz="3000" dirty="0"/>
              <a:t>1. Satışa hazır odaların envanterini sürekli hazır bulundurmak ve bunları satmak.</a:t>
            </a:r>
          </a:p>
          <a:p>
            <a:pPr marL="0" indent="0">
              <a:buNone/>
            </a:pPr>
            <a:r>
              <a:rPr lang="tr-TR" sz="3000" dirty="0"/>
              <a:t>2. Otelde konaklama talebinde bulunan müşterilerin taleplerini zamanında cevaplandırmak.</a:t>
            </a:r>
          </a:p>
          <a:p>
            <a:pPr marL="0" indent="0">
              <a:buNone/>
            </a:pPr>
            <a:r>
              <a:rPr lang="tr-TR" sz="3000" dirty="0"/>
              <a:t>3. Otele gelen müşterileri karşılamak.</a:t>
            </a:r>
          </a:p>
          <a:p>
            <a:pPr marL="0" indent="0">
              <a:buNone/>
            </a:pPr>
            <a:r>
              <a:rPr lang="tr-TR" sz="3000" dirty="0"/>
              <a:t>4. Konaklamaya ilişkin gerekli bilgi formlarını düzenli ve eksiksiz biçimde tutmak.</a:t>
            </a:r>
          </a:p>
          <a:p>
            <a:pPr marL="0" indent="0">
              <a:buNone/>
            </a:pPr>
            <a:r>
              <a:rPr lang="tr-TR" sz="3000" dirty="0"/>
              <a:t>5. Misafire ait bagajların odasına çıkarılması ve yerleştirilmesi.</a:t>
            </a:r>
          </a:p>
          <a:p>
            <a:pPr marL="0" indent="0">
              <a:buNone/>
            </a:pPr>
            <a:r>
              <a:rPr lang="tr-TR" sz="3000" dirty="0"/>
              <a:t>6. Misafir hesaplarının açılması, düzenli takip edilmesi, her an hazır bulundurulması ve tahsil edilmesi.</a:t>
            </a:r>
            <a:endParaRPr lang="tr-TR" sz="3000" dirty="0">
              <a:solidFill>
                <a:schemeClr val="accent1">
                  <a:lumMod val="75000"/>
                </a:schemeClr>
              </a:solidFill>
            </a:endParaRPr>
          </a:p>
        </p:txBody>
      </p:sp>
    </p:spTree>
    <p:extLst>
      <p:ext uri="{BB962C8B-B14F-4D97-AF65-F5344CB8AC3E}">
        <p14:creationId xmlns:p14="http://schemas.microsoft.com/office/powerpoint/2010/main" val="310088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 xmlns:a16="http://schemas.microsoft.com/office/drawing/2014/main" id="{4832A1C9-0441-4966-9512-F5EBE7E2A78E}"/>
              </a:ext>
            </a:extLst>
          </p:cNvPr>
          <p:cNvSpPr>
            <a:spLocks noGrp="1"/>
          </p:cNvSpPr>
          <p:nvPr>
            <p:ph type="title"/>
          </p:nvPr>
        </p:nvSpPr>
        <p:spPr>
          <a:xfrm>
            <a:off x="0" y="0"/>
            <a:ext cx="12192000" cy="1598586"/>
          </a:xfrm>
        </p:spPr>
        <p:txBody>
          <a:bodyPr>
            <a:normAutofit/>
          </a:bodyPr>
          <a:lstStyle/>
          <a:p>
            <a:r>
              <a:rPr lang="tr-TR" sz="2800" dirty="0">
                <a:latin typeface="+mn-lt"/>
              </a:rPr>
              <a:t>7. Misafir ihtiyaç, istek ve şikayetleriyle ilgilenilmesi, sorunlara hemen çözüm bulunulması, gerektiğinde diğer bölümlerle işbirliğine gidilmesi.</a:t>
            </a:r>
          </a:p>
        </p:txBody>
      </p:sp>
      <p:sp>
        <p:nvSpPr>
          <p:cNvPr id="6" name="İçerik Yer Tutucusu 5">
            <a:extLst>
              <a:ext uri="{FF2B5EF4-FFF2-40B4-BE49-F238E27FC236}">
                <a16:creationId xmlns="" xmlns:a16="http://schemas.microsoft.com/office/drawing/2014/main" id="{F04508FA-6198-4811-A798-543F574F292D}"/>
              </a:ext>
            </a:extLst>
          </p:cNvPr>
          <p:cNvSpPr>
            <a:spLocks noGrp="1"/>
          </p:cNvSpPr>
          <p:nvPr>
            <p:ph idx="1"/>
          </p:nvPr>
        </p:nvSpPr>
        <p:spPr>
          <a:xfrm>
            <a:off x="0" y="1270415"/>
            <a:ext cx="12192000" cy="5587585"/>
          </a:xfrm>
        </p:spPr>
        <p:txBody>
          <a:bodyPr>
            <a:normAutofit lnSpcReduction="10000"/>
          </a:bodyPr>
          <a:lstStyle/>
          <a:p>
            <a:pPr marL="0" indent="0">
              <a:buNone/>
            </a:pPr>
            <a:r>
              <a:rPr lang="tr-TR" dirty="0"/>
              <a:t>8. Misafirlere gelen mektup, telefon, telgraf, faks gibi mesajların ya da paketlerinin alınması ve kendilerine zamanında iletilmesi. </a:t>
            </a:r>
          </a:p>
          <a:p>
            <a:pPr marL="0" indent="0">
              <a:buNone/>
            </a:pPr>
            <a:r>
              <a:rPr lang="tr-TR" dirty="0"/>
              <a:t>9. İşletme ile ilgili ya da çevrede gerçekleşen sanatsal ve kültürel etkinlikler ile ihtiyaç hissedilebilecek konularda her türlü enformasyon ve </a:t>
            </a:r>
            <a:r>
              <a:rPr lang="tr-TR" dirty="0" err="1"/>
              <a:t>dökümantasyonu</a:t>
            </a:r>
            <a:r>
              <a:rPr lang="tr-TR" dirty="0"/>
              <a:t> müşteriye sağlayabilmek.</a:t>
            </a:r>
          </a:p>
          <a:p>
            <a:pPr marL="0" indent="0">
              <a:buNone/>
            </a:pPr>
            <a:r>
              <a:rPr lang="tr-TR" dirty="0"/>
              <a:t>10. Misafir emanetlerinin teslim alınması, saklanması, ilgili formların doldurulması ve eksiksiz iadesi.</a:t>
            </a:r>
          </a:p>
          <a:p>
            <a:pPr marL="0" indent="0">
              <a:buNone/>
            </a:pPr>
            <a:r>
              <a:rPr lang="tr-TR" dirty="0"/>
              <a:t>11. Para bozma, farklı ülke paralarının birbirine çevrilmesi gibi kambiyo işlemlerinin yapılması.</a:t>
            </a:r>
          </a:p>
          <a:p>
            <a:pPr marL="0" indent="0">
              <a:buNone/>
            </a:pPr>
            <a:r>
              <a:rPr lang="tr-TR" dirty="0"/>
              <a:t>12. Oda anahtarlarının kontrolü.</a:t>
            </a:r>
          </a:p>
          <a:p>
            <a:pPr marL="0" indent="0">
              <a:buNone/>
            </a:pPr>
            <a:r>
              <a:rPr lang="tr-TR" dirty="0"/>
              <a:t>13. Konaklamaya ilişkin istatistiklerin (polis defteri, bakanlık istatistikleri, işletmeye gerekli istatistikler gibi) tutulması.</a:t>
            </a:r>
          </a:p>
          <a:p>
            <a:pPr marL="0" indent="0">
              <a:buNone/>
            </a:pPr>
            <a:r>
              <a:rPr lang="tr-TR" dirty="0"/>
              <a:t>14. Müşteriyi güler yüzle karşılamak ve otelden uğurlamak.</a:t>
            </a:r>
          </a:p>
        </p:txBody>
      </p:sp>
    </p:spTree>
    <p:extLst>
      <p:ext uri="{BB962C8B-B14F-4D97-AF65-F5344CB8AC3E}">
        <p14:creationId xmlns:p14="http://schemas.microsoft.com/office/powerpoint/2010/main" val="93562680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8429</TotalTime>
  <Words>631</Words>
  <Application>Microsoft Office PowerPoint</Application>
  <PresentationFormat>Özel</PresentationFormat>
  <Paragraphs>38</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Office Teması</vt:lpstr>
      <vt:lpstr>2. ÜNİTE </vt:lpstr>
      <vt:lpstr>Ön Büro Bölümünün Tanımı, Yeri ve Önemi :</vt:lpstr>
      <vt:lpstr>Kaynak: Çevre, Mimarlık ve Görsel Sanatlar Dergisi, Sayı 6, İstanbul-1979, s. 16.</vt:lpstr>
      <vt:lpstr>Ön Büro Bölümü Örgüt Yapısı :</vt:lpstr>
      <vt:lpstr>    Küçük otel organizasyonlarında ön büro bölümü son derece küçük ve basittir. İş hacmi dardır ve herkes her işi yapar. Örneğin: Odanızı veren memur aynı zamanda odanızı gösterip bavullarınıza yardım edebilir. </vt:lpstr>
      <vt:lpstr>     Orta boy otellerde işler ön ofis çalışmaları ve arka ofis çalışmaları olarak ayrılmıştır. Ön ofis resepsiyon/ön kasa ve üniformalı hizmetleri oluştururken, rezervasyon ve santral arka ofis çalışması olarak ön büronun arkasında konumlanmıştır. Yoğun zamanlarda biri diğerine yardım eder. </vt:lpstr>
      <vt:lpstr>    Büyük otel ön büro organizasyonlarında yoğunluk daha fazladır. Elemanların konularında uzmanlaşmaları gerekmektedir. Görev tanımları ve sorumluluklar kesin hatlarıyla belirlenmiştir. bölüm müdürü, yardımcısı ve grup şefleri vardır.</vt:lpstr>
      <vt:lpstr>Ön Büro Bölümünün Görevleri : </vt:lpstr>
      <vt:lpstr>7. Misafir ihtiyaç, istek ve şikayetleriyle ilgilenilmesi, sorunlara hemen çözüm bulunulması, gerektiğinde diğer bölümlerle işbirliğine gidilmesi.</vt:lpstr>
      <vt:lpstr>Kaynakça:Demirtaş, N. (2010).Önbüro İşlemleri, Ankuzem,1. Baskı.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Ön Büro İşlemleri</dc:title>
  <dc:creator>Ayşe Gül Şıvkın</dc:creator>
  <cp:lastModifiedBy>kumsaal</cp:lastModifiedBy>
  <cp:revision>148</cp:revision>
  <dcterms:created xsi:type="dcterms:W3CDTF">2019-10-22T15:58:53Z</dcterms:created>
  <dcterms:modified xsi:type="dcterms:W3CDTF">2019-11-20T19:44:16Z</dcterms:modified>
</cp:coreProperties>
</file>