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4" r:id="rId6"/>
    <p:sldId id="271" r:id="rId7"/>
    <p:sldId id="27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1628800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I.KONTAK </a:t>
            </a:r>
            <a:r>
              <a:rPr lang="tr-TR" b="1" dirty="0" smtClean="0"/>
              <a:t>METAMORFİZMA</a:t>
            </a:r>
          </a:p>
          <a:p>
            <a:endParaRPr lang="tr-TR" dirty="0"/>
          </a:p>
          <a:p>
            <a:r>
              <a:rPr lang="tr-TR" b="1" dirty="0"/>
              <a:t>KONTAK METAMORFİK KAYAÇLARIN </a:t>
            </a:r>
            <a:r>
              <a:rPr lang="tr-TR" b="1" dirty="0" smtClean="0"/>
              <a:t>TANIMLAMALARI</a:t>
            </a:r>
          </a:p>
          <a:p>
            <a:endParaRPr lang="tr-TR" dirty="0"/>
          </a:p>
          <a:p>
            <a:r>
              <a:rPr lang="tr-TR" dirty="0"/>
              <a:t>Kontak metamorfik kayaçlar, sokulumun çevresindeki kayaçların türüne/bileşimine bağlı olarak değişik dokusal özellik ve mineralojik bileşim gösterirler. Bazı türdeki çevre kayaçlarda</a:t>
            </a:r>
          </a:p>
          <a:p>
            <a:r>
              <a:rPr lang="tr-TR" dirty="0"/>
              <a:t>-</a:t>
            </a:r>
            <a:r>
              <a:rPr lang="tr-TR" dirty="0" err="1"/>
              <a:t>Metamorfizma</a:t>
            </a:r>
            <a:r>
              <a:rPr lang="tr-TR" dirty="0"/>
              <a:t> etkin olurken, bazılarında yalnızca</a:t>
            </a:r>
          </a:p>
          <a:p>
            <a:r>
              <a:rPr lang="tr-TR" dirty="0"/>
              <a:t>-</a:t>
            </a:r>
            <a:r>
              <a:rPr lang="tr-TR" dirty="0" err="1"/>
              <a:t>Rekristalizasyon</a:t>
            </a:r>
            <a:r>
              <a:rPr lang="tr-TR" dirty="0"/>
              <a:t> (yeniden </a:t>
            </a:r>
            <a:r>
              <a:rPr lang="tr-TR" dirty="0" err="1"/>
              <a:t>kristallenme</a:t>
            </a:r>
            <a:r>
              <a:rPr lang="tr-TR" dirty="0"/>
              <a:t>)</a:t>
            </a:r>
          </a:p>
          <a:p>
            <a:r>
              <a:rPr lang="tr-TR" dirty="0"/>
              <a:t>-Yeni mineral oluşumu gibi </a:t>
            </a:r>
            <a:r>
              <a:rPr lang="tr-TR" dirty="0" err="1"/>
              <a:t>metamorfizma</a:t>
            </a:r>
            <a:r>
              <a:rPr lang="tr-TR" dirty="0"/>
              <a:t> süreçleri gelişir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kontak met zonla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033463"/>
            <a:ext cx="7794625" cy="543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539552" y="260648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Sleyt</a:t>
            </a:r>
            <a:r>
              <a:rPr lang="en-AU" dirty="0" smtClean="0"/>
              <a:t>/</a:t>
            </a:r>
            <a:r>
              <a:rPr lang="en-AU" dirty="0" err="1" smtClean="0"/>
              <a:t>fillat</a:t>
            </a:r>
            <a:r>
              <a:rPr lang="en-AU" dirty="0" smtClean="0"/>
              <a:t> </a:t>
            </a:r>
            <a:r>
              <a:rPr lang="en-AU" dirty="0" err="1" smtClean="0"/>
              <a:t>zonundan</a:t>
            </a:r>
            <a:r>
              <a:rPr lang="en-AU" dirty="0" smtClean="0"/>
              <a:t> </a:t>
            </a:r>
            <a:r>
              <a:rPr lang="en-AU" dirty="0" err="1" smtClean="0"/>
              <a:t>daha</a:t>
            </a:r>
            <a:r>
              <a:rPr lang="en-AU" dirty="0" smtClean="0"/>
              <a:t> </a:t>
            </a:r>
            <a:r>
              <a:rPr lang="en-AU" dirty="0" err="1" smtClean="0"/>
              <a:t>dışta</a:t>
            </a:r>
            <a:r>
              <a:rPr lang="en-AU" dirty="0" smtClean="0"/>
              <a:t>, </a:t>
            </a:r>
            <a:r>
              <a:rPr lang="en-AU" dirty="0" err="1" smtClean="0"/>
              <a:t>plütondan</a:t>
            </a:r>
            <a:r>
              <a:rPr lang="en-AU" dirty="0" smtClean="0"/>
              <a:t> en </a:t>
            </a:r>
            <a:r>
              <a:rPr lang="en-AU" dirty="0" err="1" smtClean="0"/>
              <a:t>uzakta</a:t>
            </a:r>
            <a:r>
              <a:rPr lang="en-AU" dirty="0" smtClean="0"/>
              <a:t>, </a:t>
            </a:r>
            <a:r>
              <a:rPr lang="en-AU" dirty="0" err="1" smtClean="0"/>
              <a:t>birincil</a:t>
            </a:r>
            <a:r>
              <a:rPr lang="en-AU" dirty="0" smtClean="0"/>
              <a:t> </a:t>
            </a:r>
            <a:r>
              <a:rPr lang="en-AU" dirty="0" err="1" smtClean="0"/>
              <a:t>özelliklerini</a:t>
            </a:r>
            <a:r>
              <a:rPr lang="en-AU" dirty="0" smtClean="0"/>
              <a:t> </a:t>
            </a:r>
            <a:r>
              <a:rPr lang="en-AU" dirty="0" err="1" smtClean="0"/>
              <a:t>koruyan</a:t>
            </a:r>
            <a:r>
              <a:rPr lang="en-AU" dirty="0" smtClean="0"/>
              <a:t> </a:t>
            </a:r>
            <a:r>
              <a:rPr lang="en-AU" dirty="0" err="1" smtClean="0"/>
              <a:t>yöre</a:t>
            </a:r>
            <a:r>
              <a:rPr lang="en-AU" dirty="0" smtClean="0"/>
              <a:t> </a:t>
            </a:r>
            <a:r>
              <a:rPr lang="en-AU" dirty="0" err="1" smtClean="0"/>
              <a:t>kayaları</a:t>
            </a:r>
            <a:r>
              <a:rPr lang="en-AU" dirty="0" smtClean="0"/>
              <a:t> </a:t>
            </a:r>
            <a:r>
              <a:rPr lang="en-AU" dirty="0" err="1" smtClean="0"/>
              <a:t>bulunur</a:t>
            </a:r>
            <a:r>
              <a:rPr lang="en-AU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55576" y="764704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 </a:t>
            </a:r>
            <a:r>
              <a:rPr lang="tr-TR" b="1" dirty="0"/>
              <a:t>KİLLİ KAYAÇLARIN (PELİTİK) KONTAK METAMORFİZMASI İLE OLUŞAN </a:t>
            </a:r>
            <a:r>
              <a:rPr lang="tr-TR" b="1" dirty="0" smtClean="0"/>
              <a:t>KAYAÇLAR</a:t>
            </a:r>
          </a:p>
          <a:p>
            <a:endParaRPr lang="tr-TR" dirty="0"/>
          </a:p>
          <a:p>
            <a:pPr algn="just"/>
            <a:r>
              <a:rPr lang="tr-TR" dirty="0"/>
              <a:t>Bu kayaçlar değişik türde kil minerallerinin yanı sıra kuvars, </a:t>
            </a:r>
            <a:r>
              <a:rPr lang="tr-TR" dirty="0" err="1"/>
              <a:t>feldispat</a:t>
            </a:r>
            <a:r>
              <a:rPr lang="tr-TR" dirty="0"/>
              <a:t>, karbonat gibi mineraller de içerirler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algn="just"/>
            <a:r>
              <a:rPr lang="tr-TR" dirty="0"/>
              <a:t>Bu kayaçlar </a:t>
            </a:r>
            <a:r>
              <a:rPr lang="tr-TR" dirty="0" err="1"/>
              <a:t>plütonik</a:t>
            </a:r>
            <a:r>
              <a:rPr lang="tr-TR" dirty="0"/>
              <a:t> veya </a:t>
            </a:r>
            <a:r>
              <a:rPr lang="tr-TR" dirty="0" err="1"/>
              <a:t>subvolkanik</a:t>
            </a:r>
            <a:r>
              <a:rPr lang="tr-TR" dirty="0"/>
              <a:t> koşullar altında gelişen kontak </a:t>
            </a:r>
            <a:r>
              <a:rPr lang="tr-TR" dirty="0" err="1"/>
              <a:t>metamorfizma</a:t>
            </a:r>
            <a:r>
              <a:rPr lang="tr-TR" dirty="0"/>
              <a:t> öncesi </a:t>
            </a:r>
            <a:r>
              <a:rPr lang="tr-TR" dirty="0" smtClean="0"/>
              <a:t>ileri </a:t>
            </a:r>
            <a:r>
              <a:rPr lang="tr-TR" dirty="0"/>
              <a:t>derecede bazı </a:t>
            </a:r>
            <a:r>
              <a:rPr lang="tr-TR" dirty="0" err="1"/>
              <a:t>diyajenetik</a:t>
            </a:r>
            <a:r>
              <a:rPr lang="tr-TR" dirty="0"/>
              <a:t> değişikliklere uğramış ve bunun üzerine </a:t>
            </a:r>
            <a:r>
              <a:rPr lang="tr-TR" dirty="0" err="1"/>
              <a:t>kontakt</a:t>
            </a:r>
            <a:r>
              <a:rPr lang="tr-TR" dirty="0"/>
              <a:t> </a:t>
            </a:r>
            <a:r>
              <a:rPr lang="tr-TR" dirty="0" err="1"/>
              <a:t>metamorfizma</a:t>
            </a:r>
            <a:r>
              <a:rPr lang="tr-TR" dirty="0"/>
              <a:t> etkileri eklenmiştir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Killi kayaçların </a:t>
            </a:r>
            <a:r>
              <a:rPr lang="tr-TR" dirty="0" err="1"/>
              <a:t>kontakt</a:t>
            </a:r>
            <a:r>
              <a:rPr lang="tr-TR" dirty="0"/>
              <a:t> </a:t>
            </a:r>
            <a:r>
              <a:rPr lang="tr-TR" dirty="0" err="1"/>
              <a:t>metamorfizması</a:t>
            </a:r>
            <a:r>
              <a:rPr lang="tr-TR" dirty="0"/>
              <a:t> basit bir süreçtir. Kayaç kimyasal bileşimi genellikle değişmeden</a:t>
            </a:r>
            <a:r>
              <a:rPr lang="tr-TR" dirty="0" smtClean="0"/>
              <a:t>, mineralojik </a:t>
            </a:r>
            <a:r>
              <a:rPr lang="tr-TR" dirty="0"/>
              <a:t>ve dokusal yönden değişikliğe uğrar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Bu kayaçlar genellikle su (H</a:t>
            </a:r>
            <a:r>
              <a:rPr lang="tr-TR" baseline="-25000" dirty="0"/>
              <a:t>2</a:t>
            </a:r>
            <a:r>
              <a:rPr lang="tr-TR" dirty="0"/>
              <a:t>O) ve karbondioksit (CO</a:t>
            </a:r>
            <a:r>
              <a:rPr lang="tr-TR" baseline="-25000" dirty="0"/>
              <a:t>2</a:t>
            </a:r>
            <a:r>
              <a:rPr lang="tr-TR" dirty="0"/>
              <a:t>) kaybederler. Ancak </a:t>
            </a:r>
            <a:r>
              <a:rPr lang="tr-TR" dirty="0" smtClean="0"/>
              <a:t>kimyasal </a:t>
            </a:r>
            <a:r>
              <a:rPr lang="tr-TR" dirty="0"/>
              <a:t>bileşiminde bu değişiklik </a:t>
            </a:r>
            <a:r>
              <a:rPr lang="tr-TR" dirty="0" err="1"/>
              <a:t>metamorfizmada</a:t>
            </a:r>
            <a:r>
              <a:rPr lang="tr-TR" dirty="0"/>
              <a:t> önemli olmaz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Sokuluma yakın alanlarda </a:t>
            </a:r>
            <a:r>
              <a:rPr lang="tr-TR" b="1" dirty="0" err="1"/>
              <a:t>Hornfelz</a:t>
            </a:r>
            <a:r>
              <a:rPr lang="tr-TR" dirty="0"/>
              <a:t> oluşurken, sokuluma uzak </a:t>
            </a:r>
            <a:r>
              <a:rPr lang="tr-TR" dirty="0" err="1"/>
              <a:t>zonlarda</a:t>
            </a:r>
            <a:r>
              <a:rPr lang="tr-TR" dirty="0"/>
              <a:t> tipik olarak </a:t>
            </a:r>
            <a:r>
              <a:rPr lang="tr-TR" b="1" dirty="0"/>
              <a:t>benekli </a:t>
            </a:r>
            <a:r>
              <a:rPr lang="tr-TR" b="1" dirty="0" err="1"/>
              <a:t>arduvaz</a:t>
            </a:r>
            <a:r>
              <a:rPr lang="tr-TR" b="1" dirty="0"/>
              <a:t> </a:t>
            </a:r>
            <a:r>
              <a:rPr lang="tr-TR" dirty="0"/>
              <a:t>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955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836712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u="sng" dirty="0" smtClean="0"/>
              <a:t>BENEKLİ ARDUVAZ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Kontak </a:t>
            </a:r>
            <a:r>
              <a:rPr lang="tr-TR" dirty="0" err="1" smtClean="0"/>
              <a:t>metamorfizmada</a:t>
            </a:r>
            <a:r>
              <a:rPr lang="tr-TR" dirty="0" smtClean="0"/>
              <a:t> tipik bir kayaçtır. Bunlar tedrici olarak </a:t>
            </a:r>
            <a:r>
              <a:rPr lang="tr-TR" dirty="0" err="1" smtClean="0"/>
              <a:t>hornfelslere</a:t>
            </a:r>
            <a:r>
              <a:rPr lang="tr-TR" dirty="0" smtClean="0"/>
              <a:t> geçiş gösterir.  Masif ve zayıf bir şist dokusuna sahip olan bu kayaçlar çok küçük taneli bir </a:t>
            </a:r>
            <a:r>
              <a:rPr lang="tr-TR" dirty="0" err="1" smtClean="0"/>
              <a:t>matriks</a:t>
            </a:r>
            <a:r>
              <a:rPr lang="tr-TR" dirty="0" smtClean="0"/>
              <a:t> içinde dağınık olarak bulunan oval görünümünde benekler veya </a:t>
            </a:r>
            <a:r>
              <a:rPr lang="tr-TR" dirty="0" err="1" smtClean="0"/>
              <a:t>porfiroblastlar</a:t>
            </a:r>
            <a:r>
              <a:rPr lang="tr-TR" dirty="0" smtClean="0"/>
              <a:t> halinde kontak </a:t>
            </a:r>
            <a:r>
              <a:rPr lang="tr-TR" dirty="0" err="1" smtClean="0"/>
              <a:t>metamorfizma</a:t>
            </a:r>
            <a:r>
              <a:rPr lang="tr-TR" dirty="0" smtClean="0"/>
              <a:t> minerallerini içerirler. Kayaçta bulunan benekler yakından incelendiklerinde 2 gruba ayırmak mümkündür.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1- </a:t>
            </a:r>
            <a:r>
              <a:rPr lang="tr-TR" dirty="0" err="1" smtClean="0"/>
              <a:t>Matriksten</a:t>
            </a:r>
            <a:r>
              <a:rPr lang="tr-TR" dirty="0" smtClean="0"/>
              <a:t> farklı bir renkte olan, genelde sınırları belirsiz, oval bir şekle sahip bir mineral </a:t>
            </a:r>
            <a:r>
              <a:rPr lang="tr-TR" dirty="0" err="1" smtClean="0"/>
              <a:t>agregatından</a:t>
            </a:r>
            <a:r>
              <a:rPr lang="tr-TR" dirty="0" smtClean="0"/>
              <a:t> ibaret benekler.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2- Belirgin ve tanınabilen mineral </a:t>
            </a:r>
            <a:r>
              <a:rPr lang="tr-TR" dirty="0" err="1" smtClean="0"/>
              <a:t>porfiroblastlarından</a:t>
            </a:r>
            <a:r>
              <a:rPr lang="tr-TR" dirty="0" smtClean="0"/>
              <a:t> oluşan beneklerdir.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10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150887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smtClean="0"/>
              <a:t>HORNFELS</a:t>
            </a:r>
          </a:p>
          <a:p>
            <a:endParaRPr lang="tr-TR" dirty="0"/>
          </a:p>
          <a:p>
            <a:r>
              <a:rPr lang="tr-TR" dirty="0" err="1"/>
              <a:t>Şeyl</a:t>
            </a:r>
            <a:r>
              <a:rPr lang="tr-TR" dirty="0"/>
              <a:t>, karbonatlı </a:t>
            </a:r>
            <a:r>
              <a:rPr lang="tr-TR" dirty="0" err="1"/>
              <a:t>şeyl</a:t>
            </a:r>
            <a:r>
              <a:rPr lang="tr-TR" dirty="0"/>
              <a:t>, </a:t>
            </a:r>
            <a:r>
              <a:rPr lang="tr-TR" dirty="0" err="1"/>
              <a:t>grovak</a:t>
            </a:r>
            <a:r>
              <a:rPr lang="tr-TR" dirty="0"/>
              <a:t>, </a:t>
            </a:r>
            <a:r>
              <a:rPr lang="tr-TR" dirty="0" err="1"/>
              <a:t>arduvaz</a:t>
            </a:r>
            <a:r>
              <a:rPr lang="tr-TR" dirty="0"/>
              <a:t>, </a:t>
            </a:r>
            <a:r>
              <a:rPr lang="tr-TR" dirty="0" err="1"/>
              <a:t>fillit</a:t>
            </a:r>
            <a:r>
              <a:rPr lang="tr-TR" dirty="0"/>
              <a:t> ve kısmen magmatik kayaçların kontak </a:t>
            </a:r>
            <a:r>
              <a:rPr lang="tr-TR" dirty="0" err="1"/>
              <a:t>metamorfizmasıyla</a:t>
            </a:r>
            <a:r>
              <a:rPr lang="tr-TR" dirty="0"/>
              <a:t> oluşurlar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algn="just"/>
            <a:r>
              <a:rPr lang="tr-TR" dirty="0"/>
              <a:t>Kayaç tipik olarak küçük taneli, yönsüz dokuda, masif ve çok sert durumdadır. Çekiçle vurulduğunda yarı </a:t>
            </a:r>
            <a:r>
              <a:rPr lang="tr-TR" dirty="0" err="1"/>
              <a:t>konkoidal</a:t>
            </a:r>
            <a:r>
              <a:rPr lang="tr-TR" dirty="0"/>
              <a:t> kırık yüzeyleri ile sivri uçlu, keskin kenarlı parçalara ayrılır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Açık yeşil, kahve, pembeden koyu gri ve siyaha kadar değişen renkler gösterebilir.</a:t>
            </a:r>
          </a:p>
          <a:p>
            <a:pPr algn="just"/>
            <a:r>
              <a:rPr lang="tr-TR" dirty="0" err="1"/>
              <a:t>Hornfelzlerde</a:t>
            </a:r>
            <a:r>
              <a:rPr lang="tr-TR" dirty="0"/>
              <a:t> mineral miktarlarındaki değişime bağlı olarak tabakalanma ve </a:t>
            </a:r>
            <a:r>
              <a:rPr lang="tr-TR" dirty="0" err="1"/>
              <a:t>foliasyon</a:t>
            </a:r>
            <a:r>
              <a:rPr lang="tr-TR" dirty="0"/>
              <a:t> kalıntıları görülebilir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Hornfelsler</a:t>
            </a:r>
            <a:r>
              <a:rPr lang="tr-TR" dirty="0"/>
              <a:t> bir çok minerallerle karakterize edilirler. Tıkız bir dokuda olmaları nedeniyle mineralleri </a:t>
            </a:r>
            <a:r>
              <a:rPr lang="tr-TR" dirty="0" err="1"/>
              <a:t>makroskobik</a:t>
            </a:r>
            <a:r>
              <a:rPr lang="tr-TR" dirty="0"/>
              <a:t> olarak tanınamazlar. El örnekleri </a:t>
            </a:r>
            <a:r>
              <a:rPr lang="tr-TR" dirty="0" err="1"/>
              <a:t>milonite</a:t>
            </a:r>
            <a:r>
              <a:rPr lang="tr-TR" dirty="0"/>
              <a:t> benzer, ancak sahadaki jeolojik konumları ve çevre kayaçlarda olan ilişkileri ile </a:t>
            </a:r>
            <a:r>
              <a:rPr lang="tr-TR" dirty="0" err="1"/>
              <a:t>milonitlerden</a:t>
            </a:r>
            <a:r>
              <a:rPr lang="tr-TR" dirty="0"/>
              <a:t> ayrılırlar. Mikroskopta </a:t>
            </a:r>
            <a:r>
              <a:rPr lang="tr-TR" dirty="0" err="1"/>
              <a:t>milonitler</a:t>
            </a:r>
            <a:r>
              <a:rPr lang="tr-TR" dirty="0"/>
              <a:t> </a:t>
            </a:r>
            <a:r>
              <a:rPr lang="tr-TR" dirty="0" err="1"/>
              <a:t>kataklastik</a:t>
            </a:r>
            <a:r>
              <a:rPr lang="tr-TR" dirty="0"/>
              <a:t> dokuları ile ayrılırken, </a:t>
            </a:r>
            <a:r>
              <a:rPr lang="tr-TR" dirty="0" err="1"/>
              <a:t>hornfelsler</a:t>
            </a:r>
            <a:r>
              <a:rPr lang="tr-TR" dirty="0"/>
              <a:t> </a:t>
            </a:r>
            <a:r>
              <a:rPr lang="tr-TR" dirty="0" err="1"/>
              <a:t>granoblastik</a:t>
            </a:r>
            <a:r>
              <a:rPr lang="tr-TR" dirty="0"/>
              <a:t> dokuları ile ayrılırlar.</a:t>
            </a:r>
          </a:p>
          <a:p>
            <a:endParaRPr lang="tr-TR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626371"/>
            <a:ext cx="4341813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0993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83568" y="1196752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 </a:t>
            </a:r>
            <a:r>
              <a:rPr lang="tr-TR" b="1" dirty="0"/>
              <a:t>KARBONATLI KAYAÇLARIN KONTAKT METAMORFİZMASI İLE OLUŞAN </a:t>
            </a:r>
            <a:r>
              <a:rPr lang="tr-TR" b="1" dirty="0" smtClean="0"/>
              <a:t>KAYAÇLAR</a:t>
            </a:r>
          </a:p>
          <a:p>
            <a:endParaRPr lang="tr-TR" dirty="0"/>
          </a:p>
          <a:p>
            <a:r>
              <a:rPr lang="tr-TR" dirty="0"/>
              <a:t>Kayaçları kireçtaşı ve dolomittir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Kireçtaşı ve </a:t>
            </a:r>
            <a:r>
              <a:rPr lang="tr-TR" dirty="0" err="1"/>
              <a:t>dolamitlerin</a:t>
            </a:r>
            <a:r>
              <a:rPr lang="tr-TR" dirty="0"/>
              <a:t> saflık oranlarına, başka bir ifadeyle içerdikleri </a:t>
            </a:r>
            <a:r>
              <a:rPr lang="tr-TR" dirty="0" err="1"/>
              <a:t>impürite</a:t>
            </a:r>
            <a:r>
              <a:rPr lang="tr-TR" dirty="0"/>
              <a:t> miktarlarına bağlı olarak, </a:t>
            </a:r>
            <a:r>
              <a:rPr lang="tr-TR" dirty="0" err="1"/>
              <a:t>kontakt</a:t>
            </a:r>
            <a:r>
              <a:rPr lang="tr-TR" dirty="0"/>
              <a:t> </a:t>
            </a:r>
            <a:r>
              <a:rPr lang="tr-TR" dirty="0" err="1"/>
              <a:t>metamorfizma</a:t>
            </a:r>
            <a:r>
              <a:rPr lang="tr-TR" dirty="0"/>
              <a:t> sonucu değişik mineralojik bileşime sahip kayaçlar meydana gelir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b="1" u="sng" dirty="0"/>
              <a:t>MERMER</a:t>
            </a:r>
            <a:endParaRPr lang="tr-TR" dirty="0"/>
          </a:p>
          <a:p>
            <a:r>
              <a:rPr lang="tr-TR" dirty="0"/>
              <a:t>-Masif görünümlü</a:t>
            </a:r>
          </a:p>
          <a:p>
            <a:r>
              <a:rPr lang="tr-TR" dirty="0"/>
              <a:t>-</a:t>
            </a:r>
            <a:r>
              <a:rPr lang="tr-TR" dirty="0" err="1"/>
              <a:t>Granoblastik</a:t>
            </a:r>
            <a:r>
              <a:rPr lang="tr-TR" dirty="0"/>
              <a:t> dokulu</a:t>
            </a:r>
          </a:p>
          <a:p>
            <a:r>
              <a:rPr lang="tr-TR" dirty="0"/>
              <a:t>-%30 üzerinde kalsit ve dolomitten oluşur.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645024"/>
            <a:ext cx="2532063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3891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692696"/>
            <a:ext cx="76328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u="sng" dirty="0"/>
              <a:t>KALKSİLİKATİK HORNFELZ ve SKARN ZONU </a:t>
            </a:r>
            <a:r>
              <a:rPr lang="tr-TR" b="1" u="sng" dirty="0" smtClean="0"/>
              <a:t>KAYAÇLAR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Mineralojik bileşimleri birbirine benzeyen ve </a:t>
            </a:r>
            <a:r>
              <a:rPr lang="tr-TR" dirty="0" err="1"/>
              <a:t>Ca</a:t>
            </a:r>
            <a:r>
              <a:rPr lang="tr-TR" dirty="0"/>
              <a:t>-Silikat mineralleri içeren bu iki kayaç grubu, oluşumları ile birbirinden ayrılırlar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-</a:t>
            </a:r>
            <a:r>
              <a:rPr lang="tr-TR" dirty="0" err="1"/>
              <a:t>Kalksilikatik</a:t>
            </a:r>
            <a:r>
              <a:rPr lang="tr-TR" dirty="0"/>
              <a:t> </a:t>
            </a:r>
            <a:r>
              <a:rPr lang="tr-TR" dirty="0" err="1"/>
              <a:t>hornfelzler</a:t>
            </a:r>
            <a:r>
              <a:rPr lang="tr-TR" dirty="0"/>
              <a:t>→Killi </a:t>
            </a:r>
            <a:r>
              <a:rPr lang="tr-TR" dirty="0" err="1"/>
              <a:t>Kçt’den</a:t>
            </a:r>
            <a:r>
              <a:rPr lang="tr-TR" dirty="0"/>
              <a:t> türer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-</a:t>
            </a:r>
            <a:r>
              <a:rPr lang="tr-TR" dirty="0" err="1"/>
              <a:t>Skarn</a:t>
            </a:r>
            <a:r>
              <a:rPr lang="tr-TR" dirty="0"/>
              <a:t> </a:t>
            </a:r>
            <a:r>
              <a:rPr lang="tr-TR" dirty="0" err="1"/>
              <a:t>zonu</a:t>
            </a:r>
            <a:r>
              <a:rPr lang="tr-TR" dirty="0"/>
              <a:t> ise </a:t>
            </a:r>
            <a:r>
              <a:rPr lang="tr-TR" dirty="0" err="1"/>
              <a:t>metamorfizma</a:t>
            </a:r>
            <a:r>
              <a:rPr lang="tr-TR" dirty="0"/>
              <a:t> etkili olduğu geniş ölçüde Si, Al, </a:t>
            </a:r>
            <a:r>
              <a:rPr lang="tr-TR" dirty="0" err="1"/>
              <a:t>Fe</a:t>
            </a:r>
            <a:r>
              <a:rPr lang="tr-TR" dirty="0"/>
              <a:t>, Mg getirimine uğramış, hemen hemen saf </a:t>
            </a:r>
            <a:r>
              <a:rPr lang="tr-TR" dirty="0" err="1"/>
              <a:t>kçt</a:t>
            </a:r>
            <a:r>
              <a:rPr lang="tr-TR" dirty="0"/>
              <a:t> veya dolomitlerden türeyen, petrografik olarak </a:t>
            </a:r>
            <a:r>
              <a:rPr lang="tr-TR" dirty="0" err="1"/>
              <a:t>kalksilikat</a:t>
            </a:r>
            <a:r>
              <a:rPr lang="tr-TR" dirty="0"/>
              <a:t> </a:t>
            </a:r>
            <a:r>
              <a:rPr lang="tr-TR" dirty="0" err="1"/>
              <a:t>hornfelslere</a:t>
            </a:r>
            <a:r>
              <a:rPr lang="tr-TR" dirty="0"/>
              <a:t> benzer kayaçları içerirler. </a:t>
            </a:r>
            <a:r>
              <a:rPr lang="tr-TR" dirty="0" smtClean="0"/>
              <a:t>Bu </a:t>
            </a:r>
            <a:r>
              <a:rPr lang="tr-TR" dirty="0"/>
              <a:t>kayaçlarda </a:t>
            </a:r>
            <a:r>
              <a:rPr lang="tr-TR" b="1" u="sng" dirty="0" err="1"/>
              <a:t>takti</a:t>
            </a:r>
            <a:r>
              <a:rPr lang="tr-TR" dirty="0" err="1"/>
              <a:t>t</a:t>
            </a:r>
            <a:r>
              <a:rPr lang="tr-TR" dirty="0"/>
              <a:t> adı verilir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-Saha gözlemleri ile iki kayaç ayırt edilebilir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-</a:t>
            </a:r>
            <a:r>
              <a:rPr lang="tr-TR" u="sng" dirty="0" err="1"/>
              <a:t>Skarnlar</a:t>
            </a:r>
            <a:r>
              <a:rPr lang="tr-TR" dirty="0"/>
              <a:t>; mermer ile </a:t>
            </a:r>
            <a:r>
              <a:rPr lang="tr-TR" dirty="0" err="1"/>
              <a:t>plütonik</a:t>
            </a:r>
            <a:r>
              <a:rPr lang="tr-TR" dirty="0"/>
              <a:t> kayaçlar arasında bağlantı </a:t>
            </a:r>
            <a:r>
              <a:rPr lang="tr-TR" dirty="0" err="1"/>
              <a:t>zonlarını</a:t>
            </a:r>
            <a:r>
              <a:rPr lang="tr-TR" dirty="0"/>
              <a:t> oluşturur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-</a:t>
            </a:r>
            <a:r>
              <a:rPr lang="tr-TR" u="sng" dirty="0" err="1"/>
              <a:t>Kalksilikatik</a:t>
            </a:r>
            <a:r>
              <a:rPr lang="tr-TR" u="sng" dirty="0"/>
              <a:t> </a:t>
            </a:r>
            <a:r>
              <a:rPr lang="tr-TR" u="sng" dirty="0" err="1"/>
              <a:t>hornfelsler</a:t>
            </a:r>
            <a:r>
              <a:rPr lang="tr-TR" dirty="0"/>
              <a:t>; benzer bileşime sahip ve daha az değişime uğramış kayaçlara geçiş gösterirler.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2135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552</Words>
  <Application>Microsoft Office PowerPoint</Application>
  <PresentationFormat>Ekran Gösterisi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39</cp:revision>
  <dcterms:created xsi:type="dcterms:W3CDTF">2017-03-01T17:01:08Z</dcterms:created>
  <dcterms:modified xsi:type="dcterms:W3CDTF">2018-04-08T11:18:31Z</dcterms:modified>
</cp:coreProperties>
</file>