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081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089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781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09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9595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979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52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01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36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30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10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10/24/2017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278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MOTİVASYONEL GÖRÜŞME </a:t>
            </a:r>
            <a:endParaRPr lang="en-US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DOÇ.DR.GONCA POLAT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435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Motivasyonu arttırmak: kararsızlık ve çelişkiler! 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Kararsızlığın ortadan kaldırılması müracaatçının mevcut değer ve davranışlarıyla, gelecekle ilgili amaçları arasında çelişki gelişmesiyle başlar. Eğer çelişki yoksa değişim motivasyonu da yoktur. </a:t>
            </a:r>
          </a:p>
          <a:p>
            <a:r>
              <a:rPr lang="tr-TR" dirty="0" smtClean="0"/>
              <a:t>Çelişki arttıkça, değişimin müracaatçı için değeri artar. </a:t>
            </a:r>
          </a:p>
          <a:p>
            <a:r>
              <a:rPr lang="tr-TR" dirty="0" smtClean="0"/>
              <a:t>Kararsızlık ve çelişki değişim için kritik önemdedir. </a:t>
            </a:r>
          </a:p>
          <a:p>
            <a:r>
              <a:rPr lang="tr-TR" dirty="0" err="1" smtClean="0"/>
              <a:t>Motivasyonel</a:t>
            </a:r>
            <a:r>
              <a:rPr lang="tr-TR" dirty="0" smtClean="0"/>
              <a:t> görüşmede kararsızlık ve çelişkilerin keşfedilmesi çok önemlidir.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695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Motivasyonu arttırmada 4 teknik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Açık uçlu sorular </a:t>
            </a:r>
          </a:p>
          <a:p>
            <a:endParaRPr lang="tr-TR" dirty="0"/>
          </a:p>
          <a:p>
            <a:r>
              <a:rPr lang="tr-TR" dirty="0" smtClean="0"/>
              <a:t>Onaylama </a:t>
            </a:r>
          </a:p>
          <a:p>
            <a:endParaRPr lang="tr-TR" dirty="0"/>
          </a:p>
          <a:p>
            <a:r>
              <a:rPr lang="tr-TR" dirty="0" smtClean="0"/>
              <a:t>Yansıtma (tekrarlama, tekrar ifade etme, başka sözcükle açıklama, duyguların yansıtılması) </a:t>
            </a:r>
          </a:p>
          <a:p>
            <a:endParaRPr lang="tr-TR" dirty="0"/>
          </a:p>
          <a:p>
            <a:r>
              <a:rPr lang="tr-TR" dirty="0" smtClean="0"/>
              <a:t>Özetleme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468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SHU:Alkol</a:t>
            </a:r>
            <a:r>
              <a:rPr lang="tr-TR" dirty="0" smtClean="0"/>
              <a:t> kullanıyor musun? (Kapalı uçlu soru)</a:t>
            </a:r>
          </a:p>
          <a:p>
            <a:r>
              <a:rPr lang="tr-TR" dirty="0" smtClean="0"/>
              <a:t>SHU: Bana alkol kullanımından bahseder misin? (Açık Uçlu soru)</a:t>
            </a:r>
          </a:p>
          <a:p>
            <a:r>
              <a:rPr lang="tr-TR" dirty="0" smtClean="0"/>
              <a:t>SHU: BU konu hakkında konuşmak zor olmalı. Benimle paylaştıkların için teşekkür ederim. (Onaylama) </a:t>
            </a:r>
          </a:p>
          <a:p>
            <a:r>
              <a:rPr lang="tr-TR" b="1" dirty="0" smtClean="0"/>
              <a:t>M: </a:t>
            </a:r>
            <a:r>
              <a:rPr lang="tr-TR" b="1" i="1" dirty="0" smtClean="0"/>
              <a:t>Bu kadar sorun olan ne anlamıyorum. Benim alkolle bir sorunum yok</a:t>
            </a:r>
            <a:r>
              <a:rPr lang="tr-TR" b="1" dirty="0" smtClean="0"/>
              <a:t>. </a:t>
            </a:r>
          </a:p>
          <a:p>
            <a:r>
              <a:rPr lang="tr-TR" dirty="0" smtClean="0"/>
              <a:t>SHU: Neyin bu kadar sorun olduğunu anlamıyorsun (Tekrarlama)</a:t>
            </a:r>
          </a:p>
          <a:p>
            <a:r>
              <a:rPr lang="tr-TR" dirty="0" smtClean="0"/>
              <a:t>SHU: Alkol kullanımın senin için sorun değil (Tekrar ifade etme)</a:t>
            </a:r>
          </a:p>
          <a:p>
            <a:r>
              <a:rPr lang="tr-TR" dirty="0" smtClean="0"/>
              <a:t>SHU: Herkes senin alkol tüketimini büyütüyor. (Başka sözcüklerle açıklama)</a:t>
            </a:r>
          </a:p>
          <a:p>
            <a:r>
              <a:rPr lang="tr-TR" dirty="0" smtClean="0"/>
              <a:t>SHU: İnsanların sorunu büyütmeleri seni sinirlendiriyor (Duyguları yansıtma) </a:t>
            </a:r>
          </a:p>
        </p:txBody>
      </p:sp>
    </p:spTree>
    <p:extLst>
      <p:ext uri="{BB962C8B-B14F-4D97-AF65-F5344CB8AC3E}">
        <p14:creationId xmlns:p14="http://schemas.microsoft.com/office/powerpoint/2010/main" val="720219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Değişim konuşması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b="1" dirty="0" smtClean="0"/>
              <a:t>AYSİ</a:t>
            </a:r>
          </a:p>
          <a:p>
            <a:r>
              <a:rPr lang="tr-TR" dirty="0" smtClean="0"/>
              <a:t>Arzu (Değişim isteği) </a:t>
            </a:r>
            <a:r>
              <a:rPr lang="tr-TR" i="1" dirty="0" smtClean="0">
                <a:solidFill>
                  <a:srgbClr val="FF0000"/>
                </a:solidFill>
              </a:rPr>
              <a:t>Keşke sigarayı bırakabilseydim </a:t>
            </a:r>
          </a:p>
          <a:p>
            <a:r>
              <a:rPr lang="tr-TR" dirty="0" smtClean="0"/>
              <a:t>Yeterlilikler (Değişim yapabilmeye inancı) </a:t>
            </a:r>
            <a:r>
              <a:rPr lang="tr-TR" i="1" dirty="0" smtClean="0">
                <a:solidFill>
                  <a:srgbClr val="FF0000"/>
                </a:solidFill>
              </a:rPr>
              <a:t>Daha önce sigarayı bırakmıştım. </a:t>
            </a:r>
          </a:p>
          <a:p>
            <a:r>
              <a:rPr lang="tr-TR" dirty="0" smtClean="0"/>
              <a:t>Sebepler (Değişim için nedenler) </a:t>
            </a:r>
            <a:r>
              <a:rPr lang="tr-TR" i="1" dirty="0" smtClean="0">
                <a:solidFill>
                  <a:srgbClr val="FF0000"/>
                </a:solidFill>
              </a:rPr>
              <a:t>Çocuklarım sigara içmemden nefret ediyor. </a:t>
            </a:r>
          </a:p>
          <a:p>
            <a:r>
              <a:rPr lang="tr-TR" dirty="0" smtClean="0"/>
              <a:t>İhtiyaçlar (zorunluluklar) </a:t>
            </a:r>
            <a:r>
              <a:rPr lang="tr-TR" i="1" dirty="0" smtClean="0">
                <a:solidFill>
                  <a:srgbClr val="FF0000"/>
                </a:solidFill>
              </a:rPr>
              <a:t>Nefes almakta zorluk yaşıyorum. 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877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direnç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Direnç bir müracaatçı tepkisi değildir, müracaatçı ile </a:t>
            </a:r>
            <a:r>
              <a:rPr lang="tr-TR" dirty="0" err="1" smtClean="0"/>
              <a:t>shu</a:t>
            </a:r>
            <a:r>
              <a:rPr lang="tr-TR" dirty="0" smtClean="0"/>
              <a:t> ilişkisindeki anlaşmazlık, uyumsuzluğun bir yansımasıdır. </a:t>
            </a:r>
          </a:p>
          <a:p>
            <a:r>
              <a:rPr lang="tr-TR" dirty="0" smtClean="0"/>
              <a:t>SHU müracaatçının önünde ilerliyor olabilir. </a:t>
            </a:r>
            <a:r>
              <a:rPr lang="tr-TR" dirty="0" err="1" smtClean="0"/>
              <a:t>M’nın</a:t>
            </a:r>
            <a:r>
              <a:rPr lang="tr-TR" dirty="0" smtClean="0"/>
              <a:t> içinde bulunduğu değişim aşaması yanlış değerlendirilmiş olabilir. </a:t>
            </a:r>
          </a:p>
          <a:p>
            <a:r>
              <a:rPr lang="tr-TR" dirty="0" smtClean="0"/>
              <a:t>Önem, Güven, Hazır Bulunma durumu yanlış değerlendirilmiş olabilir. </a:t>
            </a:r>
          </a:p>
          <a:p>
            <a:r>
              <a:rPr lang="tr-TR" dirty="0" smtClean="0"/>
              <a:t>Kontrol müracaatçının elinden alınmış olabilir. </a:t>
            </a:r>
          </a:p>
          <a:p>
            <a:r>
              <a:rPr lang="tr-TR" dirty="0" smtClean="0"/>
              <a:t>SHU, müracaatçıyı değişim yapmaya ikna etmez. Kontrolü müracaatçıya geri vermeliyiz. </a:t>
            </a:r>
          </a:p>
          <a:p>
            <a:r>
              <a:rPr lang="tr-TR" dirty="0" smtClean="0"/>
              <a:t>Yansıtma yapmak, direnci kırmaya yardımcı olur.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108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Motivasyonu arttırmak için teknikler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Derecelendirme </a:t>
            </a:r>
          </a:p>
          <a:p>
            <a:r>
              <a:rPr lang="tr-TR" dirty="0" smtClean="0"/>
              <a:t>Karar Dengesi </a:t>
            </a:r>
          </a:p>
          <a:p>
            <a:r>
              <a:rPr lang="tr-TR" dirty="0" smtClean="0"/>
              <a:t>Geriye Bakma/İleriye Bakma </a:t>
            </a:r>
          </a:p>
          <a:p>
            <a:r>
              <a:rPr lang="tr-TR" dirty="0" smtClean="0"/>
              <a:t>Plan Geliştirme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097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Yaklaşımın sınırlılıkları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Mevcut davranışları ve değerleri ile gelecek amaçları arasında bağlantı kurabilecek durumda olan müracaatçılarla uygulanabilir. </a:t>
            </a:r>
          </a:p>
          <a:p>
            <a:endParaRPr lang="tr-TR" dirty="0"/>
          </a:p>
          <a:p>
            <a:r>
              <a:rPr lang="tr-TR" dirty="0" smtClean="0"/>
              <a:t>Bir sorun olduğunu düşünmeyen, bu çalışmayı yapmaya gönüllü olmayan, zorunlu olarak görüşmeye zorlanmış kişilerle daha az başarı şansına sahip. </a:t>
            </a:r>
          </a:p>
          <a:p>
            <a:endParaRPr lang="tr-TR" dirty="0"/>
          </a:p>
          <a:p>
            <a:r>
              <a:rPr lang="tr-TR" dirty="0" smtClean="0"/>
              <a:t>Öneride bulunmaya, «uzman» rolünü oynamaya alışkın sosyal hizmet uzmanları için zorlayıcı olabilir.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674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 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Theatre,B</a:t>
            </a:r>
            <a:r>
              <a:rPr lang="en-US" dirty="0"/>
              <a:t>. </a:t>
            </a:r>
            <a:r>
              <a:rPr lang="en-US" dirty="0" err="1"/>
              <a:t>Motivasyonel</a:t>
            </a:r>
            <a:r>
              <a:rPr lang="en-US" dirty="0"/>
              <a:t> </a:t>
            </a:r>
            <a:r>
              <a:rPr lang="en-US" dirty="0" err="1"/>
              <a:t>Görüşme</a:t>
            </a:r>
            <a:r>
              <a:rPr lang="en-US" dirty="0"/>
              <a:t>. </a:t>
            </a:r>
            <a:r>
              <a:rPr lang="en-US" dirty="0" err="1"/>
              <a:t>İçinde</a:t>
            </a:r>
            <a:r>
              <a:rPr lang="en-US" dirty="0"/>
              <a:t>: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Yöntemleri</a:t>
            </a:r>
            <a:r>
              <a:rPr lang="en-US" dirty="0"/>
              <a:t>. </a:t>
            </a:r>
            <a:r>
              <a:rPr lang="en-US" dirty="0" err="1"/>
              <a:t>Nika</a:t>
            </a:r>
            <a:r>
              <a:rPr lang="en-US" dirty="0"/>
              <a:t> </a:t>
            </a:r>
            <a:r>
              <a:rPr lang="en-US" dirty="0" err="1"/>
              <a:t>Yayınları</a:t>
            </a:r>
            <a:r>
              <a:rPr lang="en-US" dirty="0"/>
              <a:t>. </a:t>
            </a:r>
            <a:endParaRPr lang="tr-TR" dirty="0"/>
          </a:p>
          <a:p>
            <a:r>
              <a:rPr lang="en-US" dirty="0"/>
              <a:t> </a:t>
            </a:r>
            <a:r>
              <a:rPr lang="en-US" dirty="0" err="1"/>
              <a:t>Ögel</a:t>
            </a:r>
            <a:r>
              <a:rPr lang="en-US" dirty="0"/>
              <a:t>, K. </a:t>
            </a:r>
            <a:r>
              <a:rPr lang="en-US" dirty="0" err="1"/>
              <a:t>Motivasyonel</a:t>
            </a:r>
            <a:r>
              <a:rPr lang="en-US" dirty="0"/>
              <a:t> </a:t>
            </a:r>
            <a:r>
              <a:rPr lang="en-US" dirty="0" err="1"/>
              <a:t>Görüşme</a:t>
            </a:r>
            <a:r>
              <a:rPr lang="en-US" dirty="0"/>
              <a:t> </a:t>
            </a:r>
            <a:r>
              <a:rPr lang="en-US" dirty="0" err="1"/>
              <a:t>Tekniği</a:t>
            </a:r>
            <a:r>
              <a:rPr lang="en-US" dirty="0"/>
              <a:t>. </a:t>
            </a:r>
            <a:r>
              <a:rPr lang="en-US" dirty="0" err="1"/>
              <a:t>Türkiye</a:t>
            </a:r>
            <a:r>
              <a:rPr lang="en-US" dirty="0"/>
              <a:t> Klinikleri,2009.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4146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AMACI </a:t>
            </a:r>
            <a:endParaRPr lang="en-US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Olumlu davranış değişikliği oluşturabilmek amacıyla kararsızlığı ortadan kaldırmak. </a:t>
            </a:r>
          </a:p>
          <a:p>
            <a:endParaRPr lang="tr-TR" dirty="0" smtClean="0"/>
          </a:p>
          <a:p>
            <a:r>
              <a:rPr lang="tr-TR" dirty="0" smtClean="0"/>
              <a:t>«Kararsızlığı keşfetmek ve çözmek yoluyla değişim için içgüdüsel motivasyon oluşturan yönlendirici, danışan merkezli bir yöntem» </a:t>
            </a:r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852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Kullanım alanları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sigara</a:t>
            </a:r>
            <a:r>
              <a:rPr lang="tr-TR" dirty="0"/>
              <a:t>, alkol, uyuşturucu kullanımı</a:t>
            </a:r>
          </a:p>
          <a:p>
            <a:r>
              <a:rPr lang="tr-TR" dirty="0"/>
              <a:t>- yeme </a:t>
            </a:r>
            <a:r>
              <a:rPr lang="tr-TR" dirty="0" smtClean="0"/>
              <a:t>bozuklukları </a:t>
            </a:r>
          </a:p>
          <a:p>
            <a:r>
              <a:rPr lang="tr-TR" dirty="0" smtClean="0"/>
              <a:t>- ergen davranış bozuklukları </a:t>
            </a:r>
          </a:p>
          <a:p>
            <a:r>
              <a:rPr lang="tr-TR" dirty="0" smtClean="0"/>
              <a:t>-egzersiz </a:t>
            </a:r>
          </a:p>
          <a:p>
            <a:r>
              <a:rPr lang="tr-TR" dirty="0" smtClean="0"/>
              <a:t>-ilaç tedavisine uyum</a:t>
            </a:r>
          </a:p>
          <a:p>
            <a:r>
              <a:rPr lang="tr-TR" dirty="0" smtClean="0"/>
              <a:t>Gibi alanlarda kullanılabilir.  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114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kökenleri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Danışan merkezli terapi </a:t>
            </a:r>
          </a:p>
          <a:p>
            <a:r>
              <a:rPr lang="tr-TR" dirty="0" err="1" smtClean="0"/>
              <a:t>Prochaska</a:t>
            </a:r>
            <a:r>
              <a:rPr lang="tr-TR" dirty="0" smtClean="0"/>
              <a:t> ve </a:t>
            </a:r>
            <a:r>
              <a:rPr lang="tr-TR" dirty="0" err="1" smtClean="0"/>
              <a:t>DiClement’in</a:t>
            </a:r>
            <a:r>
              <a:rPr lang="tr-TR" dirty="0" smtClean="0"/>
              <a:t> 5 Aşamalı modeli </a:t>
            </a:r>
          </a:p>
          <a:p>
            <a:endParaRPr lang="tr-TR" dirty="0"/>
          </a:p>
          <a:p>
            <a:r>
              <a:rPr lang="tr-TR" dirty="0" smtClean="0"/>
              <a:t>MG- Bir iletişim yöntemidir. </a:t>
            </a:r>
          </a:p>
          <a:p>
            <a:r>
              <a:rPr lang="tr-TR" dirty="0" smtClean="0"/>
              <a:t>Müracaatçının kararsızlıklarını çözerek pozitif davranış değişikliği yaratmak amacındadır.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053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Motivasyonun üç temel bileşeni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Önem: Değişim için duyulan </a:t>
            </a:r>
            <a:r>
              <a:rPr lang="tr-TR" dirty="0" err="1" smtClean="0"/>
              <a:t>istek,arzu</a:t>
            </a:r>
            <a:r>
              <a:rPr lang="tr-TR" dirty="0" smtClean="0"/>
              <a:t>, niyet </a:t>
            </a:r>
          </a:p>
          <a:p>
            <a:r>
              <a:rPr lang="tr-TR" dirty="0" smtClean="0"/>
              <a:t>Güven: değişim yerine getirebileceğine dair inancı </a:t>
            </a:r>
          </a:p>
          <a:p>
            <a:r>
              <a:rPr lang="tr-TR" dirty="0" smtClean="0"/>
              <a:t>Hazır bulunma: değişiklik için hazır olup olmama hali</a:t>
            </a:r>
          </a:p>
          <a:p>
            <a:endParaRPr lang="tr-TR" dirty="0"/>
          </a:p>
          <a:p>
            <a:r>
              <a:rPr lang="tr-TR" dirty="0" smtClean="0"/>
              <a:t>Değişim için bu üç bileşenin varlığı gereklidir. </a:t>
            </a:r>
          </a:p>
          <a:p>
            <a:r>
              <a:rPr lang="tr-TR" dirty="0" smtClean="0"/>
              <a:t>Motivasyon=</a:t>
            </a:r>
            <a:r>
              <a:rPr lang="tr-TR" dirty="0" err="1" smtClean="0"/>
              <a:t>Önem+Güven+Hazır</a:t>
            </a:r>
            <a:r>
              <a:rPr lang="tr-TR" dirty="0" smtClean="0"/>
              <a:t> Bulunma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526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Motivasyon durağan değildir, değişkendir!</a:t>
            </a:r>
          </a:p>
          <a:p>
            <a:endParaRPr lang="tr-TR" dirty="0" smtClean="0"/>
          </a:p>
          <a:p>
            <a:r>
              <a:rPr lang="tr-TR" dirty="0" smtClean="0"/>
              <a:t>Motivasyon, bir özellik değil, bir durumdur! </a:t>
            </a:r>
          </a:p>
          <a:p>
            <a:endParaRPr lang="tr-TR" dirty="0" smtClean="0"/>
          </a:p>
          <a:p>
            <a:r>
              <a:rPr lang="tr-TR" dirty="0" smtClean="0"/>
              <a:t>Dış faktörlerden etkilenen dışsal bir durumdur. Değişime hazır ya da istekli olma halidir!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821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Motivasyonel</a:t>
            </a:r>
            <a:r>
              <a:rPr lang="tr-TR" dirty="0" smtClean="0"/>
              <a:t> görüşmenin özellikleri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-Kişinin değişme ve değişmeme nedenlerini daha iyi anlamasına yardımcı olur. Kişi değişim yönünde karar vermedikçe, </a:t>
            </a:r>
            <a:r>
              <a:rPr lang="tr-TR" dirty="0" err="1" smtClean="0"/>
              <a:t>motivasyonel</a:t>
            </a:r>
            <a:r>
              <a:rPr lang="tr-TR" dirty="0" smtClean="0"/>
              <a:t> görüşme sırasında çözüm önerileri sunulmaz. </a:t>
            </a:r>
          </a:p>
          <a:p>
            <a:r>
              <a:rPr lang="tr-TR" dirty="0" smtClean="0"/>
              <a:t>- </a:t>
            </a:r>
            <a:r>
              <a:rPr lang="tr-TR" dirty="0"/>
              <a:t>D</a:t>
            </a:r>
            <a:r>
              <a:rPr lang="tr-TR" dirty="0" smtClean="0"/>
              <a:t>anışan merkezlidir. </a:t>
            </a:r>
          </a:p>
          <a:p>
            <a:r>
              <a:rPr lang="tr-TR" dirty="0" smtClean="0"/>
              <a:t>- Danışan uzmandır. Danışan bilendir. SHU kendi düşüncelerini empoze etmez. Danışan neredeyse oraya gider. </a:t>
            </a:r>
          </a:p>
          <a:p>
            <a:r>
              <a:rPr lang="tr-TR" dirty="0" smtClean="0"/>
              <a:t>- Bir güreş değil, bir danstır. </a:t>
            </a:r>
            <a:r>
              <a:rPr lang="tr-TR" dirty="0"/>
              <a:t>Eşlik </a:t>
            </a:r>
            <a:r>
              <a:rPr lang="tr-TR" dirty="0" smtClean="0"/>
              <a:t>etmedir. Yargısız kabullenmedir.</a:t>
            </a:r>
          </a:p>
          <a:p>
            <a:r>
              <a:rPr lang="tr-TR" dirty="0" smtClean="0"/>
              <a:t>- Bir ortaklık/arkadaşlık ilişkisidir. Danışanın davranışları ile ilgili özerkliğine, tercih yapma hakkına saygı duyulur. </a:t>
            </a:r>
          </a:p>
          <a:p>
            <a:r>
              <a:rPr lang="tr-TR" dirty="0" smtClean="0"/>
              <a:t>- Direnç ve inkar, kişinin özellikleri değil, </a:t>
            </a:r>
            <a:r>
              <a:rPr lang="tr-TR" dirty="0" err="1" smtClean="0"/>
              <a:t>SHU’ya</a:t>
            </a:r>
            <a:r>
              <a:rPr lang="tr-TR" dirty="0" smtClean="0"/>
              <a:t> yönelik geribildirim olarak değerlendirilir.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737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ilkeler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80068" y="2232212"/>
            <a:ext cx="9720071" cy="4023360"/>
          </a:xfrm>
        </p:spPr>
        <p:txBody>
          <a:bodyPr/>
          <a:lstStyle/>
          <a:p>
            <a:r>
              <a:rPr lang="tr-TR" dirty="0" smtClean="0"/>
              <a:t>- Empatinin gösterilmesi: Yansıtıcı dinleme, onaylama, ilgi, yargılayıcı olmama. Değişim konusundaki kararsızlığı kabul eder. </a:t>
            </a:r>
          </a:p>
          <a:p>
            <a:r>
              <a:rPr lang="tr-TR" dirty="0" smtClean="0"/>
              <a:t>- Çelişkilerin ortaya çıkarılması: </a:t>
            </a:r>
            <a:r>
              <a:rPr lang="tr-TR" dirty="0" err="1" smtClean="0"/>
              <a:t>M’nın</a:t>
            </a:r>
            <a:r>
              <a:rPr lang="tr-TR" dirty="0" smtClean="0"/>
              <a:t> istekleri ve değerleri ile mevcut davranışlar arasındaki çelişki. </a:t>
            </a:r>
          </a:p>
          <a:p>
            <a:r>
              <a:rPr lang="tr-TR" dirty="0" smtClean="0"/>
              <a:t>- Dirençle çalışma: Direncin nedeni nedir? SHU </a:t>
            </a:r>
            <a:r>
              <a:rPr lang="tr-TR" dirty="0" err="1" smtClean="0"/>
              <a:t>M’dan</a:t>
            </a:r>
            <a:r>
              <a:rPr lang="tr-TR" dirty="0" smtClean="0"/>
              <a:t> ileride gidiyor olabilir.  Değişim aşamaları modeline göre tekrar bir değerlendirme yapılmalı. </a:t>
            </a:r>
          </a:p>
          <a:p>
            <a:r>
              <a:rPr lang="tr-TR" dirty="0" smtClean="0"/>
              <a:t>-Öz-yeterliliği destekleme: Kişinin değişim meydana getirebileceğine dair inanç. Güçler, başarılar, kaynaklar üzerinde durulmalı.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130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Zıtlaşma DEĞİL İşbirliği </a:t>
            </a:r>
          </a:p>
          <a:p>
            <a:endParaRPr lang="tr-TR" dirty="0"/>
          </a:p>
          <a:p>
            <a:r>
              <a:rPr lang="tr-TR" dirty="0" smtClean="0"/>
              <a:t>Eğitme ya da Tavsiye Verme DEĞİL Hatırlatma </a:t>
            </a:r>
          </a:p>
          <a:p>
            <a:endParaRPr lang="tr-TR" dirty="0"/>
          </a:p>
          <a:p>
            <a:r>
              <a:rPr lang="tr-TR" dirty="0" smtClean="0"/>
              <a:t>Otorite DEĞİL Otonomi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75063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731</Words>
  <Application>Microsoft Office PowerPoint</Application>
  <PresentationFormat>Geniş ekran</PresentationFormat>
  <Paragraphs>96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0" baseType="lpstr">
      <vt:lpstr>Calibri</vt:lpstr>
      <vt:lpstr>Calibri Light</vt:lpstr>
      <vt:lpstr>Geçmişe bakış</vt:lpstr>
      <vt:lpstr>MOTİVASYONEL GÖRÜŞME </vt:lpstr>
      <vt:lpstr>AMACI </vt:lpstr>
      <vt:lpstr>Kullanım alanları</vt:lpstr>
      <vt:lpstr>kökenleri</vt:lpstr>
      <vt:lpstr>Motivasyonun üç temel bileşeni</vt:lpstr>
      <vt:lpstr>PowerPoint Sunusu</vt:lpstr>
      <vt:lpstr>Motivasyonel görüşmenin özellikleri </vt:lpstr>
      <vt:lpstr>Temel ilkeler </vt:lpstr>
      <vt:lpstr>PowerPoint Sunusu</vt:lpstr>
      <vt:lpstr>Motivasyonu arttırmak: kararsızlık ve çelişkiler!  </vt:lpstr>
      <vt:lpstr>Motivasyonu arttırmada 4 teknik</vt:lpstr>
      <vt:lpstr>PowerPoint Sunusu</vt:lpstr>
      <vt:lpstr>Değişim konuşması</vt:lpstr>
      <vt:lpstr>direnç</vt:lpstr>
      <vt:lpstr>Motivasyonu arttırmak için teknikler </vt:lpstr>
      <vt:lpstr>Yaklaşımın sınırlılıkları </vt:lpstr>
      <vt:lpstr>Kaynak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MOTİVASYONEL GÖRÜŞME </dc:title>
  <dc:creator>Gonca</dc:creator>
  <cp:lastModifiedBy> x</cp:lastModifiedBy>
  <cp:revision>3</cp:revision>
  <dcterms:created xsi:type="dcterms:W3CDTF">2017-05-23T19:16:01Z</dcterms:created>
  <dcterms:modified xsi:type="dcterms:W3CDTF">2017-10-24T12:52:23Z</dcterms:modified>
</cp:coreProperties>
</file>