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50" r:id="rId1"/>
  </p:sldMasterIdLst>
  <p:notesMasterIdLst>
    <p:notesMasterId r:id="rId16"/>
  </p:notesMasterIdLst>
  <p:sldIdLst>
    <p:sldId id="256" r:id="rId2"/>
    <p:sldId id="294" r:id="rId3"/>
    <p:sldId id="270" r:id="rId4"/>
    <p:sldId id="257" r:id="rId5"/>
    <p:sldId id="258" r:id="rId6"/>
    <p:sldId id="259" r:id="rId7"/>
    <p:sldId id="263" r:id="rId8"/>
    <p:sldId id="260" r:id="rId9"/>
    <p:sldId id="291" r:id="rId10"/>
    <p:sldId id="292" r:id="rId11"/>
    <p:sldId id="293" r:id="rId12"/>
    <p:sldId id="298" r:id="rId13"/>
    <p:sldId id="297" r:id="rId14"/>
    <p:sldId id="295"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CC"/>
    <a:srgbClr val="2FA935"/>
    <a:srgbClr val="11C72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autoAdjust="0"/>
  </p:normalViewPr>
  <p:slideViewPr>
    <p:cSldViewPr snapToGrid="0">
      <p:cViewPr varScale="1">
        <p:scale>
          <a:sx n="74" d="100"/>
          <a:sy n="74" d="100"/>
        </p:scale>
        <p:origin x="-582" y="-90"/>
      </p:cViewPr>
      <p:guideLst>
        <p:guide orient="horz" pos="2160"/>
        <p:guide pos="3840"/>
      </p:guideLst>
    </p:cSldViewPr>
  </p:slideViewPr>
  <p:outlineViewPr>
    <p:cViewPr>
      <p:scale>
        <a:sx n="33" d="100"/>
        <a:sy n="33" d="100"/>
      </p:scale>
      <p:origin x="0" y="-11982"/>
    </p:cViewPr>
  </p:outlineViewPr>
  <p:notesTextViewPr>
    <p:cViewPr>
      <p:scale>
        <a:sx n="1" d="1"/>
        <a:sy n="1" d="1"/>
      </p:scale>
      <p:origin x="0" y="0"/>
    </p:cViewPr>
  </p:notesTextViewPr>
  <p:sorterViewPr>
    <p:cViewPr>
      <p:scale>
        <a:sx n="100" d="100"/>
        <a:sy n="100" d="100"/>
      </p:scale>
      <p:origin x="0" y="-13524"/>
    </p:cViewPr>
  </p:sorterViewPr>
  <p:notesViewPr>
    <p:cSldViewPr snapToGrid="0">
      <p:cViewPr varScale="1">
        <p:scale>
          <a:sx n="57" d="100"/>
          <a:sy n="57" d="100"/>
        </p:scale>
        <p:origin x="2814"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69A34D8-8B63-4C90-BD6D-06C70BC2A8AE}" type="datetimeFigureOut">
              <a:rPr lang="tr-TR" smtClean="0"/>
              <a:t>18.02.2018</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D1AADDB-E50E-41F6-AE7F-BC0F8A19736E}" type="slidenum">
              <a:rPr lang="tr-TR" smtClean="0"/>
              <a:t>‹#›</a:t>
            </a:fld>
            <a:endParaRPr lang="tr-TR"/>
          </a:p>
        </p:txBody>
      </p:sp>
    </p:spTree>
    <p:extLst>
      <p:ext uri="{BB962C8B-B14F-4D97-AF65-F5344CB8AC3E}">
        <p14:creationId xmlns:p14="http://schemas.microsoft.com/office/powerpoint/2010/main" val="778750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endParaRPr lang="en-US" dirty="0"/>
          </a:p>
        </p:txBody>
      </p:sp>
      <p:sp>
        <p:nvSpPr>
          <p:cNvPr id="4" name="Date Placeholder 3"/>
          <p:cNvSpPr>
            <a:spLocks noGrp="1"/>
          </p:cNvSpPr>
          <p:nvPr>
            <p:ph type="dt" sz="half" idx="10"/>
          </p:nvPr>
        </p:nvSpPr>
        <p:spPr/>
        <p:txBody>
          <a:bodyPr/>
          <a:lstStyle/>
          <a:p>
            <a:fld id="{0663954A-E5F4-418B-B508-D5855994F734}" type="datetimeFigureOut">
              <a:rPr lang="tr-TR" smtClean="0"/>
              <a:t>18.02.2018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292F477-E165-4E01-9A81-C6325D922580}" type="slidenum">
              <a:rPr lang="tr-TR" smtClean="0"/>
              <a:t>‹#›</a:t>
            </a:fld>
            <a:endParaRPr lang="tr-TR"/>
          </a:p>
        </p:txBody>
      </p:sp>
    </p:spTree>
    <p:extLst>
      <p:ext uri="{BB962C8B-B14F-4D97-AF65-F5344CB8AC3E}">
        <p14:creationId xmlns:p14="http://schemas.microsoft.com/office/powerpoint/2010/main" val="3241638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0663954A-E5F4-418B-B508-D5855994F734}" type="datetimeFigureOut">
              <a:rPr lang="tr-TR" smtClean="0"/>
              <a:t>18.02.2018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292F477-E165-4E01-9A81-C6325D922580}" type="slidenum">
              <a:rPr lang="tr-TR" smtClean="0"/>
              <a:t>‹#›</a:t>
            </a:fld>
            <a:endParaRPr lang="tr-TR"/>
          </a:p>
        </p:txBody>
      </p:sp>
    </p:spTree>
    <p:extLst>
      <p:ext uri="{BB962C8B-B14F-4D97-AF65-F5344CB8AC3E}">
        <p14:creationId xmlns:p14="http://schemas.microsoft.com/office/powerpoint/2010/main" val="37601062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tıklatın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0663954A-E5F4-418B-B508-D5855994F734}" type="datetimeFigureOut">
              <a:rPr lang="tr-TR" smtClean="0"/>
              <a:t>18.02.2018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292F477-E165-4E01-9A81-C6325D922580}"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2652678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0663954A-E5F4-418B-B508-D5855994F734}" type="datetimeFigureOut">
              <a:rPr lang="tr-TR" smtClean="0"/>
              <a:t>18.02.2018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292F477-E165-4E01-9A81-C6325D922580}" type="slidenum">
              <a:rPr lang="tr-TR" smtClean="0"/>
              <a:t>‹#›</a:t>
            </a:fld>
            <a:endParaRPr lang="tr-TR"/>
          </a:p>
        </p:txBody>
      </p:sp>
    </p:spTree>
    <p:extLst>
      <p:ext uri="{BB962C8B-B14F-4D97-AF65-F5344CB8AC3E}">
        <p14:creationId xmlns:p14="http://schemas.microsoft.com/office/powerpoint/2010/main" val="36637506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tıklatın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0663954A-E5F4-418B-B508-D5855994F734}" type="datetimeFigureOut">
              <a:rPr lang="tr-TR" smtClean="0"/>
              <a:t>18.02.2018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292F477-E165-4E01-9A81-C6325D922580}"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7512562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tıklatın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0663954A-E5F4-418B-B508-D5855994F734}" type="datetimeFigureOut">
              <a:rPr lang="tr-TR" smtClean="0"/>
              <a:t>18.02.2018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292F477-E165-4E01-9A81-C6325D922580}" type="slidenum">
              <a:rPr lang="tr-TR" smtClean="0"/>
              <a:t>‹#›</a:t>
            </a:fld>
            <a:endParaRPr lang="tr-TR"/>
          </a:p>
        </p:txBody>
      </p:sp>
    </p:spTree>
    <p:extLst>
      <p:ext uri="{BB962C8B-B14F-4D97-AF65-F5344CB8AC3E}">
        <p14:creationId xmlns:p14="http://schemas.microsoft.com/office/powerpoint/2010/main" val="4463933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0663954A-E5F4-418B-B508-D5855994F734}" type="datetimeFigureOut">
              <a:rPr lang="tr-TR" smtClean="0"/>
              <a:t>18.02.2018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292F477-E165-4E01-9A81-C6325D922580}" type="slidenum">
              <a:rPr lang="tr-TR" smtClean="0"/>
              <a:t>‹#›</a:t>
            </a:fld>
            <a:endParaRPr lang="tr-TR"/>
          </a:p>
        </p:txBody>
      </p:sp>
    </p:spTree>
    <p:extLst>
      <p:ext uri="{BB962C8B-B14F-4D97-AF65-F5344CB8AC3E}">
        <p14:creationId xmlns:p14="http://schemas.microsoft.com/office/powerpoint/2010/main" val="13920250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0663954A-E5F4-418B-B508-D5855994F734}" type="datetimeFigureOut">
              <a:rPr lang="tr-TR" smtClean="0"/>
              <a:t>18.02.2018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292F477-E165-4E01-9A81-C6325D922580}" type="slidenum">
              <a:rPr lang="tr-TR" smtClean="0"/>
              <a:t>‹#›</a:t>
            </a:fld>
            <a:endParaRPr lang="tr-TR"/>
          </a:p>
        </p:txBody>
      </p:sp>
    </p:spTree>
    <p:extLst>
      <p:ext uri="{BB962C8B-B14F-4D97-AF65-F5344CB8AC3E}">
        <p14:creationId xmlns:p14="http://schemas.microsoft.com/office/powerpoint/2010/main" val="13305022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0663954A-E5F4-418B-B508-D5855994F734}" type="datetimeFigureOut">
              <a:rPr lang="tr-TR" smtClean="0"/>
              <a:t>18.02.2018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292F477-E165-4E01-9A81-C6325D922580}" type="slidenum">
              <a:rPr lang="tr-TR" smtClean="0"/>
              <a:t>‹#›</a:t>
            </a:fld>
            <a:endParaRPr lang="tr-TR"/>
          </a:p>
        </p:txBody>
      </p:sp>
    </p:spTree>
    <p:extLst>
      <p:ext uri="{BB962C8B-B14F-4D97-AF65-F5344CB8AC3E}">
        <p14:creationId xmlns:p14="http://schemas.microsoft.com/office/powerpoint/2010/main" val="27267852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0663954A-E5F4-418B-B508-D5855994F734}" type="datetimeFigureOut">
              <a:rPr lang="tr-TR" smtClean="0"/>
              <a:t>18.02.2018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292F477-E165-4E01-9A81-C6325D922580}" type="slidenum">
              <a:rPr lang="tr-TR" smtClean="0"/>
              <a:t>‹#›</a:t>
            </a:fld>
            <a:endParaRPr lang="tr-TR"/>
          </a:p>
        </p:txBody>
      </p:sp>
    </p:spTree>
    <p:extLst>
      <p:ext uri="{BB962C8B-B14F-4D97-AF65-F5344CB8AC3E}">
        <p14:creationId xmlns:p14="http://schemas.microsoft.com/office/powerpoint/2010/main" val="37210034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0663954A-E5F4-418B-B508-D5855994F734}" type="datetimeFigureOut">
              <a:rPr lang="tr-TR" smtClean="0"/>
              <a:t>18.02.2018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292F477-E165-4E01-9A81-C6325D922580}" type="slidenum">
              <a:rPr lang="tr-TR" smtClean="0"/>
              <a:t>‹#›</a:t>
            </a:fld>
            <a:endParaRPr lang="tr-TR"/>
          </a:p>
        </p:txBody>
      </p:sp>
    </p:spTree>
    <p:extLst>
      <p:ext uri="{BB962C8B-B14F-4D97-AF65-F5344CB8AC3E}">
        <p14:creationId xmlns:p14="http://schemas.microsoft.com/office/powerpoint/2010/main" val="27740125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0663954A-E5F4-418B-B508-D5855994F734}" type="datetimeFigureOut">
              <a:rPr lang="tr-TR" smtClean="0"/>
              <a:t>18.02.2018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4292F477-E165-4E01-9A81-C6325D922580}" type="slidenum">
              <a:rPr lang="tr-TR" smtClean="0"/>
              <a:t>‹#›</a:t>
            </a:fld>
            <a:endParaRPr lang="tr-TR"/>
          </a:p>
        </p:txBody>
      </p:sp>
    </p:spTree>
    <p:extLst>
      <p:ext uri="{BB962C8B-B14F-4D97-AF65-F5344CB8AC3E}">
        <p14:creationId xmlns:p14="http://schemas.microsoft.com/office/powerpoint/2010/main" val="27262701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0663954A-E5F4-418B-B508-D5855994F734}" type="datetimeFigureOut">
              <a:rPr lang="tr-TR" smtClean="0"/>
              <a:t>18.02.2018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4292F477-E165-4E01-9A81-C6325D922580}" type="slidenum">
              <a:rPr lang="tr-TR" smtClean="0"/>
              <a:t>‹#›</a:t>
            </a:fld>
            <a:endParaRPr lang="tr-TR"/>
          </a:p>
        </p:txBody>
      </p:sp>
    </p:spTree>
    <p:extLst>
      <p:ext uri="{BB962C8B-B14F-4D97-AF65-F5344CB8AC3E}">
        <p14:creationId xmlns:p14="http://schemas.microsoft.com/office/powerpoint/2010/main" val="1307806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63954A-E5F4-418B-B508-D5855994F734}" type="datetimeFigureOut">
              <a:rPr lang="tr-TR" smtClean="0"/>
              <a:t>18.02.2018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4292F477-E165-4E01-9A81-C6325D922580}" type="slidenum">
              <a:rPr lang="tr-TR" smtClean="0"/>
              <a:t>‹#›</a:t>
            </a:fld>
            <a:endParaRPr lang="tr-TR"/>
          </a:p>
        </p:txBody>
      </p:sp>
    </p:spTree>
    <p:extLst>
      <p:ext uri="{BB962C8B-B14F-4D97-AF65-F5344CB8AC3E}">
        <p14:creationId xmlns:p14="http://schemas.microsoft.com/office/powerpoint/2010/main" val="6964776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0663954A-E5F4-418B-B508-D5855994F734}" type="datetimeFigureOut">
              <a:rPr lang="tr-TR" smtClean="0"/>
              <a:t>18.02.2018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292F477-E165-4E01-9A81-C6325D922580}" type="slidenum">
              <a:rPr lang="tr-TR" smtClean="0"/>
              <a:t>‹#›</a:t>
            </a:fld>
            <a:endParaRPr lang="tr-TR"/>
          </a:p>
        </p:txBody>
      </p:sp>
    </p:spTree>
    <p:extLst>
      <p:ext uri="{BB962C8B-B14F-4D97-AF65-F5344CB8AC3E}">
        <p14:creationId xmlns:p14="http://schemas.microsoft.com/office/powerpoint/2010/main" val="16346092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292F477-E165-4E01-9A81-C6325D922580}" type="slidenum">
              <a:rPr lang="tr-TR" smtClean="0"/>
              <a:t>‹#›</a:t>
            </a:fld>
            <a:endParaRPr lang="tr-TR"/>
          </a:p>
        </p:txBody>
      </p:sp>
      <p:sp>
        <p:nvSpPr>
          <p:cNvPr id="5" name="Date Placeholder 4"/>
          <p:cNvSpPr>
            <a:spLocks noGrp="1"/>
          </p:cNvSpPr>
          <p:nvPr>
            <p:ph type="dt" sz="half" idx="10"/>
          </p:nvPr>
        </p:nvSpPr>
        <p:spPr/>
        <p:txBody>
          <a:bodyPr/>
          <a:lstStyle/>
          <a:p>
            <a:fld id="{0663954A-E5F4-418B-B508-D5855994F734}" type="datetimeFigureOut">
              <a:rPr lang="tr-TR" smtClean="0"/>
              <a:t>18.02.2018</a:t>
            </a:fld>
            <a:endParaRPr lang="tr-TR"/>
          </a:p>
        </p:txBody>
      </p:sp>
    </p:spTree>
    <p:extLst>
      <p:ext uri="{BB962C8B-B14F-4D97-AF65-F5344CB8AC3E}">
        <p14:creationId xmlns:p14="http://schemas.microsoft.com/office/powerpoint/2010/main" val="9897858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663954A-E5F4-418B-B508-D5855994F734}" type="datetimeFigureOut">
              <a:rPr lang="tr-TR" smtClean="0"/>
              <a:t>18.02.2018</a:t>
            </a:fld>
            <a:endParaRPr lang="tr-T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4292F477-E165-4E01-9A81-C6325D922580}" type="slidenum">
              <a:rPr lang="tr-TR" smtClean="0"/>
              <a:t>‹#›</a:t>
            </a:fld>
            <a:endParaRPr lang="tr-TR"/>
          </a:p>
        </p:txBody>
      </p:sp>
    </p:spTree>
    <p:extLst>
      <p:ext uri="{BB962C8B-B14F-4D97-AF65-F5344CB8AC3E}">
        <p14:creationId xmlns:p14="http://schemas.microsoft.com/office/powerpoint/2010/main" val="3100782499"/>
      </p:ext>
    </p:extLst>
  </p:cSld>
  <p:clrMap bg1="lt1" tx1="dk1" bg2="lt2" tx2="dk2" accent1="accent1" accent2="accent2" accent3="accent3" accent4="accent4" accent5="accent5" accent6="accent6" hlink="hlink" folHlink="folHlink"/>
  <p:sldLayoutIdLst>
    <p:sldLayoutId id="2147484151" r:id="rId1"/>
    <p:sldLayoutId id="2147484152" r:id="rId2"/>
    <p:sldLayoutId id="2147484153" r:id="rId3"/>
    <p:sldLayoutId id="2147484154" r:id="rId4"/>
    <p:sldLayoutId id="2147484155" r:id="rId5"/>
    <p:sldLayoutId id="2147484156" r:id="rId6"/>
    <p:sldLayoutId id="2147484157" r:id="rId7"/>
    <p:sldLayoutId id="2147484158" r:id="rId8"/>
    <p:sldLayoutId id="2147484159" r:id="rId9"/>
    <p:sldLayoutId id="2147484160" r:id="rId10"/>
    <p:sldLayoutId id="2147484161" r:id="rId11"/>
    <p:sldLayoutId id="2147484162" r:id="rId12"/>
    <p:sldLayoutId id="2147484163" r:id="rId13"/>
    <p:sldLayoutId id="2147484164" r:id="rId14"/>
    <p:sldLayoutId id="2147484165" r:id="rId15"/>
    <p:sldLayoutId id="214748416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idx="4294967295"/>
          </p:nvPr>
        </p:nvSpPr>
        <p:spPr>
          <a:xfrm>
            <a:off x="0" y="1338621"/>
            <a:ext cx="10185400" cy="3278187"/>
          </a:xfrm>
        </p:spPr>
        <p:txBody>
          <a:bodyPr>
            <a:normAutofit fontScale="90000"/>
          </a:bodyPr>
          <a:lstStyle/>
          <a:p>
            <a:pPr algn="ctr"/>
            <a:r>
              <a:rPr lang="tr-TR" sz="6600" dirty="0" smtClean="0">
                <a:solidFill>
                  <a:schemeClr val="accent2">
                    <a:lumMod val="75000"/>
                  </a:schemeClr>
                </a:solidFill>
                <a:latin typeface="Comic Sans MS" panose="030F0702030302020204" pitchFamily="66" charset="0"/>
              </a:rPr>
              <a:t/>
            </a:r>
            <a:br>
              <a:rPr lang="tr-TR" sz="6600" dirty="0" smtClean="0">
                <a:solidFill>
                  <a:schemeClr val="accent2">
                    <a:lumMod val="75000"/>
                  </a:schemeClr>
                </a:solidFill>
                <a:latin typeface="Comic Sans MS" panose="030F0702030302020204" pitchFamily="66" charset="0"/>
              </a:rPr>
            </a:br>
            <a:r>
              <a:rPr lang="tr-TR" sz="6600" dirty="0" smtClean="0">
                <a:solidFill>
                  <a:schemeClr val="accent2">
                    <a:lumMod val="75000"/>
                  </a:schemeClr>
                </a:solidFill>
                <a:latin typeface="Comic Sans MS" panose="030F0702030302020204" pitchFamily="66" charset="0"/>
              </a:rPr>
              <a:t>Kur’an-ı </a:t>
            </a:r>
            <a:r>
              <a:rPr lang="tr-TR" sz="6600" dirty="0">
                <a:solidFill>
                  <a:schemeClr val="accent2">
                    <a:lumMod val="75000"/>
                  </a:schemeClr>
                </a:solidFill>
                <a:latin typeface="Comic Sans MS" panose="030F0702030302020204" pitchFamily="66" charset="0"/>
              </a:rPr>
              <a:t>Kerim </a:t>
            </a:r>
            <a:r>
              <a:rPr lang="tr-TR" sz="6600" dirty="0" smtClean="0">
                <a:solidFill>
                  <a:schemeClr val="accent2">
                    <a:lumMod val="75000"/>
                  </a:schemeClr>
                </a:solidFill>
                <a:latin typeface="Comic Sans MS" panose="030F0702030302020204" pitchFamily="66" charset="0"/>
              </a:rPr>
              <a:t>Dersi</a:t>
            </a:r>
            <a:br>
              <a:rPr lang="tr-TR" sz="6600" dirty="0" smtClean="0">
                <a:solidFill>
                  <a:schemeClr val="accent2">
                    <a:lumMod val="75000"/>
                  </a:schemeClr>
                </a:solidFill>
                <a:latin typeface="Comic Sans MS" panose="030F0702030302020204" pitchFamily="66" charset="0"/>
              </a:rPr>
            </a:br>
            <a:r>
              <a:rPr lang="tr-TR" sz="6600" dirty="0" smtClean="0">
                <a:solidFill>
                  <a:schemeClr val="accent2">
                    <a:lumMod val="75000"/>
                  </a:schemeClr>
                </a:solidFill>
                <a:latin typeface="Comic Sans MS" panose="030F0702030302020204" pitchFamily="66" charset="0"/>
              </a:rPr>
              <a:t>4</a:t>
            </a:r>
            <a:r>
              <a:rPr lang="tr-TR" sz="6600" b="1" i="1" dirty="0">
                <a:solidFill>
                  <a:schemeClr val="accent2">
                    <a:lumMod val="75000"/>
                  </a:schemeClr>
                </a:solidFill>
                <a:latin typeface="Comic Sans MS" panose="030F0702030302020204" pitchFamily="66" charset="0"/>
              </a:rPr>
              <a:t/>
            </a:r>
            <a:br>
              <a:rPr lang="tr-TR" sz="6600" b="1" i="1" dirty="0">
                <a:solidFill>
                  <a:schemeClr val="accent2">
                    <a:lumMod val="75000"/>
                  </a:schemeClr>
                </a:solidFill>
                <a:latin typeface="Comic Sans MS" panose="030F0702030302020204" pitchFamily="66" charset="0"/>
              </a:rPr>
            </a:br>
            <a:r>
              <a:rPr lang="tr-TR" sz="6600" b="1" i="1" dirty="0">
                <a:solidFill>
                  <a:schemeClr val="accent2">
                    <a:lumMod val="75000"/>
                  </a:schemeClr>
                </a:solidFill>
                <a:latin typeface="Comic Sans MS" panose="030F0702030302020204" pitchFamily="66" charset="0"/>
              </a:rPr>
              <a:t/>
            </a:r>
            <a:br>
              <a:rPr lang="tr-TR" sz="6600" b="1" i="1" dirty="0">
                <a:solidFill>
                  <a:schemeClr val="accent2">
                    <a:lumMod val="75000"/>
                  </a:schemeClr>
                </a:solidFill>
                <a:latin typeface="Comic Sans MS" panose="030F0702030302020204" pitchFamily="66" charset="0"/>
              </a:rPr>
            </a:br>
            <a:endParaRPr lang="tr-TR" sz="5400" b="1" i="1" dirty="0">
              <a:solidFill>
                <a:schemeClr val="accent2">
                  <a:lumMod val="75000"/>
                </a:schemeClr>
              </a:solidFill>
              <a:latin typeface="Comic Sans MS" panose="030F0702030302020204" pitchFamily="66" charset="0"/>
            </a:endParaRPr>
          </a:p>
        </p:txBody>
      </p:sp>
    </p:spTree>
    <p:extLst>
      <p:ext uri="{BB962C8B-B14F-4D97-AF65-F5344CB8AC3E}">
        <p14:creationId xmlns:p14="http://schemas.microsoft.com/office/powerpoint/2010/main" val="7248359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Başlık 1"/>
          <p:cNvSpPr>
            <a:spLocks noGrp="1"/>
          </p:cNvSpPr>
          <p:nvPr>
            <p:ph idx="1"/>
          </p:nvPr>
        </p:nvSpPr>
        <p:spPr>
          <a:xfrm>
            <a:off x="677863" y="1108075"/>
            <a:ext cx="8596312" cy="4933950"/>
          </a:xfrm>
        </p:spPr>
        <p:txBody>
          <a:bodyPr/>
          <a:lstStyle/>
          <a:p>
            <a:endParaRPr lang="tr-TR" b="1" i="1" dirty="0">
              <a:latin typeface="Comic Sans MS" panose="030F0702030302020204" pitchFamily="66" charset="0"/>
            </a:endParaRPr>
          </a:p>
          <a:p>
            <a:endParaRPr lang="tr-TR" b="1" i="1" dirty="0" smtClean="0">
              <a:latin typeface="Comic Sans MS" panose="030F0702030302020204" pitchFamily="66" charset="0"/>
            </a:endParaRPr>
          </a:p>
          <a:p>
            <a:pPr marL="0" indent="0">
              <a:buNone/>
            </a:pPr>
            <a:r>
              <a:rPr lang="tr-TR" b="1" i="1" dirty="0" smtClean="0">
                <a:latin typeface="Comic Sans MS" panose="030F0702030302020204" pitchFamily="66" charset="0"/>
              </a:rPr>
              <a:t>                                        </a:t>
            </a:r>
            <a:r>
              <a:rPr lang="tr-TR" sz="2800" b="1" dirty="0" smtClean="0">
                <a:solidFill>
                  <a:schemeClr val="accent2">
                    <a:lumMod val="75000"/>
                  </a:schemeClr>
                </a:solidFill>
                <a:latin typeface="Times New Roman" panose="02020603050405020304" pitchFamily="18" charset="0"/>
                <a:cs typeface="Times New Roman" panose="02020603050405020304" pitchFamily="18" charset="0"/>
              </a:rPr>
              <a:t>LÎN</a:t>
            </a:r>
            <a:endParaRPr lang="tr-TR" sz="2800" b="1" dirty="0">
              <a:solidFill>
                <a:schemeClr val="accent2">
                  <a:lumMod val="75000"/>
                </a:schemeClr>
              </a:solidFill>
              <a:latin typeface="Times New Roman" panose="02020603050405020304" pitchFamily="18" charset="0"/>
              <a:cs typeface="Times New Roman" panose="02020603050405020304" pitchFamily="18" charset="0"/>
            </a:endParaRPr>
          </a:p>
          <a:p>
            <a:endParaRPr lang="tr-TR" b="1" dirty="0" smtClean="0">
              <a:solidFill>
                <a:schemeClr val="accent2">
                  <a:lumMod val="75000"/>
                </a:schemeClr>
              </a:solidFill>
              <a:latin typeface="Times New Roman" panose="02020603050405020304" pitchFamily="18" charset="0"/>
              <a:cs typeface="Times New Roman" panose="02020603050405020304" pitchFamily="18" charset="0"/>
            </a:endParaRPr>
          </a:p>
          <a:p>
            <a:pPr marL="0" indent="0">
              <a:buNone/>
            </a:pPr>
            <a:r>
              <a:rPr lang="ar-SA" sz="3600" dirty="0" smtClean="0">
                <a:solidFill>
                  <a:schemeClr val="accent3">
                    <a:lumMod val="50000"/>
                  </a:schemeClr>
                </a:solidFill>
                <a:latin typeface="Times New Roman" panose="02020603050405020304" pitchFamily="18" charset="0"/>
                <a:cs typeface="Times New Roman" panose="02020603050405020304" pitchFamily="18" charset="0"/>
              </a:rPr>
              <a:t>و </a:t>
            </a:r>
            <a:r>
              <a:rPr lang="tr-TR" sz="3600" dirty="0" smtClean="0">
                <a:solidFill>
                  <a:schemeClr val="accent3">
                    <a:lumMod val="50000"/>
                  </a:schemeClr>
                </a:solidFill>
                <a:latin typeface="Times New Roman" panose="02020603050405020304" pitchFamily="18" charset="0"/>
                <a:cs typeface="Times New Roman" panose="02020603050405020304" pitchFamily="18" charset="0"/>
              </a:rPr>
              <a:t> </a:t>
            </a:r>
            <a:r>
              <a:rPr lang="tr-TR" sz="3600" dirty="0" smtClean="0">
                <a:solidFill>
                  <a:schemeClr val="accent2">
                    <a:lumMod val="75000"/>
                  </a:schemeClr>
                </a:solidFill>
                <a:latin typeface="Times New Roman" panose="02020603050405020304" pitchFamily="18" charset="0"/>
                <a:cs typeface="Times New Roman" panose="02020603050405020304" pitchFamily="18" charset="0"/>
              </a:rPr>
              <a:t> </a:t>
            </a:r>
            <a:r>
              <a:rPr lang="tr-TR" sz="3600" dirty="0">
                <a:solidFill>
                  <a:schemeClr val="accent2">
                    <a:lumMod val="75000"/>
                  </a:schemeClr>
                </a:solidFill>
                <a:latin typeface="Times New Roman" panose="02020603050405020304" pitchFamily="18" charset="0"/>
                <a:cs typeface="Times New Roman" panose="02020603050405020304" pitchFamily="18" charset="0"/>
              </a:rPr>
              <a:t>ve </a:t>
            </a:r>
            <a:r>
              <a:rPr lang="ar-SA" sz="3600" dirty="0">
                <a:solidFill>
                  <a:schemeClr val="accent2">
                    <a:lumMod val="75000"/>
                  </a:schemeClr>
                </a:solidFill>
                <a:latin typeface="Times New Roman" panose="02020603050405020304" pitchFamily="18" charset="0"/>
                <a:cs typeface="Times New Roman" panose="02020603050405020304" pitchFamily="18" charset="0"/>
              </a:rPr>
              <a:t> </a:t>
            </a:r>
            <a:r>
              <a:rPr lang="ar-SA" sz="3600" dirty="0">
                <a:solidFill>
                  <a:schemeClr val="accent3">
                    <a:lumMod val="50000"/>
                  </a:schemeClr>
                </a:solidFill>
                <a:latin typeface="Times New Roman" panose="02020603050405020304" pitchFamily="18" charset="0"/>
                <a:cs typeface="Times New Roman" panose="02020603050405020304" pitchFamily="18" charset="0"/>
              </a:rPr>
              <a:t>ي</a:t>
            </a:r>
            <a:r>
              <a:rPr lang="tr-TR" sz="3600" dirty="0">
                <a:solidFill>
                  <a:schemeClr val="accent2">
                    <a:lumMod val="75000"/>
                  </a:schemeClr>
                </a:solidFill>
                <a:latin typeface="Times New Roman" panose="02020603050405020304" pitchFamily="18" charset="0"/>
                <a:cs typeface="Times New Roman" panose="02020603050405020304" pitchFamily="18" charset="0"/>
              </a:rPr>
              <a:t>harflerini dile zorluk vermeksizin okumak demektir. Makabli </a:t>
            </a:r>
            <a:r>
              <a:rPr lang="tr-TR" sz="3600" dirty="0" err="1">
                <a:solidFill>
                  <a:schemeClr val="accent2">
                    <a:lumMod val="75000"/>
                  </a:schemeClr>
                </a:solidFill>
                <a:latin typeface="Times New Roman" panose="02020603050405020304" pitchFamily="18" charset="0"/>
                <a:cs typeface="Times New Roman" panose="02020603050405020304" pitchFamily="18" charset="0"/>
              </a:rPr>
              <a:t>meftuh</a:t>
            </a:r>
            <a:r>
              <a:rPr lang="tr-TR" sz="3600" dirty="0">
                <a:solidFill>
                  <a:schemeClr val="accent2">
                    <a:lumMod val="75000"/>
                  </a:schemeClr>
                </a:solidFill>
                <a:latin typeface="Times New Roman" panose="02020603050405020304" pitchFamily="18" charset="0"/>
                <a:cs typeface="Times New Roman" panose="02020603050405020304" pitchFamily="18" charset="0"/>
              </a:rPr>
              <a:t> olan sakin </a:t>
            </a:r>
            <a:r>
              <a:rPr lang="tr-TR" sz="3600" dirty="0" err="1">
                <a:solidFill>
                  <a:schemeClr val="accent2">
                    <a:lumMod val="75000"/>
                  </a:schemeClr>
                </a:solidFill>
                <a:latin typeface="Times New Roman" panose="02020603050405020304" pitchFamily="18" charset="0"/>
                <a:cs typeface="Times New Roman" panose="02020603050405020304" pitchFamily="18" charset="0"/>
              </a:rPr>
              <a:t>vav</a:t>
            </a:r>
            <a:r>
              <a:rPr lang="tr-TR" sz="3600" dirty="0">
                <a:solidFill>
                  <a:schemeClr val="accent2">
                    <a:lumMod val="75000"/>
                  </a:schemeClr>
                </a:solidFill>
                <a:latin typeface="Times New Roman" panose="02020603050405020304" pitchFamily="18" charset="0"/>
                <a:cs typeface="Times New Roman" panose="02020603050405020304" pitchFamily="18" charset="0"/>
              </a:rPr>
              <a:t> ve </a:t>
            </a:r>
            <a:r>
              <a:rPr lang="tr-TR" sz="3600" dirty="0" err="1">
                <a:solidFill>
                  <a:schemeClr val="accent2">
                    <a:lumMod val="75000"/>
                  </a:schemeClr>
                </a:solidFill>
                <a:latin typeface="Times New Roman" panose="02020603050405020304" pitchFamily="18" charset="0"/>
                <a:cs typeface="Times New Roman" panose="02020603050405020304" pitchFamily="18" charset="0"/>
              </a:rPr>
              <a:t>ya’nın</a:t>
            </a:r>
            <a:r>
              <a:rPr lang="tr-TR" sz="3600" dirty="0">
                <a:solidFill>
                  <a:schemeClr val="accent2">
                    <a:lumMod val="75000"/>
                  </a:schemeClr>
                </a:solidFill>
                <a:latin typeface="Times New Roman" panose="02020603050405020304" pitchFamily="18" charset="0"/>
                <a:cs typeface="Times New Roman" panose="02020603050405020304" pitchFamily="18" charset="0"/>
              </a:rPr>
              <a:t> sıfat-ı lazımesidir.</a:t>
            </a:r>
          </a:p>
        </p:txBody>
      </p:sp>
    </p:spTree>
    <p:extLst>
      <p:ext uri="{BB962C8B-B14F-4D97-AF65-F5344CB8AC3E}">
        <p14:creationId xmlns:p14="http://schemas.microsoft.com/office/powerpoint/2010/main" val="16603058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77334" y="1571223"/>
            <a:ext cx="8596668" cy="4470139"/>
          </a:xfrm>
        </p:spPr>
        <p:txBody>
          <a:bodyPr>
            <a:noAutofit/>
          </a:bodyPr>
          <a:lstStyle/>
          <a:p>
            <a:pPr marL="0" indent="0" algn="ctr">
              <a:buNone/>
            </a:pPr>
            <a:endParaRPr lang="tr-TR" sz="3200" b="1" dirty="0" smtClean="0">
              <a:solidFill>
                <a:schemeClr val="accent3">
                  <a:lumMod val="50000"/>
                </a:schemeClr>
              </a:solidFill>
              <a:latin typeface="Times New Roman" panose="02020603050405020304" pitchFamily="18" charset="0"/>
              <a:cs typeface="Times New Roman" panose="02020603050405020304" pitchFamily="18" charset="0"/>
            </a:endParaRPr>
          </a:p>
          <a:p>
            <a:pPr marL="0" indent="0" algn="ctr">
              <a:buNone/>
            </a:pPr>
            <a:r>
              <a:rPr lang="tr-TR" sz="3200" b="1" dirty="0" smtClean="0">
                <a:solidFill>
                  <a:schemeClr val="accent3">
                    <a:lumMod val="50000"/>
                  </a:schemeClr>
                </a:solidFill>
                <a:latin typeface="Times New Roman" panose="02020603050405020304" pitchFamily="18" charset="0"/>
                <a:cs typeface="Times New Roman" panose="02020603050405020304" pitchFamily="18" charset="0"/>
              </a:rPr>
              <a:t>KALKALE </a:t>
            </a:r>
          </a:p>
          <a:p>
            <a:pPr marL="0" indent="0" algn="ctr">
              <a:buNone/>
            </a:pPr>
            <a:r>
              <a:rPr lang="tr-TR" sz="3200" b="1" dirty="0" smtClean="0">
                <a:solidFill>
                  <a:schemeClr val="accent2">
                    <a:lumMod val="50000"/>
                  </a:schemeClr>
                </a:solidFill>
                <a:latin typeface="Times New Roman" panose="02020603050405020304" pitchFamily="18" charset="0"/>
                <a:cs typeface="Times New Roman" panose="02020603050405020304" pitchFamily="18" charset="0"/>
              </a:rPr>
              <a:t>Kuvvetli </a:t>
            </a:r>
            <a:r>
              <a:rPr lang="tr-TR" sz="3200" b="1" dirty="0">
                <a:solidFill>
                  <a:schemeClr val="accent2">
                    <a:lumMod val="50000"/>
                  </a:schemeClr>
                </a:solidFill>
                <a:latin typeface="Times New Roman" panose="02020603050405020304" pitchFamily="18" charset="0"/>
                <a:cs typeface="Times New Roman" panose="02020603050405020304" pitchFamily="18" charset="0"/>
              </a:rPr>
              <a:t>bir ses işitinceye kadar mahrecin </a:t>
            </a:r>
            <a:r>
              <a:rPr lang="tr-TR" sz="3200" b="1" dirty="0" smtClean="0">
                <a:solidFill>
                  <a:schemeClr val="accent2">
                    <a:lumMod val="50000"/>
                  </a:schemeClr>
                </a:solidFill>
                <a:latin typeface="Times New Roman" panose="02020603050405020304" pitchFamily="18" charset="0"/>
                <a:cs typeface="Times New Roman" panose="02020603050405020304" pitchFamily="18" charset="0"/>
              </a:rPr>
              <a:t>kımıldanmasıdır. </a:t>
            </a:r>
            <a:endParaRPr lang="tr-TR" sz="3200" b="1" dirty="0">
              <a:solidFill>
                <a:schemeClr val="accent2">
                  <a:lumMod val="50000"/>
                </a:schemeClr>
              </a:solidFill>
              <a:latin typeface="Times New Roman" panose="02020603050405020304" pitchFamily="18" charset="0"/>
              <a:cs typeface="Times New Roman" panose="02020603050405020304" pitchFamily="18" charset="0"/>
            </a:endParaRPr>
          </a:p>
          <a:p>
            <a:pPr marL="0" indent="0" algn="ctr">
              <a:buNone/>
            </a:pPr>
            <a:r>
              <a:rPr lang="ar-SA" sz="4400" b="1" dirty="0" smtClean="0">
                <a:solidFill>
                  <a:schemeClr val="accent3">
                    <a:lumMod val="75000"/>
                  </a:schemeClr>
                </a:solidFill>
                <a:latin typeface="Times New Roman" panose="02020603050405020304" pitchFamily="18" charset="0"/>
                <a:cs typeface="Times New Roman" panose="02020603050405020304" pitchFamily="18" charset="0"/>
              </a:rPr>
              <a:t>ب </a:t>
            </a:r>
            <a:r>
              <a:rPr lang="ar-SA" sz="4400" b="1" dirty="0">
                <a:solidFill>
                  <a:schemeClr val="accent3">
                    <a:lumMod val="75000"/>
                  </a:schemeClr>
                </a:solidFill>
                <a:latin typeface="Times New Roman" panose="02020603050405020304" pitchFamily="18" charset="0"/>
                <a:cs typeface="Times New Roman" panose="02020603050405020304" pitchFamily="18" charset="0"/>
              </a:rPr>
              <a:t>ج د ط ق</a:t>
            </a:r>
            <a:r>
              <a:rPr lang="tr-TR" sz="3200" b="1" dirty="0">
                <a:latin typeface="Times New Roman" panose="02020603050405020304" pitchFamily="18" charset="0"/>
                <a:cs typeface="Times New Roman" panose="02020603050405020304" pitchFamily="18" charset="0"/>
              </a:rPr>
              <a:t/>
            </a:r>
            <a:br>
              <a:rPr lang="tr-TR" sz="3200" b="1" dirty="0">
                <a:latin typeface="Times New Roman" panose="02020603050405020304" pitchFamily="18" charset="0"/>
                <a:cs typeface="Times New Roman" panose="02020603050405020304" pitchFamily="18" charset="0"/>
              </a:rPr>
            </a:br>
            <a:endParaRPr lang="tr-T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037776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algn="ctr" rtl="1"/>
            <a:r>
              <a:rPr lang="ar-SA" sz="3200" b="1" dirty="0" smtClean="0">
                <a:latin typeface="Arabic Typesetting" panose="03020402040406030203" pitchFamily="66" charset="-78"/>
                <a:cs typeface="Arabic Typesetting" panose="03020402040406030203" pitchFamily="66" charset="-78"/>
              </a:rPr>
              <a:t>بسم الله الرحمن الرحيم</a:t>
            </a:r>
          </a:p>
          <a:p>
            <a:pPr algn="ctr" rtl="1"/>
            <a:r>
              <a:rPr lang="ar-SA" sz="3200" b="1" dirty="0" smtClean="0">
                <a:latin typeface="Arabic Typesetting" panose="03020402040406030203" pitchFamily="66" charset="-78"/>
                <a:cs typeface="Arabic Typesetting" panose="03020402040406030203" pitchFamily="66" charset="-78"/>
              </a:rPr>
              <a:t>إِذَا </a:t>
            </a:r>
            <a:r>
              <a:rPr lang="ar-SA" sz="3200" b="1" dirty="0">
                <a:latin typeface="Arabic Typesetting" panose="03020402040406030203" pitchFamily="66" charset="-78"/>
                <a:cs typeface="Arabic Typesetting" panose="03020402040406030203" pitchFamily="66" charset="-78"/>
              </a:rPr>
              <a:t>جَاءَ نَصْرُ اللَّهِ وَالْفَتْحُ (1) وَرَأَيْتَ النَّاسَ يَدْخُلُونَ فِي دِينِ اللَّهِ أَفْوَاجًا (2) فَسَبِّحْ بِحَمْدِ رَبِّكَ وَاسْتَغْفِرْهُ إِنَّهُ كَانَ تَوَّابًا (3) </a:t>
            </a:r>
          </a:p>
          <a:p>
            <a:endParaRPr lang="tr-TR" dirty="0"/>
          </a:p>
        </p:txBody>
      </p:sp>
    </p:spTree>
    <p:extLst>
      <p:ext uri="{BB962C8B-B14F-4D97-AF65-F5344CB8AC3E}">
        <p14:creationId xmlns:p14="http://schemas.microsoft.com/office/powerpoint/2010/main" val="37247296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77334" y="1017431"/>
            <a:ext cx="8596668" cy="5023931"/>
          </a:xfrm>
        </p:spPr>
        <p:txBody>
          <a:bodyPr>
            <a:normAutofit/>
          </a:bodyPr>
          <a:lstStyle/>
          <a:p>
            <a:pPr algn="r"/>
            <a:endParaRPr lang="ar-SA" sz="4800" b="1" dirty="0" smtClean="0">
              <a:latin typeface="Arabic Typesetting" panose="03020402040406030203" pitchFamily="66" charset="-78"/>
              <a:cs typeface="Arabic Typesetting" panose="03020402040406030203" pitchFamily="66" charset="-78"/>
            </a:endParaRPr>
          </a:p>
          <a:p>
            <a:pPr algn="ctr"/>
            <a:r>
              <a:rPr lang="ar-SA" sz="4800" b="1" dirty="0">
                <a:latin typeface="Arabic Typesetting" panose="03020402040406030203" pitchFamily="66" charset="-78"/>
                <a:cs typeface="Arabic Typesetting" panose="03020402040406030203" pitchFamily="66" charset="-78"/>
              </a:rPr>
              <a:t>بسم الله الرحمن </a:t>
            </a:r>
            <a:r>
              <a:rPr lang="ar-SA" sz="4800" b="1" dirty="0" smtClean="0">
                <a:latin typeface="Arabic Typesetting" panose="03020402040406030203" pitchFamily="66" charset="-78"/>
                <a:cs typeface="Arabic Typesetting" panose="03020402040406030203" pitchFamily="66" charset="-78"/>
              </a:rPr>
              <a:t>الرحيم</a:t>
            </a:r>
            <a:r>
              <a:rPr lang="tr-TR" sz="4800" b="1" dirty="0" smtClean="0">
                <a:latin typeface="Arabic Typesetting" panose="03020402040406030203" pitchFamily="66" charset="-78"/>
                <a:cs typeface="Arabic Typesetting" panose="03020402040406030203" pitchFamily="66" charset="-78"/>
              </a:rPr>
              <a:t> </a:t>
            </a:r>
            <a:endParaRPr lang="ar-SA" sz="4800" b="1" dirty="0">
              <a:latin typeface="Arabic Typesetting" panose="03020402040406030203" pitchFamily="66" charset="-78"/>
              <a:cs typeface="Arabic Typesetting" panose="03020402040406030203" pitchFamily="66" charset="-78"/>
            </a:endParaRPr>
          </a:p>
          <a:p>
            <a:pPr algn="r"/>
            <a:r>
              <a:rPr lang="ar-SA" sz="4800" b="1" dirty="0" smtClean="0">
                <a:latin typeface="Arabic Typesetting" panose="03020402040406030203" pitchFamily="66" charset="-78"/>
                <a:cs typeface="Arabic Typesetting" panose="03020402040406030203" pitchFamily="66" charset="-78"/>
              </a:rPr>
              <a:t>تَبَّتْ </a:t>
            </a:r>
            <a:r>
              <a:rPr lang="ar-SA" sz="4800" b="1" dirty="0">
                <a:latin typeface="Arabic Typesetting" panose="03020402040406030203" pitchFamily="66" charset="-78"/>
                <a:cs typeface="Arabic Typesetting" panose="03020402040406030203" pitchFamily="66" charset="-78"/>
              </a:rPr>
              <a:t>يَدَا أَبِي لَهَبٍ وَتَبَّ (1) مَا أَغْنَى عَنْهُ مَالُهُ وَمَا كَسَبَ (</a:t>
            </a:r>
            <a:r>
              <a:rPr lang="ar-SA" sz="4800" b="1" dirty="0" smtClean="0">
                <a:latin typeface="Arabic Typesetting" panose="03020402040406030203" pitchFamily="66" charset="-78"/>
                <a:cs typeface="Arabic Typesetting" panose="03020402040406030203" pitchFamily="66" charset="-78"/>
              </a:rPr>
              <a:t>2) سَيَصْلَى </a:t>
            </a:r>
            <a:r>
              <a:rPr lang="ar-SA" sz="4800" b="1" dirty="0">
                <a:latin typeface="Arabic Typesetting" panose="03020402040406030203" pitchFamily="66" charset="-78"/>
                <a:cs typeface="Arabic Typesetting" panose="03020402040406030203" pitchFamily="66" charset="-78"/>
              </a:rPr>
              <a:t>نَارًا ذَاتَ لَهَبٍ (3) وَامْرَأَتُهُ حَمَّالَةَ الْحَطَبِ (4) فِي </a:t>
            </a:r>
            <a:r>
              <a:rPr lang="tr-TR" sz="4800" b="1" dirty="0" smtClean="0">
                <a:latin typeface="Arabic Typesetting" panose="03020402040406030203" pitchFamily="66" charset="-78"/>
                <a:cs typeface="Arabic Typesetting" panose="03020402040406030203" pitchFamily="66" charset="-78"/>
              </a:rPr>
              <a:t>(5)</a:t>
            </a:r>
            <a:r>
              <a:rPr lang="ar-SA" sz="4800" b="1" dirty="0" smtClean="0">
                <a:latin typeface="Arabic Typesetting" panose="03020402040406030203" pitchFamily="66" charset="-78"/>
                <a:cs typeface="Arabic Typesetting" panose="03020402040406030203" pitchFamily="66" charset="-78"/>
              </a:rPr>
              <a:t>جِيدِهَا </a:t>
            </a:r>
            <a:r>
              <a:rPr lang="ar-SA" sz="4800" b="1" dirty="0">
                <a:latin typeface="Arabic Typesetting" panose="03020402040406030203" pitchFamily="66" charset="-78"/>
                <a:cs typeface="Arabic Typesetting" panose="03020402040406030203" pitchFamily="66" charset="-78"/>
              </a:rPr>
              <a:t>حَبْلٌ مِنْ مَسَدٍ </a:t>
            </a:r>
            <a:endParaRPr lang="tr-TR" sz="4800"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22967790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77334" y="1687133"/>
            <a:ext cx="8596668" cy="4354230"/>
          </a:xfrm>
        </p:spPr>
        <p:txBody>
          <a:bodyPr>
            <a:normAutofit/>
          </a:bodyPr>
          <a:lstStyle/>
          <a:p>
            <a:pPr marL="0" indent="0">
              <a:buNone/>
            </a:pPr>
            <a:endParaRPr lang="tr-TR" sz="2400" dirty="0" smtClean="0"/>
          </a:p>
          <a:p>
            <a:pPr marL="0" indent="0">
              <a:buNone/>
            </a:pPr>
            <a:endParaRPr lang="tr-TR" sz="2400" dirty="0"/>
          </a:p>
          <a:p>
            <a:pPr marL="0" indent="0">
              <a:buNone/>
            </a:pPr>
            <a:r>
              <a:rPr lang="tr-TR" sz="2400" dirty="0" smtClean="0"/>
              <a:t>Hazırlayan: Sema ÇELEM</a:t>
            </a:r>
          </a:p>
          <a:p>
            <a:pPr marL="0" indent="0">
              <a:buNone/>
            </a:pPr>
            <a:r>
              <a:rPr lang="tr-TR" sz="2400" dirty="0" smtClean="0"/>
              <a:t>Kaynak: Prof. Dr. Abdurrahman ÇETİN, </a:t>
            </a:r>
            <a:r>
              <a:rPr lang="tr-TR" sz="2400" i="1" dirty="0" smtClean="0"/>
              <a:t>KUR’AN OKUMA ESASLARI, </a:t>
            </a:r>
            <a:r>
              <a:rPr lang="tr-TR" sz="2400" dirty="0" smtClean="0"/>
              <a:t>Bursa: Emin Yayınları</a:t>
            </a:r>
            <a:endParaRPr lang="tr-TR" sz="2400" dirty="0"/>
          </a:p>
        </p:txBody>
      </p:sp>
    </p:spTree>
    <p:extLst>
      <p:ext uri="{BB962C8B-B14F-4D97-AF65-F5344CB8AC3E}">
        <p14:creationId xmlns:p14="http://schemas.microsoft.com/office/powerpoint/2010/main" val="22121455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77334" y="953037"/>
            <a:ext cx="8596668" cy="5088325"/>
          </a:xfrm>
        </p:spPr>
        <p:txBody>
          <a:bodyPr/>
          <a:lstStyle/>
          <a:p>
            <a:pPr marL="0" indent="0">
              <a:buNone/>
            </a:pPr>
            <a:r>
              <a:rPr lang="tr-TR" u="sng" dirty="0" smtClean="0"/>
              <a:t>,</a:t>
            </a:r>
          </a:p>
          <a:p>
            <a:pPr marL="0" indent="0">
              <a:buNone/>
            </a:pPr>
            <a:endParaRPr lang="tr-TR" u="sng" dirty="0"/>
          </a:p>
          <a:p>
            <a:pPr marL="0" indent="0">
              <a:buNone/>
            </a:pPr>
            <a:endParaRPr lang="tr-TR" u="sng" dirty="0" smtClean="0"/>
          </a:p>
          <a:p>
            <a:pPr marL="0" indent="0">
              <a:buNone/>
            </a:pPr>
            <a:r>
              <a:rPr lang="tr-TR" u="sng" dirty="0" smtClean="0"/>
              <a:t>Dersin </a:t>
            </a:r>
            <a:r>
              <a:rPr lang="tr-TR" u="sng" dirty="0"/>
              <a:t>İşlenişi</a:t>
            </a:r>
            <a:endParaRPr lang="tr-TR" dirty="0"/>
          </a:p>
          <a:p>
            <a:pPr marL="0" indent="0">
              <a:buNone/>
            </a:pPr>
            <a:r>
              <a:rPr lang="tr-TR" dirty="0"/>
              <a:t>1. Kur’an okumanın önemine dair Hz. Peygamber’in hayatından örnek.</a:t>
            </a:r>
          </a:p>
          <a:p>
            <a:pPr marL="0" indent="0">
              <a:buNone/>
            </a:pPr>
            <a:r>
              <a:rPr lang="tr-TR" dirty="0" smtClean="0"/>
              <a:t>2. Koro halinde harflerin harekelerle seslendirilmesi. </a:t>
            </a:r>
            <a:endParaRPr lang="tr-TR" dirty="0"/>
          </a:p>
          <a:p>
            <a:pPr marL="0" indent="0">
              <a:buNone/>
            </a:pPr>
            <a:r>
              <a:rPr lang="tr-TR" dirty="0"/>
              <a:t>3. </a:t>
            </a:r>
            <a:r>
              <a:rPr lang="tr-TR" dirty="0" smtClean="0"/>
              <a:t>Harflerin müstakil sıfatlarının incelenmesi.</a:t>
            </a:r>
          </a:p>
          <a:p>
            <a:pPr marL="0" indent="0">
              <a:buNone/>
            </a:pPr>
            <a:r>
              <a:rPr lang="tr-TR" dirty="0" smtClean="0"/>
              <a:t>4. </a:t>
            </a:r>
            <a:r>
              <a:rPr lang="tr-TR" dirty="0" err="1" smtClean="0"/>
              <a:t>Tebbet</a:t>
            </a:r>
            <a:r>
              <a:rPr lang="tr-TR" dirty="0" smtClean="0"/>
              <a:t> ve </a:t>
            </a:r>
            <a:r>
              <a:rPr lang="tr-TR" dirty="0" err="1" smtClean="0"/>
              <a:t>Nasr</a:t>
            </a:r>
            <a:r>
              <a:rPr lang="tr-TR" dirty="0" smtClean="0"/>
              <a:t> Surelerinin Talimi</a:t>
            </a:r>
            <a:r>
              <a:rPr lang="tr-TR" dirty="0" smtClean="0"/>
              <a:t>.</a:t>
            </a:r>
          </a:p>
          <a:p>
            <a:pPr marL="0" indent="0">
              <a:buNone/>
            </a:pPr>
            <a:r>
              <a:rPr lang="tr-TR" dirty="0" smtClean="0"/>
              <a:t>5. Bakara suresinin 4 ve 5. sayfalarının </a:t>
            </a:r>
            <a:r>
              <a:rPr lang="tr-TR" smtClean="0"/>
              <a:t>yüzünden okunması.</a:t>
            </a:r>
            <a:endParaRPr lang="tr-TR" dirty="0" smtClean="0"/>
          </a:p>
          <a:p>
            <a:endParaRPr lang="tr-TR" dirty="0"/>
          </a:p>
        </p:txBody>
      </p:sp>
    </p:spTree>
    <p:extLst>
      <p:ext uri="{BB962C8B-B14F-4D97-AF65-F5344CB8AC3E}">
        <p14:creationId xmlns:p14="http://schemas.microsoft.com/office/powerpoint/2010/main" val="18858102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 y="0"/>
            <a:ext cx="9749307" cy="6063198"/>
          </a:xfrm>
          <a:prstGeom prst="rect">
            <a:avLst/>
          </a:prstGeom>
        </p:spPr>
        <p:txBody>
          <a:bodyPr wrap="square">
            <a:spAutoFit/>
          </a:bodyPr>
          <a:lstStyle/>
          <a:p>
            <a:pPr algn="ctr"/>
            <a:endParaRPr lang="tr-TR" sz="2400" dirty="0" smtClean="0">
              <a:solidFill>
                <a:schemeClr val="tx2">
                  <a:lumMod val="60000"/>
                  <a:lumOff val="40000"/>
                </a:schemeClr>
              </a:solidFill>
              <a:latin typeface="Times New Roman" panose="02020603050405020304" pitchFamily="18" charset="0"/>
              <a:cs typeface="Times New Roman" panose="02020603050405020304" pitchFamily="18" charset="0"/>
            </a:endParaRPr>
          </a:p>
          <a:p>
            <a:pPr algn="ctr"/>
            <a:endParaRPr lang="tr-TR" sz="2400" dirty="0" smtClean="0">
              <a:solidFill>
                <a:schemeClr val="accent1">
                  <a:lumMod val="50000"/>
                </a:schemeClr>
              </a:solidFill>
              <a:latin typeface="Times New Roman" panose="02020603050405020304" pitchFamily="18" charset="0"/>
              <a:cs typeface="Times New Roman" panose="02020603050405020304" pitchFamily="18" charset="0"/>
            </a:endParaRPr>
          </a:p>
          <a:p>
            <a:pPr algn="ctr"/>
            <a:endParaRPr lang="tr-TR" sz="2400" dirty="0">
              <a:solidFill>
                <a:schemeClr val="accent1">
                  <a:lumMod val="50000"/>
                </a:schemeClr>
              </a:solidFill>
              <a:latin typeface="Times New Roman" panose="02020603050405020304" pitchFamily="18" charset="0"/>
              <a:cs typeface="Times New Roman" panose="02020603050405020304" pitchFamily="18" charset="0"/>
            </a:endParaRPr>
          </a:p>
          <a:p>
            <a:pPr algn="ctr"/>
            <a:endParaRPr lang="tr-TR" sz="2400" dirty="0" smtClean="0">
              <a:solidFill>
                <a:schemeClr val="accent1">
                  <a:lumMod val="50000"/>
                </a:schemeClr>
              </a:solidFill>
              <a:latin typeface="Times New Roman" panose="02020603050405020304" pitchFamily="18" charset="0"/>
              <a:cs typeface="Times New Roman" panose="02020603050405020304" pitchFamily="18" charset="0"/>
            </a:endParaRPr>
          </a:p>
          <a:p>
            <a:pPr algn="ctr"/>
            <a:r>
              <a:rPr lang="tr-TR" sz="2400" dirty="0" smtClean="0">
                <a:solidFill>
                  <a:schemeClr val="accent1">
                    <a:lumMod val="50000"/>
                  </a:schemeClr>
                </a:solidFill>
                <a:latin typeface="Times New Roman" panose="02020603050405020304" pitchFamily="18" charset="0"/>
                <a:cs typeface="Times New Roman" panose="02020603050405020304" pitchFamily="18" charset="0"/>
              </a:rPr>
              <a:t>Peygamber </a:t>
            </a:r>
            <a:r>
              <a:rPr lang="tr-TR" sz="2400" dirty="0">
                <a:solidFill>
                  <a:schemeClr val="accent1">
                    <a:lumMod val="50000"/>
                  </a:schemeClr>
                </a:solidFill>
                <a:latin typeface="Times New Roman" panose="02020603050405020304" pitchFamily="18" charset="0"/>
                <a:cs typeface="Times New Roman" panose="02020603050405020304" pitchFamily="18" charset="0"/>
              </a:rPr>
              <a:t>Efendimiz (sav), Kur'an-ı Kerim'i düzgün okumayı ve ayetlerin anlamlarını kavrayabilmeyi önemsediği kadar, inananları Kur'an' dan süreler ezberleyerek hafızalarında taşımaya da teşvik ederdi. Kalbinde ve hafızasında Kur'an' dan hiçbir şey bulunmayan kişiyi, "harabe bir eve" benzetirdi. "Kur'an'ı ezberleyip okuyan kişi, Allah katındaki seçkin meleklerle birlikte olacaktır. Kur'an'ı zorlanarak da olsa devamlı okumaya çalışan kişiye ise iki kat ecir vardır." buyururdu. Namazda imamlık yapmaktan savaşta ordu yönetmeye kadar pek çok görevlendirmede Kur'an'ı bilmeye ve okumaya önem veren </a:t>
            </a:r>
            <a:r>
              <a:rPr lang="tr-TR" sz="2400" dirty="0" err="1" smtClean="0">
                <a:solidFill>
                  <a:schemeClr val="accent1">
                    <a:lumMod val="50000"/>
                  </a:schemeClr>
                </a:solidFill>
                <a:latin typeface="Times New Roman" panose="02020603050405020304" pitchFamily="18" charset="0"/>
                <a:cs typeface="Times New Roman" panose="02020603050405020304" pitchFamily="18" charset="0"/>
              </a:rPr>
              <a:t>Rasulullah'ın</a:t>
            </a:r>
            <a:r>
              <a:rPr lang="tr-TR" sz="2400" dirty="0" smtClean="0">
                <a:solidFill>
                  <a:schemeClr val="accent1">
                    <a:lumMod val="50000"/>
                  </a:schemeClr>
                </a:solidFill>
                <a:latin typeface="Times New Roman" panose="02020603050405020304" pitchFamily="18" charset="0"/>
                <a:cs typeface="Times New Roman" panose="02020603050405020304" pitchFamily="18" charset="0"/>
              </a:rPr>
              <a:t> </a:t>
            </a:r>
            <a:r>
              <a:rPr lang="tr-TR" sz="2400" dirty="0">
                <a:solidFill>
                  <a:schemeClr val="accent1">
                    <a:lumMod val="50000"/>
                  </a:schemeClr>
                </a:solidFill>
                <a:latin typeface="Times New Roman" panose="02020603050405020304" pitchFamily="18" charset="0"/>
                <a:cs typeface="Times New Roman" panose="02020603050405020304" pitchFamily="18" charset="0"/>
              </a:rPr>
              <a:t>(sav), üstündeki elbiseden başka geline verecek bir yüzük bile bulamayan fakir bir kişinin nikahını</a:t>
            </a:r>
          </a:p>
          <a:p>
            <a:pPr algn="ctr"/>
            <a:r>
              <a:rPr lang="tr-TR" sz="2400" dirty="0">
                <a:solidFill>
                  <a:schemeClr val="accent1">
                    <a:lumMod val="50000"/>
                  </a:schemeClr>
                </a:solidFill>
                <a:latin typeface="Times New Roman" panose="02020603050405020304" pitchFamily="18" charset="0"/>
                <a:cs typeface="Times New Roman" panose="02020603050405020304" pitchFamily="18" charset="0"/>
              </a:rPr>
              <a:t>"ezberlediği süreler karşılığında" kıydığı da bilinmektedir. </a:t>
            </a:r>
          </a:p>
          <a:p>
            <a:pPr algn="ctr"/>
            <a:r>
              <a:rPr lang="tr-TR" sz="2000" dirty="0" smtClean="0">
                <a:solidFill>
                  <a:schemeClr val="accent1">
                    <a:lumMod val="50000"/>
                  </a:schemeClr>
                </a:solidFill>
                <a:latin typeface="Times New Roman" panose="02020603050405020304" pitchFamily="18" charset="0"/>
                <a:cs typeface="Times New Roman" panose="02020603050405020304" pitchFamily="18" charset="0"/>
              </a:rPr>
              <a:t>Hadislerle İslam, </a:t>
            </a:r>
            <a:r>
              <a:rPr lang="tr-TR" sz="2000" dirty="0" err="1" smtClean="0">
                <a:solidFill>
                  <a:schemeClr val="accent1">
                    <a:lumMod val="50000"/>
                  </a:schemeClr>
                </a:solidFill>
                <a:latin typeface="Times New Roman" panose="02020603050405020304" pitchFamily="18" charset="0"/>
                <a:cs typeface="Times New Roman" panose="02020603050405020304" pitchFamily="18" charset="0"/>
              </a:rPr>
              <a:t>D.İ.B.Yayınları</a:t>
            </a:r>
            <a:endParaRPr lang="tr-TR" sz="2000" dirty="0">
              <a:solidFill>
                <a:schemeClr val="accent1">
                  <a:lumMod val="5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519174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01392" y="463641"/>
            <a:ext cx="9601196" cy="5369382"/>
          </a:xfrm>
        </p:spPr>
        <p:txBody>
          <a:bodyPr>
            <a:normAutofit fontScale="90000"/>
          </a:bodyPr>
          <a:lstStyle/>
          <a:p>
            <a:pPr algn="ctr"/>
            <a:r>
              <a:rPr lang="tr-TR" sz="4900" dirty="0">
                <a:solidFill>
                  <a:schemeClr val="accent1">
                    <a:lumMod val="50000"/>
                  </a:schemeClr>
                </a:solidFill>
                <a:latin typeface="Comic Sans MS" panose="030F0702030302020204" pitchFamily="66" charset="0"/>
              </a:rPr>
              <a:t/>
            </a:r>
            <a:br>
              <a:rPr lang="tr-TR" sz="4900" dirty="0">
                <a:solidFill>
                  <a:schemeClr val="accent1">
                    <a:lumMod val="50000"/>
                  </a:schemeClr>
                </a:solidFill>
                <a:latin typeface="Comic Sans MS" panose="030F0702030302020204" pitchFamily="66" charset="0"/>
              </a:rPr>
            </a:br>
            <a:r>
              <a:rPr lang="tr-TR" dirty="0"/>
              <a:t/>
            </a:r>
            <a:br>
              <a:rPr lang="tr-TR" dirty="0"/>
            </a:br>
            <a:r>
              <a:rPr lang="tr-TR" dirty="0" smtClean="0">
                <a:solidFill>
                  <a:schemeClr val="accent2">
                    <a:lumMod val="75000"/>
                  </a:schemeClr>
                </a:solidFill>
              </a:rPr>
              <a:t>SAFÎR</a:t>
            </a:r>
            <a:r>
              <a:rPr lang="tr-TR" dirty="0"/>
              <a:t/>
            </a:r>
            <a:br>
              <a:rPr lang="tr-TR" dirty="0"/>
            </a:br>
            <a:r>
              <a:rPr lang="tr-TR" sz="4000" dirty="0">
                <a:solidFill>
                  <a:schemeClr val="accent1">
                    <a:lumMod val="75000"/>
                  </a:schemeClr>
                </a:solidFill>
                <a:latin typeface="Times New Roman" panose="02020603050405020304" pitchFamily="18" charset="0"/>
                <a:cs typeface="Times New Roman" panose="02020603050405020304" pitchFamily="18" charset="0"/>
              </a:rPr>
              <a:t>Sözlükte, kuş sesi anlamına </a:t>
            </a:r>
            <a:r>
              <a:rPr lang="tr-TR" sz="4000" dirty="0" err="1">
                <a:solidFill>
                  <a:schemeClr val="accent1">
                    <a:lumMod val="75000"/>
                  </a:schemeClr>
                </a:solidFill>
                <a:latin typeface="Times New Roman" panose="02020603050405020304" pitchFamily="18" charset="0"/>
                <a:cs typeface="Times New Roman" panose="02020603050405020304" pitchFamily="18" charset="0"/>
              </a:rPr>
              <a:t>gelir.Tecvîd</a:t>
            </a:r>
            <a:r>
              <a:rPr lang="tr-TR" sz="4000" dirty="0">
                <a:solidFill>
                  <a:schemeClr val="accent1">
                    <a:lumMod val="75000"/>
                  </a:schemeClr>
                </a:solidFill>
                <a:latin typeface="Times New Roman" panose="02020603050405020304" pitchFamily="18" charset="0"/>
                <a:cs typeface="Times New Roman" panose="02020603050405020304" pitchFamily="18" charset="0"/>
              </a:rPr>
              <a:t> ıstılahında; harf okunurken, kuş ve ıslık sesine benzer bir sesin çıkmasına denir.</a:t>
            </a:r>
            <a:br>
              <a:rPr lang="tr-TR" sz="4000" dirty="0">
                <a:solidFill>
                  <a:schemeClr val="accent1">
                    <a:lumMod val="75000"/>
                  </a:schemeClr>
                </a:solidFill>
                <a:latin typeface="Times New Roman" panose="02020603050405020304" pitchFamily="18" charset="0"/>
                <a:cs typeface="Times New Roman" panose="02020603050405020304" pitchFamily="18" charset="0"/>
              </a:rPr>
            </a:br>
            <a:r>
              <a:rPr lang="tr-TR" sz="4000" dirty="0">
                <a:solidFill>
                  <a:schemeClr val="accent1">
                    <a:lumMod val="75000"/>
                  </a:schemeClr>
                </a:solidFill>
                <a:latin typeface="Times New Roman" panose="02020603050405020304" pitchFamily="18" charset="0"/>
                <a:cs typeface="Times New Roman" panose="02020603050405020304" pitchFamily="18" charset="0"/>
              </a:rPr>
              <a:t>Harfleri </a:t>
            </a:r>
            <a:r>
              <a:rPr lang="ar-AE" sz="4000" b="1" dirty="0">
                <a:solidFill>
                  <a:schemeClr val="accent2">
                    <a:lumMod val="75000"/>
                  </a:schemeClr>
                </a:solidFill>
                <a:latin typeface="Times New Roman" panose="02020603050405020304" pitchFamily="18" charset="0"/>
                <a:cs typeface="Times New Roman" panose="02020603050405020304" pitchFamily="18" charset="0"/>
              </a:rPr>
              <a:t>ﺹ</a:t>
            </a:r>
            <a:r>
              <a:rPr lang="ar-AE" sz="4000" dirty="0">
                <a:solidFill>
                  <a:schemeClr val="accent2">
                    <a:lumMod val="75000"/>
                  </a:schemeClr>
                </a:solidFill>
                <a:latin typeface="Times New Roman" panose="02020603050405020304" pitchFamily="18" charset="0"/>
                <a:cs typeface="Times New Roman" panose="02020603050405020304" pitchFamily="18" charset="0"/>
              </a:rPr>
              <a:t> </a:t>
            </a:r>
            <a:r>
              <a:rPr lang="tr-TR" sz="4000" dirty="0">
                <a:solidFill>
                  <a:schemeClr val="accent2">
                    <a:lumMod val="75000"/>
                  </a:schemeClr>
                </a:solidFill>
                <a:latin typeface="Times New Roman" panose="02020603050405020304" pitchFamily="18" charset="0"/>
                <a:cs typeface="Times New Roman" panose="02020603050405020304" pitchFamily="18" charset="0"/>
              </a:rPr>
              <a:t>, </a:t>
            </a:r>
            <a:r>
              <a:rPr lang="ar-AE" sz="4000" b="1" dirty="0">
                <a:solidFill>
                  <a:schemeClr val="accent2">
                    <a:lumMod val="75000"/>
                  </a:schemeClr>
                </a:solidFill>
                <a:latin typeface="Times New Roman" panose="02020603050405020304" pitchFamily="18" charset="0"/>
                <a:cs typeface="Times New Roman" panose="02020603050405020304" pitchFamily="18" charset="0"/>
              </a:rPr>
              <a:t>ﺱ</a:t>
            </a:r>
            <a:r>
              <a:rPr lang="tr-TR" sz="4000" dirty="0">
                <a:solidFill>
                  <a:schemeClr val="accent1">
                    <a:lumMod val="75000"/>
                  </a:schemeClr>
                </a:solidFill>
                <a:latin typeface="Times New Roman" panose="02020603050405020304" pitchFamily="18" charset="0"/>
                <a:cs typeface="Times New Roman" panose="02020603050405020304" pitchFamily="18" charset="0"/>
              </a:rPr>
              <a:t> ve </a:t>
            </a:r>
            <a:r>
              <a:rPr lang="ar-AE" sz="4000" dirty="0">
                <a:solidFill>
                  <a:schemeClr val="accent1">
                    <a:lumMod val="75000"/>
                  </a:schemeClr>
                </a:solidFill>
                <a:latin typeface="Times New Roman" panose="02020603050405020304" pitchFamily="18" charset="0"/>
                <a:cs typeface="Times New Roman" panose="02020603050405020304" pitchFamily="18" charset="0"/>
              </a:rPr>
              <a:t> </a:t>
            </a:r>
            <a:r>
              <a:rPr lang="ar-AE" sz="4000" b="1" dirty="0">
                <a:solidFill>
                  <a:schemeClr val="accent2">
                    <a:lumMod val="75000"/>
                  </a:schemeClr>
                </a:solidFill>
                <a:latin typeface="Times New Roman" panose="02020603050405020304" pitchFamily="18" charset="0"/>
                <a:cs typeface="Times New Roman" panose="02020603050405020304" pitchFamily="18" charset="0"/>
              </a:rPr>
              <a:t>ﺯ</a:t>
            </a:r>
            <a:r>
              <a:rPr lang="tr-TR" sz="4000" dirty="0">
                <a:solidFill>
                  <a:schemeClr val="accent1">
                    <a:lumMod val="75000"/>
                  </a:schemeClr>
                </a:solidFill>
                <a:latin typeface="Times New Roman" panose="02020603050405020304" pitchFamily="18" charset="0"/>
                <a:cs typeface="Times New Roman" panose="02020603050405020304" pitchFamily="18" charset="0"/>
              </a:rPr>
              <a:t> </a:t>
            </a:r>
            <a:r>
              <a:rPr lang="tr-TR" sz="4000" dirty="0" err="1">
                <a:solidFill>
                  <a:schemeClr val="accent1">
                    <a:lumMod val="75000"/>
                  </a:schemeClr>
                </a:solidFill>
                <a:latin typeface="Times New Roman" panose="02020603050405020304" pitchFamily="18" charset="0"/>
                <a:cs typeface="Times New Roman" panose="02020603050405020304" pitchFamily="18" charset="0"/>
              </a:rPr>
              <a:t>dir</a:t>
            </a:r>
            <a:r>
              <a:rPr lang="tr-TR" sz="4000" dirty="0">
                <a:solidFill>
                  <a:schemeClr val="accent1">
                    <a:lumMod val="75000"/>
                  </a:schemeClr>
                </a:solidFill>
                <a:latin typeface="Times New Roman" panose="02020603050405020304" pitchFamily="18" charset="0"/>
                <a:cs typeface="Times New Roman" panose="02020603050405020304" pitchFamily="18" charset="0"/>
              </a:rPr>
              <a:t>. Bu harflere</a:t>
            </a:r>
            <a:br>
              <a:rPr lang="tr-TR" sz="4000" dirty="0">
                <a:solidFill>
                  <a:schemeClr val="accent1">
                    <a:lumMod val="75000"/>
                  </a:schemeClr>
                </a:solidFill>
                <a:latin typeface="Times New Roman" panose="02020603050405020304" pitchFamily="18" charset="0"/>
                <a:cs typeface="Times New Roman" panose="02020603050405020304" pitchFamily="18" charset="0"/>
              </a:rPr>
            </a:br>
            <a:r>
              <a:rPr lang="tr-TR" sz="4000" dirty="0">
                <a:solidFill>
                  <a:schemeClr val="accent1">
                    <a:lumMod val="75000"/>
                  </a:schemeClr>
                </a:solidFill>
                <a:latin typeface="Times New Roman" panose="02020603050405020304" pitchFamily="18" charset="0"/>
                <a:cs typeface="Times New Roman" panose="02020603050405020304" pitchFamily="18" charset="0"/>
              </a:rPr>
              <a:t> </a:t>
            </a:r>
            <a:r>
              <a:rPr lang="tr-TR" sz="4000" dirty="0" err="1">
                <a:solidFill>
                  <a:schemeClr val="accent1">
                    <a:lumMod val="75000"/>
                  </a:schemeClr>
                </a:solidFill>
                <a:latin typeface="Times New Roman" panose="02020603050405020304" pitchFamily="18" charset="0"/>
                <a:cs typeface="Times New Roman" panose="02020603050405020304" pitchFamily="18" charset="0"/>
              </a:rPr>
              <a:t>h</a:t>
            </a:r>
            <a:r>
              <a:rPr lang="tr-TR" sz="4000" dirty="0" err="1" smtClean="0">
                <a:solidFill>
                  <a:schemeClr val="accent1">
                    <a:lumMod val="75000"/>
                  </a:schemeClr>
                </a:solidFill>
                <a:latin typeface="Times New Roman" panose="02020603050405020304" pitchFamily="18" charset="0"/>
                <a:cs typeface="Times New Roman" panose="02020603050405020304" pitchFamily="18" charset="0"/>
              </a:rPr>
              <a:t>urûf</a:t>
            </a:r>
            <a:r>
              <a:rPr lang="tr-TR" sz="4000" dirty="0" smtClean="0">
                <a:solidFill>
                  <a:schemeClr val="accent1">
                    <a:lumMod val="75000"/>
                  </a:schemeClr>
                </a:solidFill>
                <a:latin typeface="Times New Roman" panose="02020603050405020304" pitchFamily="18" charset="0"/>
                <a:cs typeface="Times New Roman" panose="02020603050405020304" pitchFamily="18" charset="0"/>
              </a:rPr>
              <a:t>-i </a:t>
            </a:r>
            <a:r>
              <a:rPr lang="tr-TR" sz="4000" dirty="0" err="1">
                <a:solidFill>
                  <a:schemeClr val="accent1">
                    <a:lumMod val="75000"/>
                  </a:schemeClr>
                </a:solidFill>
                <a:latin typeface="Times New Roman" panose="02020603050405020304" pitchFamily="18" charset="0"/>
                <a:cs typeface="Times New Roman" panose="02020603050405020304" pitchFamily="18" charset="0"/>
              </a:rPr>
              <a:t>s</a:t>
            </a:r>
            <a:r>
              <a:rPr lang="tr-TR" sz="4000" dirty="0" err="1" smtClean="0">
                <a:solidFill>
                  <a:schemeClr val="accent1">
                    <a:lumMod val="75000"/>
                  </a:schemeClr>
                </a:solidFill>
                <a:latin typeface="Times New Roman" panose="02020603050405020304" pitchFamily="18" charset="0"/>
                <a:cs typeface="Times New Roman" panose="02020603050405020304" pitchFamily="18" charset="0"/>
              </a:rPr>
              <a:t>afîr</a:t>
            </a:r>
            <a:r>
              <a:rPr lang="tr-TR" sz="4000" dirty="0" smtClean="0">
                <a:solidFill>
                  <a:schemeClr val="accent1">
                    <a:lumMod val="75000"/>
                  </a:schemeClr>
                </a:solidFill>
                <a:latin typeface="Times New Roman" panose="02020603050405020304" pitchFamily="18" charset="0"/>
                <a:cs typeface="Times New Roman" panose="02020603050405020304" pitchFamily="18" charset="0"/>
              </a:rPr>
              <a:t> </a:t>
            </a:r>
            <a:r>
              <a:rPr lang="tr-TR" sz="4000" dirty="0">
                <a:solidFill>
                  <a:schemeClr val="accent1">
                    <a:lumMod val="75000"/>
                  </a:schemeClr>
                </a:solidFill>
                <a:latin typeface="Times New Roman" panose="02020603050405020304" pitchFamily="18" charset="0"/>
                <a:cs typeface="Times New Roman" panose="02020603050405020304" pitchFamily="18" charset="0"/>
              </a:rPr>
              <a:t>denir.</a:t>
            </a:r>
            <a:r>
              <a:rPr lang="tr-TR" sz="4000" dirty="0">
                <a:solidFill>
                  <a:schemeClr val="accent1">
                    <a:lumMod val="75000"/>
                  </a:schemeClr>
                </a:solidFill>
              </a:rPr>
              <a:t/>
            </a:r>
            <a:br>
              <a:rPr lang="tr-TR" sz="4000" dirty="0">
                <a:solidFill>
                  <a:schemeClr val="accent1">
                    <a:lumMod val="75000"/>
                  </a:schemeClr>
                </a:solidFill>
              </a:rPr>
            </a:br>
            <a:endParaRPr lang="tr-TR" sz="4000" dirty="0">
              <a:solidFill>
                <a:schemeClr val="accent1">
                  <a:lumMod val="75000"/>
                </a:schemeClr>
              </a:solidFill>
            </a:endParaRPr>
          </a:p>
        </p:txBody>
      </p:sp>
    </p:spTree>
    <p:extLst>
      <p:ext uri="{BB962C8B-B14F-4D97-AF65-F5344CB8AC3E}">
        <p14:creationId xmlns:p14="http://schemas.microsoft.com/office/powerpoint/2010/main" val="4126163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28590" y="697978"/>
            <a:ext cx="9601196" cy="4984125"/>
          </a:xfrm>
        </p:spPr>
        <p:txBody>
          <a:bodyPr>
            <a:normAutofit/>
          </a:bodyPr>
          <a:lstStyle/>
          <a:p>
            <a:pPr algn="ctr"/>
            <a:r>
              <a:rPr lang="tr-TR" sz="4400" b="1" dirty="0" smtClean="0">
                <a:solidFill>
                  <a:schemeClr val="accent2">
                    <a:lumMod val="75000"/>
                  </a:schemeClr>
                </a:solidFill>
                <a:latin typeface="Times New Roman" panose="02020603050405020304" pitchFamily="18" charset="0"/>
                <a:cs typeface="Times New Roman" panose="02020603050405020304" pitchFamily="18" charset="0"/>
              </a:rPr>
              <a:t>GUNNE </a:t>
            </a:r>
            <a:r>
              <a:rPr lang="tr-TR" b="1" i="1" dirty="0">
                <a:solidFill>
                  <a:schemeClr val="accent2">
                    <a:lumMod val="75000"/>
                  </a:schemeClr>
                </a:solidFill>
                <a:latin typeface="Times New Roman" panose="02020603050405020304" pitchFamily="18" charset="0"/>
                <a:cs typeface="Times New Roman" panose="02020603050405020304" pitchFamily="18" charset="0"/>
              </a:rPr>
              <a:t/>
            </a:r>
            <a:br>
              <a:rPr lang="tr-TR" b="1" i="1" dirty="0">
                <a:solidFill>
                  <a:schemeClr val="accent2">
                    <a:lumMod val="75000"/>
                  </a:schemeClr>
                </a:solidFill>
                <a:latin typeface="Times New Roman" panose="02020603050405020304" pitchFamily="18" charset="0"/>
                <a:cs typeface="Times New Roman" panose="02020603050405020304" pitchFamily="18" charset="0"/>
              </a:rPr>
            </a:br>
            <a:r>
              <a:rPr lang="tr-TR" b="1" i="1" dirty="0">
                <a:solidFill>
                  <a:schemeClr val="accent2">
                    <a:lumMod val="75000"/>
                  </a:schemeClr>
                </a:solidFill>
                <a:latin typeface="Times New Roman" panose="02020603050405020304" pitchFamily="18" charset="0"/>
                <a:cs typeface="Times New Roman" panose="02020603050405020304" pitchFamily="18" charset="0"/>
              </a:rPr>
              <a:t> </a:t>
            </a:r>
            <a:r>
              <a:rPr lang="tr-TR" b="1" i="1" dirty="0">
                <a:solidFill>
                  <a:srgbClr val="0070C0"/>
                </a:solidFill>
                <a:latin typeface="Times New Roman" panose="02020603050405020304" pitchFamily="18" charset="0"/>
                <a:cs typeface="Times New Roman" panose="02020603050405020304" pitchFamily="18" charset="0"/>
              </a:rPr>
              <a:t/>
            </a:r>
            <a:br>
              <a:rPr lang="tr-TR" b="1" i="1" dirty="0">
                <a:solidFill>
                  <a:srgbClr val="0070C0"/>
                </a:solidFill>
                <a:latin typeface="Times New Roman" panose="02020603050405020304" pitchFamily="18" charset="0"/>
                <a:cs typeface="Times New Roman" panose="02020603050405020304" pitchFamily="18" charset="0"/>
              </a:rPr>
            </a:br>
            <a:r>
              <a:rPr lang="tr-TR" sz="3600" dirty="0">
                <a:solidFill>
                  <a:schemeClr val="accent1">
                    <a:lumMod val="75000"/>
                  </a:schemeClr>
                </a:solidFill>
                <a:latin typeface="Times New Roman" panose="02020603050405020304" pitchFamily="18" charset="0"/>
                <a:cs typeface="Times New Roman" panose="02020603050405020304" pitchFamily="18" charset="0"/>
              </a:rPr>
              <a:t>Sözlükte, inilti, güvercin ve kumru sesi gibi genze mahsus ses anlamındadır. Istılahta; genizden (burundan) gelen sese denir.</a:t>
            </a:r>
            <a:br>
              <a:rPr lang="tr-TR" sz="3600" dirty="0">
                <a:solidFill>
                  <a:schemeClr val="accent1">
                    <a:lumMod val="75000"/>
                  </a:schemeClr>
                </a:solidFill>
                <a:latin typeface="Times New Roman" panose="02020603050405020304" pitchFamily="18" charset="0"/>
                <a:cs typeface="Times New Roman" panose="02020603050405020304" pitchFamily="18" charset="0"/>
              </a:rPr>
            </a:br>
            <a:r>
              <a:rPr lang="tr-TR" sz="3600" dirty="0" smtClean="0">
                <a:solidFill>
                  <a:schemeClr val="accent1">
                    <a:lumMod val="75000"/>
                  </a:schemeClr>
                </a:solidFill>
                <a:latin typeface="Times New Roman" panose="02020603050405020304" pitchFamily="18" charset="0"/>
                <a:cs typeface="Times New Roman" panose="02020603050405020304" pitchFamily="18" charset="0"/>
              </a:rPr>
              <a:t>Bu </a:t>
            </a:r>
            <a:r>
              <a:rPr lang="tr-TR" sz="3600" dirty="0">
                <a:solidFill>
                  <a:schemeClr val="accent1">
                    <a:lumMod val="75000"/>
                  </a:schemeClr>
                </a:solidFill>
                <a:latin typeface="Times New Roman" panose="02020603050405020304" pitchFamily="18" charset="0"/>
                <a:cs typeface="Times New Roman" panose="02020603050405020304" pitchFamily="18" charset="0"/>
              </a:rPr>
              <a:t>harfleri taşıyan harfler </a:t>
            </a:r>
            <a:br>
              <a:rPr lang="tr-TR" sz="3600" dirty="0">
                <a:solidFill>
                  <a:schemeClr val="accent1">
                    <a:lumMod val="75000"/>
                  </a:schemeClr>
                </a:solidFill>
                <a:latin typeface="Times New Roman" panose="02020603050405020304" pitchFamily="18" charset="0"/>
                <a:cs typeface="Times New Roman" panose="02020603050405020304" pitchFamily="18" charset="0"/>
              </a:rPr>
            </a:br>
            <a:r>
              <a:rPr lang="tr-TR" sz="3600" dirty="0">
                <a:solidFill>
                  <a:schemeClr val="accent1">
                    <a:lumMod val="75000"/>
                  </a:schemeClr>
                </a:solidFill>
                <a:latin typeface="Times New Roman" panose="02020603050405020304" pitchFamily="18" charset="0"/>
                <a:cs typeface="Times New Roman" panose="02020603050405020304" pitchFamily="18" charset="0"/>
              </a:rPr>
              <a:t> </a:t>
            </a:r>
            <a:r>
              <a:rPr lang="ar-AE" sz="3600" b="1" dirty="0">
                <a:solidFill>
                  <a:schemeClr val="accent2">
                    <a:lumMod val="75000"/>
                  </a:schemeClr>
                </a:solidFill>
                <a:latin typeface="Times New Roman" panose="02020603050405020304" pitchFamily="18" charset="0"/>
                <a:cs typeface="Times New Roman" panose="02020603050405020304" pitchFamily="18" charset="0"/>
              </a:rPr>
              <a:t>م</a:t>
            </a:r>
            <a:r>
              <a:rPr lang="tr-TR" sz="3600" dirty="0">
                <a:solidFill>
                  <a:schemeClr val="accent2">
                    <a:lumMod val="75000"/>
                  </a:schemeClr>
                </a:solidFill>
                <a:latin typeface="Times New Roman" panose="02020603050405020304" pitchFamily="18" charset="0"/>
                <a:cs typeface="Times New Roman" panose="02020603050405020304" pitchFamily="18" charset="0"/>
              </a:rPr>
              <a:t> </a:t>
            </a:r>
            <a:r>
              <a:rPr lang="tr-TR" sz="3600" dirty="0">
                <a:solidFill>
                  <a:schemeClr val="accent1">
                    <a:lumMod val="75000"/>
                  </a:schemeClr>
                </a:solidFill>
                <a:latin typeface="Times New Roman" panose="02020603050405020304" pitchFamily="18" charset="0"/>
                <a:cs typeface="Times New Roman" panose="02020603050405020304" pitchFamily="18" charset="0"/>
              </a:rPr>
              <a:t>ve </a:t>
            </a:r>
            <a:r>
              <a:rPr lang="ar-AE" sz="3600" b="1" dirty="0">
                <a:solidFill>
                  <a:schemeClr val="accent2">
                    <a:lumMod val="75000"/>
                  </a:schemeClr>
                </a:solidFill>
                <a:latin typeface="Times New Roman" panose="02020603050405020304" pitchFamily="18" charset="0"/>
                <a:cs typeface="Times New Roman" panose="02020603050405020304" pitchFamily="18" charset="0"/>
              </a:rPr>
              <a:t>ن</a:t>
            </a:r>
            <a:r>
              <a:rPr lang="tr-TR" sz="3600" dirty="0">
                <a:solidFill>
                  <a:schemeClr val="accent1">
                    <a:lumMod val="75000"/>
                  </a:schemeClr>
                </a:solidFill>
                <a:latin typeface="Times New Roman" panose="02020603050405020304" pitchFamily="18" charset="0"/>
                <a:cs typeface="Times New Roman" panose="02020603050405020304" pitchFamily="18" charset="0"/>
              </a:rPr>
              <a:t> dur.</a:t>
            </a:r>
          </a:p>
        </p:txBody>
      </p:sp>
    </p:spTree>
    <p:extLst>
      <p:ext uri="{BB962C8B-B14F-4D97-AF65-F5344CB8AC3E}">
        <p14:creationId xmlns:p14="http://schemas.microsoft.com/office/powerpoint/2010/main" val="3687437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61929" y="463638"/>
            <a:ext cx="9601196" cy="5737259"/>
          </a:xfrm>
        </p:spPr>
        <p:txBody>
          <a:bodyPr>
            <a:normAutofit/>
          </a:bodyPr>
          <a:lstStyle/>
          <a:p>
            <a:pPr algn="ctr"/>
            <a:r>
              <a:rPr lang="tr-TR" b="1" i="1" dirty="0">
                <a:solidFill>
                  <a:srgbClr val="FFC000"/>
                </a:solidFill>
                <a:latin typeface="Comic Sans MS" panose="030F0702030302020204" pitchFamily="66" charset="0"/>
              </a:rPr>
              <a:t/>
            </a:r>
            <a:br>
              <a:rPr lang="tr-TR" b="1" i="1" dirty="0">
                <a:solidFill>
                  <a:srgbClr val="FFC000"/>
                </a:solidFill>
                <a:latin typeface="Comic Sans MS" panose="030F0702030302020204" pitchFamily="66" charset="0"/>
              </a:rPr>
            </a:br>
            <a:r>
              <a:rPr lang="tr-TR" b="1" i="1" dirty="0">
                <a:solidFill>
                  <a:srgbClr val="FFC000"/>
                </a:solidFill>
                <a:latin typeface="Times New Roman" panose="02020603050405020304" pitchFamily="18" charset="0"/>
                <a:cs typeface="Times New Roman" panose="02020603050405020304" pitchFamily="18" charset="0"/>
              </a:rPr>
              <a:t/>
            </a:r>
            <a:br>
              <a:rPr lang="tr-TR" b="1" i="1" dirty="0">
                <a:solidFill>
                  <a:srgbClr val="FFC000"/>
                </a:solidFill>
                <a:latin typeface="Times New Roman" panose="02020603050405020304" pitchFamily="18" charset="0"/>
                <a:cs typeface="Times New Roman" panose="02020603050405020304" pitchFamily="18" charset="0"/>
              </a:rPr>
            </a:br>
            <a:r>
              <a:rPr lang="tr-TR" b="1" dirty="0" err="1" smtClean="0">
                <a:solidFill>
                  <a:srgbClr val="FFC000"/>
                </a:solidFill>
                <a:latin typeface="Times New Roman" panose="02020603050405020304" pitchFamily="18" charset="0"/>
                <a:cs typeface="Times New Roman" panose="02020603050405020304" pitchFamily="18" charset="0"/>
              </a:rPr>
              <a:t>TEKRîR</a:t>
            </a:r>
            <a:r>
              <a:rPr lang="tr-TR" dirty="0">
                <a:latin typeface="Times New Roman" panose="02020603050405020304" pitchFamily="18" charset="0"/>
                <a:cs typeface="Times New Roman" panose="02020603050405020304" pitchFamily="18" charset="0"/>
              </a:rPr>
              <a:t/>
            </a:r>
            <a:br>
              <a:rPr lang="tr-TR" dirty="0">
                <a:latin typeface="Times New Roman" panose="02020603050405020304" pitchFamily="18" charset="0"/>
                <a:cs typeface="Times New Roman" panose="02020603050405020304" pitchFamily="18" charset="0"/>
              </a:rPr>
            </a:br>
            <a:r>
              <a:rPr lang="tr-TR" dirty="0">
                <a:solidFill>
                  <a:schemeClr val="accent1">
                    <a:lumMod val="50000"/>
                  </a:schemeClr>
                </a:solidFill>
                <a:latin typeface="Times New Roman" panose="02020603050405020304" pitchFamily="18" charset="0"/>
                <a:cs typeface="Times New Roman" panose="02020603050405020304" pitchFamily="18" charset="0"/>
              </a:rPr>
              <a:t>Sözlükte, tekrar etmek, bir şeyi bir kere veya daha fazla geri getirmek demektir. </a:t>
            </a:r>
            <a:r>
              <a:rPr lang="tr-TR" dirty="0" err="1">
                <a:solidFill>
                  <a:schemeClr val="accent1">
                    <a:lumMod val="50000"/>
                  </a:schemeClr>
                </a:solidFill>
                <a:latin typeface="Times New Roman" panose="02020603050405020304" pitchFamily="18" charset="0"/>
                <a:cs typeface="Times New Roman" panose="02020603050405020304" pitchFamily="18" charset="0"/>
              </a:rPr>
              <a:t>Tecvîd</a:t>
            </a:r>
            <a:r>
              <a:rPr lang="tr-TR" dirty="0">
                <a:solidFill>
                  <a:schemeClr val="accent1">
                    <a:lumMod val="50000"/>
                  </a:schemeClr>
                </a:solidFill>
                <a:latin typeface="Times New Roman" panose="02020603050405020304" pitchFamily="18" charset="0"/>
                <a:cs typeface="Times New Roman" panose="02020603050405020304" pitchFamily="18" charset="0"/>
              </a:rPr>
              <a:t> ilminde; dil ucunun titremesine ve sürçmesine denir. Bu sıfat </a:t>
            </a:r>
            <a:r>
              <a:rPr lang="tr-TR" dirty="0" smtClean="0">
                <a:solidFill>
                  <a:schemeClr val="accent1">
                    <a:lumMod val="50000"/>
                  </a:schemeClr>
                </a:solidFill>
                <a:latin typeface="Times New Roman" panose="02020603050405020304" pitchFamily="18" charset="0"/>
                <a:cs typeface="Times New Roman" panose="02020603050405020304" pitchFamily="18" charset="0"/>
              </a:rPr>
              <a:t>sadece </a:t>
            </a:r>
            <a:r>
              <a:rPr lang="tr-TR" dirty="0" smtClean="0">
                <a:solidFill>
                  <a:schemeClr val="accent2">
                    <a:lumMod val="75000"/>
                  </a:schemeClr>
                </a:solidFill>
                <a:latin typeface="Times New Roman" panose="02020603050405020304" pitchFamily="18" charset="0"/>
                <a:cs typeface="Times New Roman" panose="02020603050405020304" pitchFamily="18" charset="0"/>
              </a:rPr>
              <a:t>( </a:t>
            </a:r>
            <a:r>
              <a:rPr lang="ar-SA" dirty="0" smtClean="0">
                <a:solidFill>
                  <a:schemeClr val="accent2">
                    <a:lumMod val="75000"/>
                  </a:schemeClr>
                </a:solidFill>
                <a:latin typeface="Times New Roman" panose="02020603050405020304" pitchFamily="18" charset="0"/>
                <a:cs typeface="Times New Roman" panose="02020603050405020304" pitchFamily="18" charset="0"/>
              </a:rPr>
              <a:t>ر</a:t>
            </a:r>
            <a:r>
              <a:rPr lang="tr-TR" dirty="0" smtClean="0">
                <a:solidFill>
                  <a:schemeClr val="accent2">
                    <a:lumMod val="75000"/>
                  </a:schemeClr>
                </a:solidFill>
                <a:latin typeface="Times New Roman" panose="02020603050405020304" pitchFamily="18" charset="0"/>
                <a:cs typeface="Times New Roman" panose="02020603050405020304" pitchFamily="18" charset="0"/>
              </a:rPr>
              <a:t> ) </a:t>
            </a:r>
            <a:r>
              <a:rPr lang="tr-TR" dirty="0" smtClean="0">
                <a:solidFill>
                  <a:schemeClr val="accent1">
                    <a:lumMod val="50000"/>
                  </a:schemeClr>
                </a:solidFill>
                <a:latin typeface="Times New Roman" panose="02020603050405020304" pitchFamily="18" charset="0"/>
                <a:cs typeface="Times New Roman" panose="02020603050405020304" pitchFamily="18" charset="0"/>
              </a:rPr>
              <a:t>harfine </a:t>
            </a:r>
            <a:r>
              <a:rPr lang="tr-TR" dirty="0">
                <a:solidFill>
                  <a:schemeClr val="accent1">
                    <a:lumMod val="50000"/>
                  </a:schemeClr>
                </a:solidFill>
                <a:latin typeface="Times New Roman" panose="02020603050405020304" pitchFamily="18" charset="0"/>
                <a:cs typeface="Times New Roman" panose="02020603050405020304" pitchFamily="18" charset="0"/>
              </a:rPr>
              <a:t>mahsustur. Bu harfin </a:t>
            </a:r>
            <a:r>
              <a:rPr lang="tr-TR" dirty="0" err="1">
                <a:solidFill>
                  <a:schemeClr val="accent1">
                    <a:lumMod val="50000"/>
                  </a:schemeClr>
                </a:solidFill>
                <a:latin typeface="Times New Roman" panose="02020603050405020304" pitchFamily="18" charset="0"/>
                <a:cs typeface="Times New Roman" panose="02020603050405020304" pitchFamily="18" charset="0"/>
              </a:rPr>
              <a:t>tekrîr</a:t>
            </a:r>
            <a:r>
              <a:rPr lang="tr-TR" dirty="0">
                <a:solidFill>
                  <a:schemeClr val="accent1">
                    <a:lumMod val="50000"/>
                  </a:schemeClr>
                </a:solidFill>
                <a:latin typeface="Times New Roman" panose="02020603050405020304" pitchFamily="18" charset="0"/>
                <a:cs typeface="Times New Roman" panose="02020603050405020304" pitchFamily="18" charset="0"/>
              </a:rPr>
              <a:t> sıfatını gösterirken, hâsıl olacak titreşimin iri taneli olmamasına dikkat edilmelidir.</a:t>
            </a:r>
          </a:p>
        </p:txBody>
      </p:sp>
    </p:spTree>
    <p:extLst>
      <p:ext uri="{BB962C8B-B14F-4D97-AF65-F5344CB8AC3E}">
        <p14:creationId xmlns:p14="http://schemas.microsoft.com/office/powerpoint/2010/main" val="22915636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63330" y="1191527"/>
            <a:ext cx="9105363" cy="4069724"/>
          </a:xfrm>
        </p:spPr>
        <p:txBody>
          <a:bodyPr>
            <a:normAutofit/>
          </a:bodyPr>
          <a:lstStyle/>
          <a:p>
            <a:pPr algn="ctr"/>
            <a:r>
              <a:rPr lang="tr-TR" sz="4400" b="1" dirty="0" smtClean="0">
                <a:solidFill>
                  <a:schemeClr val="accent1">
                    <a:lumMod val="75000"/>
                  </a:schemeClr>
                </a:solidFill>
                <a:latin typeface="Times New Roman" panose="02020603050405020304" pitchFamily="18" charset="0"/>
                <a:cs typeface="Times New Roman" panose="02020603050405020304" pitchFamily="18" charset="0"/>
              </a:rPr>
              <a:t>TEFEŞŞÎ</a:t>
            </a:r>
            <a:r>
              <a:rPr lang="tr-TR" sz="4000" dirty="0">
                <a:latin typeface="Times New Roman" panose="02020603050405020304" pitchFamily="18" charset="0"/>
                <a:cs typeface="Times New Roman" panose="02020603050405020304" pitchFamily="18" charset="0"/>
              </a:rPr>
              <a:t/>
            </a:r>
            <a:br>
              <a:rPr lang="tr-TR" sz="4000" dirty="0">
                <a:latin typeface="Times New Roman" panose="02020603050405020304" pitchFamily="18" charset="0"/>
                <a:cs typeface="Times New Roman" panose="02020603050405020304" pitchFamily="18" charset="0"/>
              </a:rPr>
            </a:br>
            <a:r>
              <a:rPr lang="tr-TR" sz="4000" dirty="0">
                <a:latin typeface="Times New Roman" panose="02020603050405020304" pitchFamily="18" charset="0"/>
                <a:cs typeface="Times New Roman" panose="02020603050405020304" pitchFamily="18" charset="0"/>
              </a:rPr>
              <a:t/>
            </a:r>
            <a:br>
              <a:rPr lang="tr-TR" sz="4000" dirty="0">
                <a:latin typeface="Times New Roman" panose="02020603050405020304" pitchFamily="18" charset="0"/>
                <a:cs typeface="Times New Roman" panose="02020603050405020304" pitchFamily="18" charset="0"/>
              </a:rPr>
            </a:br>
            <a:r>
              <a:rPr lang="tr-TR" sz="3600" dirty="0" smtClean="0">
                <a:solidFill>
                  <a:schemeClr val="accent2"/>
                </a:solidFill>
                <a:latin typeface="Times New Roman" panose="02020603050405020304" pitchFamily="18" charset="0"/>
                <a:cs typeface="Times New Roman" panose="02020603050405020304" pitchFamily="18" charset="0"/>
              </a:rPr>
              <a:t>Sözlük </a:t>
            </a:r>
            <a:r>
              <a:rPr lang="tr-TR" sz="3600" dirty="0">
                <a:solidFill>
                  <a:schemeClr val="accent2"/>
                </a:solidFill>
                <a:latin typeface="Times New Roman" panose="02020603050405020304" pitchFamily="18" charset="0"/>
                <a:cs typeface="Times New Roman" panose="02020603050405020304" pitchFamily="18" charset="0"/>
              </a:rPr>
              <a:t>anlamı, çoğalmak, yayılmaktır.   </a:t>
            </a:r>
            <a:r>
              <a:rPr lang="tr-TR" sz="3600" dirty="0" err="1">
                <a:solidFill>
                  <a:schemeClr val="accent2"/>
                </a:solidFill>
                <a:latin typeface="Times New Roman" panose="02020603050405020304" pitchFamily="18" charset="0"/>
                <a:cs typeface="Times New Roman" panose="02020603050405020304" pitchFamily="18" charset="0"/>
              </a:rPr>
              <a:t>Tecvid</a:t>
            </a:r>
            <a:r>
              <a:rPr lang="tr-TR" sz="3600" dirty="0">
                <a:solidFill>
                  <a:schemeClr val="accent2"/>
                </a:solidFill>
                <a:latin typeface="Times New Roman" panose="02020603050405020304" pitchFamily="18" charset="0"/>
                <a:cs typeface="Times New Roman" panose="02020603050405020304" pitchFamily="18" charset="0"/>
              </a:rPr>
              <a:t> ıstılahında;  sesin ağızda yayılması demektir. Bu sıfata sahip olan harf </a:t>
            </a:r>
            <a:r>
              <a:rPr lang="ar-AE" sz="4400" b="1" dirty="0">
                <a:solidFill>
                  <a:schemeClr val="accent1">
                    <a:lumMod val="75000"/>
                  </a:schemeClr>
                </a:solidFill>
                <a:latin typeface="Times New Roman" panose="02020603050405020304" pitchFamily="18" charset="0"/>
                <a:cs typeface="Times New Roman" panose="02020603050405020304" pitchFamily="18" charset="0"/>
              </a:rPr>
              <a:t>ﺵ</a:t>
            </a:r>
            <a:r>
              <a:rPr lang="tr-TR" sz="3600" dirty="0">
                <a:solidFill>
                  <a:schemeClr val="accent2"/>
                </a:solidFill>
                <a:latin typeface="Times New Roman" panose="02020603050405020304" pitchFamily="18" charset="0"/>
                <a:cs typeface="Times New Roman" panose="02020603050405020304" pitchFamily="18" charset="0"/>
              </a:rPr>
              <a:t> ‘</a:t>
            </a:r>
            <a:r>
              <a:rPr lang="tr-TR" sz="3600" dirty="0" err="1" smtClean="0">
                <a:solidFill>
                  <a:schemeClr val="accent2"/>
                </a:solidFill>
                <a:latin typeface="Times New Roman" panose="02020603050405020304" pitchFamily="18" charset="0"/>
                <a:cs typeface="Times New Roman" panose="02020603050405020304" pitchFamily="18" charset="0"/>
              </a:rPr>
              <a:t>dir</a:t>
            </a:r>
            <a:r>
              <a:rPr lang="tr-TR" sz="3600" dirty="0">
                <a:solidFill>
                  <a:schemeClr val="accent2"/>
                </a:solidFill>
                <a:latin typeface="Times New Roman" panose="02020603050405020304" pitchFamily="18" charset="0"/>
                <a:cs typeface="Times New Roman" panose="02020603050405020304" pitchFamily="18" charset="0"/>
              </a:rPr>
              <a:t>. Bu harfi telaffuz ederken ses ağızda yayılmalı</a:t>
            </a:r>
            <a:r>
              <a:rPr lang="tr-TR" dirty="0">
                <a:solidFill>
                  <a:schemeClr val="accent2"/>
                </a:solidFill>
                <a:latin typeface="Times New Roman" panose="02020603050405020304" pitchFamily="18" charset="0"/>
                <a:cs typeface="Times New Roman" panose="02020603050405020304" pitchFamily="18" charset="0"/>
              </a:rPr>
              <a:t>dır</a:t>
            </a:r>
            <a:r>
              <a:rPr lang="tr-TR" sz="3600" dirty="0">
                <a:solidFill>
                  <a:schemeClr val="accent2"/>
                </a:solidFill>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4470552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28789" y="0"/>
            <a:ext cx="9646276" cy="5872766"/>
          </a:xfrm>
        </p:spPr>
        <p:txBody>
          <a:bodyPr>
            <a:normAutofit fontScale="90000"/>
          </a:bodyPr>
          <a:lstStyle/>
          <a:p>
            <a:pPr algn="ctr"/>
            <a:r>
              <a:rPr lang="tr-TR" sz="4000" b="1" dirty="0" smtClean="0">
                <a:solidFill>
                  <a:schemeClr val="accent1">
                    <a:lumMod val="75000"/>
                  </a:schemeClr>
                </a:solidFill>
                <a:latin typeface="Times New Roman" panose="02020603050405020304" pitchFamily="18" charset="0"/>
                <a:cs typeface="Times New Roman" panose="02020603050405020304" pitchFamily="18" charset="0"/>
              </a:rPr>
              <a:t/>
            </a:r>
            <a:br>
              <a:rPr lang="tr-TR" sz="4000" b="1" dirty="0" smtClean="0">
                <a:solidFill>
                  <a:schemeClr val="accent1">
                    <a:lumMod val="75000"/>
                  </a:schemeClr>
                </a:solidFill>
                <a:latin typeface="Times New Roman" panose="02020603050405020304" pitchFamily="18" charset="0"/>
                <a:cs typeface="Times New Roman" panose="02020603050405020304" pitchFamily="18" charset="0"/>
              </a:rPr>
            </a:br>
            <a:r>
              <a:rPr lang="tr-TR" sz="4000" b="1" dirty="0" smtClean="0">
                <a:solidFill>
                  <a:schemeClr val="accent1">
                    <a:lumMod val="75000"/>
                  </a:schemeClr>
                </a:solidFill>
                <a:latin typeface="Times New Roman" panose="02020603050405020304" pitchFamily="18" charset="0"/>
                <a:cs typeface="Times New Roman" panose="02020603050405020304" pitchFamily="18" charset="0"/>
              </a:rPr>
              <a:t>İSTİTÂLE</a:t>
            </a:r>
            <a:r>
              <a:rPr lang="tr-TR" sz="4900" b="1" i="1" dirty="0">
                <a:solidFill>
                  <a:schemeClr val="accent6">
                    <a:lumMod val="75000"/>
                  </a:schemeClr>
                </a:solidFill>
                <a:latin typeface="Times New Roman" panose="02020603050405020304" pitchFamily="18" charset="0"/>
                <a:cs typeface="Times New Roman" panose="02020603050405020304" pitchFamily="18" charset="0"/>
              </a:rPr>
              <a:t/>
            </a:r>
            <a:br>
              <a:rPr lang="tr-TR" sz="4900" b="1" i="1" dirty="0">
                <a:solidFill>
                  <a:schemeClr val="accent6">
                    <a:lumMod val="75000"/>
                  </a:schemeClr>
                </a:solidFill>
                <a:latin typeface="Times New Roman" panose="02020603050405020304" pitchFamily="18" charset="0"/>
                <a:cs typeface="Times New Roman" panose="02020603050405020304" pitchFamily="18" charset="0"/>
              </a:rPr>
            </a:br>
            <a:r>
              <a:rPr lang="tr-TR" dirty="0">
                <a:solidFill>
                  <a:schemeClr val="accent2">
                    <a:lumMod val="50000"/>
                  </a:schemeClr>
                </a:solidFill>
                <a:latin typeface="Times New Roman" panose="02020603050405020304" pitchFamily="18" charset="0"/>
                <a:cs typeface="Times New Roman" panose="02020603050405020304" pitchFamily="18" charset="0"/>
              </a:rPr>
              <a:t/>
            </a:r>
            <a:br>
              <a:rPr lang="tr-TR" dirty="0">
                <a:solidFill>
                  <a:schemeClr val="accent2">
                    <a:lumMod val="50000"/>
                  </a:schemeClr>
                </a:solidFill>
                <a:latin typeface="Times New Roman" panose="02020603050405020304" pitchFamily="18" charset="0"/>
                <a:cs typeface="Times New Roman" panose="02020603050405020304" pitchFamily="18" charset="0"/>
              </a:rPr>
            </a:br>
            <a:r>
              <a:rPr lang="tr-TR" sz="4000" dirty="0" smtClean="0">
                <a:solidFill>
                  <a:schemeClr val="accent2">
                    <a:lumMod val="50000"/>
                  </a:schemeClr>
                </a:solidFill>
                <a:latin typeface="Times New Roman" panose="02020603050405020304" pitchFamily="18" charset="0"/>
                <a:cs typeface="Times New Roman" panose="02020603050405020304" pitchFamily="18" charset="0"/>
              </a:rPr>
              <a:t>Sözlükte</a:t>
            </a:r>
            <a:r>
              <a:rPr lang="tr-TR" sz="4000" dirty="0">
                <a:solidFill>
                  <a:schemeClr val="accent2">
                    <a:lumMod val="50000"/>
                  </a:schemeClr>
                </a:solidFill>
                <a:latin typeface="Times New Roman" panose="02020603050405020304" pitchFamily="18" charset="0"/>
                <a:cs typeface="Times New Roman" panose="02020603050405020304" pitchFamily="18" charset="0"/>
              </a:rPr>
              <a:t>, uzamak demektir</a:t>
            </a:r>
            <a:r>
              <a:rPr lang="tr-TR" sz="4000" dirty="0" smtClean="0">
                <a:solidFill>
                  <a:schemeClr val="accent2">
                    <a:lumMod val="50000"/>
                  </a:schemeClr>
                </a:solidFill>
                <a:latin typeface="Times New Roman" panose="02020603050405020304" pitchFamily="18" charset="0"/>
                <a:cs typeface="Times New Roman" panose="02020603050405020304" pitchFamily="18" charset="0"/>
              </a:rPr>
              <a:t>. </a:t>
            </a:r>
            <a:r>
              <a:rPr lang="tr-TR" sz="4000" dirty="0" err="1" smtClean="0">
                <a:solidFill>
                  <a:schemeClr val="accent2">
                    <a:lumMod val="50000"/>
                  </a:schemeClr>
                </a:solidFill>
                <a:latin typeface="Times New Roman" panose="02020603050405020304" pitchFamily="18" charset="0"/>
                <a:cs typeface="Times New Roman" panose="02020603050405020304" pitchFamily="18" charset="0"/>
              </a:rPr>
              <a:t>Tecvîdde</a:t>
            </a:r>
            <a:r>
              <a:rPr lang="tr-TR" sz="4000" dirty="0">
                <a:solidFill>
                  <a:schemeClr val="accent2">
                    <a:lumMod val="50000"/>
                  </a:schemeClr>
                </a:solidFill>
                <a:latin typeface="Times New Roman" panose="02020603050405020304" pitchFamily="18" charset="0"/>
                <a:cs typeface="Times New Roman" panose="02020603050405020304" pitchFamily="18" charset="0"/>
              </a:rPr>
              <a:t>, sesin mahreçte uzamasına denir. Bu sıfat </a:t>
            </a:r>
            <a:r>
              <a:rPr lang="tr-TR" sz="4000" dirty="0" smtClean="0">
                <a:solidFill>
                  <a:schemeClr val="accent2">
                    <a:lumMod val="50000"/>
                  </a:schemeClr>
                </a:solidFill>
                <a:latin typeface="Times New Roman" panose="02020603050405020304" pitchFamily="18" charset="0"/>
                <a:cs typeface="Times New Roman" panose="02020603050405020304" pitchFamily="18" charset="0"/>
              </a:rPr>
              <a:t>sadece</a:t>
            </a:r>
            <a:r>
              <a:rPr lang="tr-TR" sz="4000" dirty="0">
                <a:solidFill>
                  <a:schemeClr val="accent2"/>
                </a:solidFill>
                <a:latin typeface="Times New Roman" panose="02020603050405020304" pitchFamily="18" charset="0"/>
                <a:cs typeface="Times New Roman" panose="02020603050405020304" pitchFamily="18" charset="0"/>
              </a:rPr>
              <a:t/>
            </a:r>
            <a:br>
              <a:rPr lang="tr-TR" sz="4000" dirty="0">
                <a:solidFill>
                  <a:schemeClr val="accent2"/>
                </a:solidFill>
                <a:latin typeface="Times New Roman" panose="02020603050405020304" pitchFamily="18" charset="0"/>
                <a:cs typeface="Times New Roman" panose="02020603050405020304" pitchFamily="18" charset="0"/>
              </a:rPr>
            </a:br>
            <a:r>
              <a:rPr lang="tr-TR" sz="4900" dirty="0">
                <a:solidFill>
                  <a:schemeClr val="accent1">
                    <a:lumMod val="75000"/>
                  </a:schemeClr>
                </a:solidFill>
                <a:latin typeface="Times New Roman" panose="02020603050405020304" pitchFamily="18" charset="0"/>
                <a:cs typeface="Times New Roman" panose="02020603050405020304" pitchFamily="18" charset="0"/>
              </a:rPr>
              <a:t>(</a:t>
            </a:r>
            <a:r>
              <a:rPr lang="ar-AE" sz="4900" dirty="0">
                <a:solidFill>
                  <a:schemeClr val="accent1">
                    <a:lumMod val="75000"/>
                  </a:schemeClr>
                </a:solidFill>
                <a:latin typeface="Times New Roman" panose="02020603050405020304" pitchFamily="18" charset="0"/>
                <a:cs typeface="Times New Roman" panose="02020603050405020304" pitchFamily="18" charset="0"/>
              </a:rPr>
              <a:t>ﺽ</a:t>
            </a:r>
            <a:r>
              <a:rPr lang="tr-TR" sz="4900" dirty="0">
                <a:solidFill>
                  <a:schemeClr val="accent1">
                    <a:lumMod val="75000"/>
                  </a:schemeClr>
                </a:solidFill>
                <a:latin typeface="Times New Roman" panose="02020603050405020304" pitchFamily="18" charset="0"/>
                <a:cs typeface="Times New Roman" panose="02020603050405020304" pitchFamily="18" charset="0"/>
              </a:rPr>
              <a:t>)</a:t>
            </a:r>
            <a:r>
              <a:rPr lang="tr-TR" sz="4000" dirty="0">
                <a:solidFill>
                  <a:schemeClr val="accent2"/>
                </a:solidFill>
                <a:latin typeface="Times New Roman" panose="02020603050405020304" pitchFamily="18" charset="0"/>
                <a:cs typeface="Times New Roman" panose="02020603050405020304" pitchFamily="18" charset="0"/>
              </a:rPr>
              <a:t> </a:t>
            </a:r>
            <a:r>
              <a:rPr lang="tr-TR" sz="4000" dirty="0">
                <a:solidFill>
                  <a:schemeClr val="accent2">
                    <a:lumMod val="50000"/>
                  </a:schemeClr>
                </a:solidFill>
                <a:latin typeface="Times New Roman" panose="02020603050405020304" pitchFamily="18" charset="0"/>
                <a:cs typeface="Times New Roman" panose="02020603050405020304" pitchFamily="18" charset="0"/>
              </a:rPr>
              <a:t>harfinde vardır. Bu harf okunurken ses, </a:t>
            </a:r>
            <a:r>
              <a:rPr lang="tr-TR" sz="4000" dirty="0" smtClean="0">
                <a:solidFill>
                  <a:schemeClr val="accent2">
                    <a:lumMod val="50000"/>
                  </a:schemeClr>
                </a:solidFill>
                <a:latin typeface="Times New Roman" panose="02020603050405020304" pitchFamily="18" charset="0"/>
                <a:cs typeface="Times New Roman" panose="02020603050405020304" pitchFamily="18" charset="0"/>
              </a:rPr>
              <a:t>lâm</a:t>
            </a:r>
            <a:r>
              <a:rPr lang="tr-TR" sz="4000" dirty="0">
                <a:solidFill>
                  <a:schemeClr val="accent2">
                    <a:lumMod val="50000"/>
                  </a:schemeClr>
                </a:solidFill>
                <a:latin typeface="Times New Roman" panose="02020603050405020304" pitchFamily="18" charset="0"/>
                <a:cs typeface="Times New Roman" panose="02020603050405020304" pitchFamily="18" charset="0"/>
              </a:rPr>
              <a:t> </a:t>
            </a:r>
            <a:r>
              <a:rPr lang="tr-TR" sz="4000" dirty="0" smtClean="0">
                <a:solidFill>
                  <a:schemeClr val="accent2">
                    <a:lumMod val="50000"/>
                  </a:schemeClr>
                </a:solidFill>
                <a:latin typeface="Times New Roman" panose="02020603050405020304" pitchFamily="18" charset="0"/>
                <a:cs typeface="Times New Roman" panose="02020603050405020304" pitchFamily="18" charset="0"/>
              </a:rPr>
              <a:t>harfinin </a:t>
            </a:r>
            <a:r>
              <a:rPr lang="tr-TR" sz="4000" dirty="0">
                <a:solidFill>
                  <a:schemeClr val="accent2">
                    <a:lumMod val="50000"/>
                  </a:schemeClr>
                </a:solidFill>
                <a:latin typeface="Times New Roman" panose="02020603050405020304" pitchFamily="18" charset="0"/>
                <a:cs typeface="Times New Roman" panose="02020603050405020304" pitchFamily="18" charset="0"/>
              </a:rPr>
              <a:t>mahrecine kadar uzanır; harfin sesi az bir miktar uzatılır.</a:t>
            </a:r>
            <a:r>
              <a:rPr lang="ar-SA" sz="4000" dirty="0">
                <a:solidFill>
                  <a:schemeClr val="accent2">
                    <a:lumMod val="50000"/>
                  </a:schemeClr>
                </a:solidFill>
                <a:latin typeface="Times New Roman" panose="02020603050405020304" pitchFamily="18" charset="0"/>
                <a:cs typeface="Times New Roman" panose="02020603050405020304" pitchFamily="18" charset="0"/>
              </a:rPr>
              <a:t> </a:t>
            </a:r>
            <a:r>
              <a:rPr lang="tr-TR" sz="4000" dirty="0">
                <a:solidFill>
                  <a:schemeClr val="accent2">
                    <a:lumMod val="50000"/>
                  </a:schemeClr>
                </a:solidFill>
                <a:latin typeface="Times New Roman" panose="02020603050405020304" pitchFamily="18" charset="0"/>
                <a:cs typeface="Times New Roman" panose="02020603050405020304" pitchFamily="18" charset="0"/>
              </a:rPr>
              <a:t>Ancak </a:t>
            </a:r>
            <a:r>
              <a:rPr lang="tr-TR" sz="4000" dirty="0" err="1">
                <a:solidFill>
                  <a:schemeClr val="accent2">
                    <a:lumMod val="50000"/>
                  </a:schemeClr>
                </a:solidFill>
                <a:latin typeface="Times New Roman" panose="02020603050405020304" pitchFamily="18" charset="0"/>
                <a:cs typeface="Times New Roman" panose="02020603050405020304" pitchFamily="18" charset="0"/>
              </a:rPr>
              <a:t>dâd’ın</a:t>
            </a:r>
            <a:r>
              <a:rPr lang="tr-TR" sz="4000" dirty="0">
                <a:solidFill>
                  <a:schemeClr val="accent2">
                    <a:lumMod val="50000"/>
                  </a:schemeClr>
                </a:solidFill>
                <a:latin typeface="Times New Roman" panose="02020603050405020304" pitchFamily="18" charset="0"/>
                <a:cs typeface="Times New Roman" panose="02020603050405020304" pitchFamily="18" charset="0"/>
              </a:rPr>
              <a:t> mahrecindeki bu uzamanın, bir elif miktarına varmaması gerekir.</a:t>
            </a:r>
            <a:r>
              <a:rPr lang="tr-TR" sz="4000" dirty="0">
                <a:solidFill>
                  <a:schemeClr val="accent2"/>
                </a:solidFill>
                <a:latin typeface="Comic Sans MS" panose="030F0702030302020204" pitchFamily="66" charset="0"/>
              </a:rPr>
              <a:t/>
            </a:r>
            <a:br>
              <a:rPr lang="tr-TR" sz="4000" dirty="0">
                <a:solidFill>
                  <a:schemeClr val="accent2"/>
                </a:solidFill>
                <a:latin typeface="Comic Sans MS" panose="030F0702030302020204" pitchFamily="66" charset="0"/>
              </a:rPr>
            </a:br>
            <a:endParaRPr lang="tr-TR" sz="4000" dirty="0">
              <a:solidFill>
                <a:schemeClr val="accent2"/>
              </a:solidFill>
              <a:latin typeface="Comic Sans MS" panose="030F0702030302020204" pitchFamily="66" charset="0"/>
            </a:endParaRPr>
          </a:p>
        </p:txBody>
      </p:sp>
    </p:spTree>
    <p:extLst>
      <p:ext uri="{BB962C8B-B14F-4D97-AF65-F5344CB8AC3E}">
        <p14:creationId xmlns:p14="http://schemas.microsoft.com/office/powerpoint/2010/main" val="7452700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marL="0" indent="0" algn="ctr">
              <a:buNone/>
            </a:pPr>
            <a:r>
              <a:rPr lang="tr-TR" sz="3600" b="1" dirty="0" smtClean="0">
                <a:solidFill>
                  <a:schemeClr val="accent2">
                    <a:lumMod val="75000"/>
                  </a:schemeClr>
                </a:solidFill>
                <a:latin typeface="Times New Roman" panose="02020603050405020304" pitchFamily="18" charset="0"/>
                <a:cs typeface="Times New Roman" panose="02020603050405020304" pitchFamily="18" charset="0"/>
              </a:rPr>
              <a:t>İNHİRÂF:</a:t>
            </a:r>
            <a:r>
              <a:rPr lang="ar-SA" sz="3600" b="1" dirty="0" smtClean="0">
                <a:solidFill>
                  <a:schemeClr val="accent2">
                    <a:lumMod val="75000"/>
                  </a:schemeClr>
                </a:solidFill>
                <a:latin typeface="Times New Roman" panose="02020603050405020304" pitchFamily="18" charset="0"/>
                <a:cs typeface="Times New Roman" panose="02020603050405020304" pitchFamily="18" charset="0"/>
              </a:rPr>
              <a:t> </a:t>
            </a:r>
            <a:endParaRPr lang="tr-TR" sz="3600" b="1" dirty="0" smtClean="0">
              <a:solidFill>
                <a:schemeClr val="accent2">
                  <a:lumMod val="75000"/>
                </a:schemeClr>
              </a:solidFill>
              <a:latin typeface="Times New Roman" panose="02020603050405020304" pitchFamily="18" charset="0"/>
              <a:cs typeface="Times New Roman" panose="02020603050405020304" pitchFamily="18" charset="0"/>
            </a:endParaRPr>
          </a:p>
          <a:p>
            <a:pPr marL="0" indent="0" algn="ctr">
              <a:buNone/>
            </a:pPr>
            <a:r>
              <a:rPr lang="tr-TR" sz="3600" b="1" dirty="0" smtClean="0">
                <a:solidFill>
                  <a:schemeClr val="accent2">
                    <a:lumMod val="75000"/>
                  </a:schemeClr>
                </a:solidFill>
                <a:latin typeface="Times New Roman" panose="02020603050405020304" pitchFamily="18" charset="0"/>
                <a:cs typeface="Times New Roman" panose="02020603050405020304" pitchFamily="18" charset="0"/>
              </a:rPr>
              <a:t> </a:t>
            </a:r>
            <a:r>
              <a:rPr lang="ar-SA" sz="3600" b="1" dirty="0">
                <a:solidFill>
                  <a:schemeClr val="accent1">
                    <a:lumMod val="50000"/>
                  </a:schemeClr>
                </a:solidFill>
                <a:latin typeface="Times New Roman" panose="02020603050405020304" pitchFamily="18" charset="0"/>
                <a:cs typeface="Times New Roman" panose="02020603050405020304" pitchFamily="18" charset="0"/>
              </a:rPr>
              <a:t>ل </a:t>
            </a:r>
            <a:r>
              <a:rPr lang="tr-TR" sz="3600" b="1" dirty="0" smtClean="0">
                <a:solidFill>
                  <a:schemeClr val="accent1">
                    <a:lumMod val="50000"/>
                  </a:schemeClr>
                </a:solidFill>
                <a:latin typeface="Times New Roman" panose="02020603050405020304" pitchFamily="18" charset="0"/>
                <a:cs typeface="Times New Roman" panose="02020603050405020304" pitchFamily="18" charset="0"/>
              </a:rPr>
              <a:t> </a:t>
            </a:r>
            <a:r>
              <a:rPr lang="tr-TR" sz="3600" b="1" dirty="0" smtClean="0">
                <a:solidFill>
                  <a:schemeClr val="accent2">
                    <a:lumMod val="75000"/>
                  </a:schemeClr>
                </a:solidFill>
                <a:latin typeface="Times New Roman" panose="02020603050405020304" pitchFamily="18" charset="0"/>
                <a:cs typeface="Times New Roman" panose="02020603050405020304" pitchFamily="18" charset="0"/>
              </a:rPr>
              <a:t>ve </a:t>
            </a:r>
            <a:r>
              <a:rPr lang="ar-SA" sz="3600" b="1" dirty="0" smtClean="0">
                <a:solidFill>
                  <a:schemeClr val="accent1">
                    <a:lumMod val="50000"/>
                  </a:schemeClr>
                </a:solidFill>
                <a:latin typeface="Times New Roman" panose="02020603050405020304" pitchFamily="18" charset="0"/>
                <a:cs typeface="Times New Roman" panose="02020603050405020304" pitchFamily="18" charset="0"/>
              </a:rPr>
              <a:t>ر</a:t>
            </a:r>
            <a:r>
              <a:rPr lang="tr-TR" sz="3600" b="1" dirty="0" smtClean="0">
                <a:solidFill>
                  <a:schemeClr val="accent1">
                    <a:lumMod val="50000"/>
                  </a:schemeClr>
                </a:solidFill>
                <a:latin typeface="Times New Roman" panose="02020603050405020304" pitchFamily="18" charset="0"/>
                <a:cs typeface="Times New Roman" panose="02020603050405020304" pitchFamily="18" charset="0"/>
              </a:rPr>
              <a:t>  </a:t>
            </a:r>
            <a:r>
              <a:rPr lang="tr-TR" sz="3600" b="1" dirty="0" smtClean="0">
                <a:solidFill>
                  <a:schemeClr val="accent2">
                    <a:lumMod val="75000"/>
                  </a:schemeClr>
                </a:solidFill>
                <a:latin typeface="Times New Roman" panose="02020603050405020304" pitchFamily="18" charset="0"/>
                <a:cs typeface="Times New Roman" panose="02020603050405020304" pitchFamily="18" charset="0"/>
              </a:rPr>
              <a:t>harflerini </a:t>
            </a:r>
            <a:r>
              <a:rPr lang="tr-TR" sz="3600" b="1" dirty="0">
                <a:solidFill>
                  <a:schemeClr val="accent2">
                    <a:lumMod val="75000"/>
                  </a:schemeClr>
                </a:solidFill>
                <a:latin typeface="Times New Roman" panose="02020603050405020304" pitchFamily="18" charset="0"/>
                <a:cs typeface="Times New Roman" panose="02020603050405020304" pitchFamily="18" charset="0"/>
              </a:rPr>
              <a:t>telaffuz ederken dilin geriye doğru meyletmesine denir.</a:t>
            </a:r>
            <a:endParaRPr lang="tr-TR" sz="3600" dirty="0">
              <a:solidFill>
                <a:schemeClr val="accent2">
                  <a:lumMod val="7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26589397"/>
      </p:ext>
    </p:extLst>
  </p:cSld>
  <p:clrMapOvr>
    <a:masterClrMapping/>
  </p:clrMapOvr>
</p:sld>
</file>

<file path=ppt/theme/theme1.xml><?xml version="1.0" encoding="utf-8"?>
<a:theme xmlns:a="http://schemas.openxmlformats.org/drawingml/2006/main" name="Kristal">
  <a:themeElements>
    <a:clrScheme name="Pastel">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Kristal">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ristal">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0B5AB586-D108-4FC1-8368-649FE654B894}"/>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811</TotalTime>
  <Words>318</Words>
  <Application>Microsoft Office PowerPoint</Application>
  <PresentationFormat>Özel</PresentationFormat>
  <Paragraphs>42</Paragraphs>
  <Slides>14</Slides>
  <Notes>0</Notes>
  <HiddenSlides>0</HiddenSlides>
  <MMClips>0</MMClips>
  <ScaleCrop>false</ScaleCrop>
  <HeadingPairs>
    <vt:vector size="4" baseType="variant">
      <vt:variant>
        <vt:lpstr>Tema</vt:lpstr>
      </vt:variant>
      <vt:variant>
        <vt:i4>1</vt:i4>
      </vt:variant>
      <vt:variant>
        <vt:lpstr>Slayt Başlıkları</vt:lpstr>
      </vt:variant>
      <vt:variant>
        <vt:i4>14</vt:i4>
      </vt:variant>
    </vt:vector>
  </HeadingPairs>
  <TitlesOfParts>
    <vt:vector size="15" baseType="lpstr">
      <vt:lpstr>Kristal</vt:lpstr>
      <vt:lpstr> Kur’an-ı Kerim Dersi 4  </vt:lpstr>
      <vt:lpstr>PowerPoint Sunusu</vt:lpstr>
      <vt:lpstr>PowerPoint Sunusu</vt:lpstr>
      <vt:lpstr>  SAFÎR Sözlükte, kuş sesi anlamına gelir.Tecvîd ıstılahında; harf okunurken, kuş ve ıslık sesine benzer bir sesin çıkmasına denir. Harfleri ﺹ , ﺱ ve  ﺯ dir. Bu harflere  hurûf-i safîr denir. </vt:lpstr>
      <vt:lpstr>GUNNE    Sözlükte, inilti, güvercin ve kumru sesi gibi genze mahsus ses anlamındadır. Istılahta; genizden (burundan) gelen sese denir. Bu harfleri taşıyan harfler   م ve ن dur.</vt:lpstr>
      <vt:lpstr>  TEKRîR Sözlükte, tekrar etmek, bir şeyi bir kere veya daha fazla geri getirmek demektir. Tecvîd ilminde; dil ucunun titremesine ve sürçmesine denir. Bu sıfat sadece ( ر ) harfine mahsustur. Bu harfin tekrîr sıfatını gösterirken, hâsıl olacak titreşimin iri taneli olmamasına dikkat edilmelidir.</vt:lpstr>
      <vt:lpstr>TEFEŞŞÎ  Sözlük anlamı, çoğalmak, yayılmaktır.   Tecvid ıstılahında;  sesin ağızda yayılması demektir. Bu sıfata sahip olan harf ﺵ ‘dir. Bu harfi telaffuz ederken ses ağızda yayılmalıdır. </vt:lpstr>
      <vt:lpstr> İSTİTÂLE  Sözlükte, uzamak demektir. Tecvîdde, sesin mahreçte uzamasına denir. Bu sıfat sadece (ﺽ) harfinde vardır. Bu harf okunurken ses, lâm harfinin mahrecine kadar uzanır; harfin sesi az bir miktar uzatılır. Ancak dâd’ın mahrecindeki bu uzamanın, bir elif miktarına varmaması gerekir. </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pc1</dc:creator>
  <cp:lastModifiedBy>User</cp:lastModifiedBy>
  <cp:revision>56</cp:revision>
  <dcterms:created xsi:type="dcterms:W3CDTF">2015-10-10T07:04:12Z</dcterms:created>
  <dcterms:modified xsi:type="dcterms:W3CDTF">2018-02-18T18:39:47Z</dcterms:modified>
</cp:coreProperties>
</file>