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89" r:id="rId4"/>
    <p:sldId id="288" r:id="rId5"/>
    <p:sldId id="285" r:id="rId6"/>
    <p:sldId id="29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068" autoAdjust="0"/>
  </p:normalViewPr>
  <p:slideViewPr>
    <p:cSldViewPr snapToGrid="0">
      <p:cViewPr varScale="1">
        <p:scale>
          <a:sx n="69" d="100"/>
          <a:sy n="69" d="100"/>
        </p:scale>
        <p:origin x="73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19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52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35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47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60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95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22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44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11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37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65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53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88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duman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Analog Haberleşme Dersi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14926" y="3509963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Ankara Üniversitesi Elmadağ Meslek Yüksekokulu</a:t>
            </a:r>
          </a:p>
          <a:p>
            <a:r>
              <a:rPr lang="tr-TR" dirty="0" smtClean="0"/>
              <a:t>Öğretim Görevlisi : Murat Duman</a:t>
            </a:r>
          </a:p>
          <a:p>
            <a:r>
              <a:rPr lang="tr-TR" dirty="0" smtClean="0"/>
              <a:t>Mail: </a:t>
            </a:r>
            <a:r>
              <a:rPr lang="tr-TR" dirty="0" smtClean="0">
                <a:hlinkClick r:id="rId2"/>
              </a:rPr>
              <a:t>mduman@ankara.edu.tr</a:t>
            </a:r>
            <a:endParaRPr lang="tr-TR" dirty="0" smtClean="0"/>
          </a:p>
          <a:p>
            <a:r>
              <a:rPr lang="tr-TR" dirty="0" smtClean="0"/>
              <a:t>Ders Kitabı: </a:t>
            </a:r>
            <a:r>
              <a:rPr lang="tr-TR" dirty="0" err="1" smtClean="0"/>
              <a:t>Analog</a:t>
            </a:r>
            <a:r>
              <a:rPr lang="tr-TR" dirty="0" smtClean="0"/>
              <a:t> Haberleşme (Ahmet Kayran)</a:t>
            </a:r>
          </a:p>
        </p:txBody>
      </p:sp>
    </p:spTree>
    <p:extLst>
      <p:ext uri="{BB962C8B-B14F-4D97-AF65-F5344CB8AC3E}">
        <p14:creationId xmlns:p14="http://schemas.microsoft.com/office/powerpoint/2010/main" val="84392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649224"/>
            <a:ext cx="10646664" cy="5527739"/>
          </a:xfrm>
        </p:spPr>
        <p:txBody>
          <a:bodyPr/>
          <a:lstStyle/>
          <a:p>
            <a:pPr>
              <a:buNone/>
            </a:pPr>
            <a:r>
              <a:rPr lang="tr-TR" sz="4400" dirty="0" smtClean="0">
                <a:solidFill>
                  <a:srgbClr val="FF0000"/>
                </a:solidFill>
              </a:rPr>
              <a:t>Modülasyon Sinyalinin Üretimi:</a:t>
            </a:r>
          </a:p>
          <a:p>
            <a:pPr>
              <a:buNone/>
            </a:pPr>
            <a:r>
              <a:rPr lang="tr-TR" dirty="0" smtClean="0"/>
              <a:t>Modülasyon sinyalinin üretimi için yandaki modülatör </a:t>
            </a:r>
            <a:r>
              <a:rPr lang="tr-TR" dirty="0" smtClean="0"/>
              <a:t>kullanılabilir.</a:t>
            </a:r>
          </a:p>
          <a:p>
            <a:pPr>
              <a:buNone/>
            </a:pPr>
            <a:r>
              <a:rPr lang="tr-TR" dirty="0" smtClean="0"/>
              <a:t>Şekilden de görüleceği </a:t>
            </a:r>
            <a:r>
              <a:rPr lang="tr-TR" dirty="0" smtClean="0"/>
              <a:t>üzere bu yapının temel elemanı bir </a:t>
            </a:r>
            <a:r>
              <a:rPr lang="tr-TR" dirty="0" smtClean="0"/>
              <a:t>çarpma</a:t>
            </a:r>
          </a:p>
          <a:p>
            <a:pPr>
              <a:buNone/>
            </a:pPr>
            <a:r>
              <a:rPr lang="tr-TR" dirty="0" smtClean="0"/>
              <a:t>devresi </a:t>
            </a:r>
            <a:r>
              <a:rPr lang="tr-TR" dirty="0" smtClean="0"/>
              <a:t>olduğu için </a:t>
            </a:r>
            <a:r>
              <a:rPr lang="tr-TR" dirty="0" smtClean="0"/>
              <a:t>bu modülatöre </a:t>
            </a:r>
            <a:r>
              <a:rPr lang="tr-TR" dirty="0" smtClean="0">
                <a:solidFill>
                  <a:srgbClr val="FF0000"/>
                </a:solidFill>
              </a:rPr>
              <a:t>çarpım modülatörü </a:t>
            </a:r>
            <a:r>
              <a:rPr lang="tr-TR" dirty="0" smtClean="0"/>
              <a:t>denir. </a:t>
            </a:r>
            <a:r>
              <a:rPr lang="tr-TR" dirty="0" smtClean="0"/>
              <a:t>Pratikte</a:t>
            </a:r>
          </a:p>
          <a:p>
            <a:pPr>
              <a:buNone/>
            </a:pPr>
            <a:r>
              <a:rPr lang="tr-TR" dirty="0" smtClean="0"/>
              <a:t>analog </a:t>
            </a:r>
            <a:r>
              <a:rPr lang="tr-TR" dirty="0" smtClean="0"/>
              <a:t>çarpım devrelerinin </a:t>
            </a:r>
            <a:r>
              <a:rPr lang="tr-TR" dirty="0" smtClean="0"/>
              <a:t>pahalı olması </a:t>
            </a:r>
            <a:r>
              <a:rPr lang="tr-TR" dirty="0" smtClean="0"/>
              <a:t>nedeniyle, buradaki </a:t>
            </a:r>
            <a:r>
              <a:rPr lang="tr-TR" dirty="0" smtClean="0"/>
              <a:t>çarpma</a:t>
            </a:r>
          </a:p>
          <a:p>
            <a:pPr>
              <a:buNone/>
            </a:pPr>
            <a:r>
              <a:rPr lang="tr-TR" dirty="0" smtClean="0"/>
              <a:t>işlemi </a:t>
            </a:r>
            <a:r>
              <a:rPr lang="tr-TR" dirty="0" smtClean="0"/>
              <a:t>genellikle iki şekilde gerçekleştirilir:</a:t>
            </a:r>
          </a:p>
          <a:p>
            <a:pPr marL="342900" indent="-342900">
              <a:buAutoNum type="arabicPeriod"/>
            </a:pPr>
            <a:r>
              <a:rPr lang="tr-TR" dirty="0" smtClean="0">
                <a:solidFill>
                  <a:srgbClr val="FF0000"/>
                </a:solidFill>
              </a:rPr>
              <a:t>Kıyıcı modülatörler</a:t>
            </a:r>
          </a:p>
          <a:p>
            <a:pPr marL="342900" indent="-342900">
              <a:buAutoNum type="arabicPeriod"/>
            </a:pPr>
            <a:r>
              <a:rPr lang="tr-TR" dirty="0" err="1" smtClean="0">
                <a:solidFill>
                  <a:srgbClr val="FF0000"/>
                </a:solidFill>
              </a:rPr>
              <a:t>Nonlineer</a:t>
            </a:r>
            <a:r>
              <a:rPr lang="tr-TR" dirty="0" smtClean="0">
                <a:solidFill>
                  <a:srgbClr val="FF0000"/>
                </a:solidFill>
              </a:rPr>
              <a:t> modülatörler</a:t>
            </a:r>
          </a:p>
          <a:p>
            <a:pPr marL="342900" indent="-342900">
              <a:buNone/>
            </a:pPr>
            <a:endParaRPr lang="tr-TR" sz="1600" dirty="0" smtClean="0"/>
          </a:p>
          <a:p>
            <a:pPr marL="342900" indent="-342900">
              <a:buNone/>
            </a:pPr>
            <a:endParaRPr lang="tr-TR" sz="1600" dirty="0" smtClean="0">
              <a:solidFill>
                <a:srgbClr val="FF0000"/>
              </a:solidFill>
            </a:endParaRPr>
          </a:p>
          <a:p>
            <a:pPr marL="342900" indent="-342900"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>
              <a:solidFill>
                <a:srgbClr val="FF0000"/>
              </a:solidFill>
            </a:endParaRPr>
          </a:p>
        </p:txBody>
      </p:sp>
      <p:pic>
        <p:nvPicPr>
          <p:cNvPr id="4" name="3 Resim" descr="g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41029" y="3747931"/>
            <a:ext cx="3695270" cy="155835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649224"/>
            <a:ext cx="10646664" cy="5527739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tr-TR" dirty="0" smtClean="0">
                <a:solidFill>
                  <a:srgbClr val="FF0000"/>
                </a:solidFill>
              </a:rPr>
              <a:t>Kıyıcı </a:t>
            </a:r>
            <a:r>
              <a:rPr lang="tr-TR" dirty="0" smtClean="0">
                <a:solidFill>
                  <a:srgbClr val="FF0000"/>
                </a:solidFill>
              </a:rPr>
              <a:t>modülatör: </a:t>
            </a:r>
            <a:r>
              <a:rPr lang="tr-TR" dirty="0" smtClean="0"/>
              <a:t>Sistem 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baseline="-25000" dirty="0" smtClean="0"/>
              <a:t> </a:t>
            </a:r>
            <a:r>
              <a:rPr lang="tr-TR" dirty="0" err="1" smtClean="0"/>
              <a:t>rad</a:t>
            </a:r>
            <a:r>
              <a:rPr lang="tr-TR" dirty="0" smtClean="0"/>
              <a:t>/s frekansı ile açılıp kapanan </a:t>
            </a:r>
            <a:r>
              <a:rPr lang="tr-TR" dirty="0" smtClean="0"/>
              <a:t>bir</a:t>
            </a:r>
          </a:p>
          <a:p>
            <a:pPr marL="0" indent="0">
              <a:buNone/>
            </a:pPr>
            <a:r>
              <a:rPr lang="tr-TR" dirty="0" smtClean="0"/>
              <a:t>anahtar </a:t>
            </a:r>
            <a:r>
              <a:rPr lang="tr-TR" dirty="0" smtClean="0"/>
              <a:t>gibi hareket etmektedir. Anahtar periyodun </a:t>
            </a:r>
            <a:r>
              <a:rPr lang="tr-TR" dirty="0" smtClean="0"/>
              <a:t>yarısında</a:t>
            </a:r>
          </a:p>
          <a:p>
            <a:pPr marL="0" indent="0">
              <a:buNone/>
            </a:pPr>
            <a:r>
              <a:rPr lang="tr-TR" dirty="0" smtClean="0"/>
              <a:t>sinyalin </a:t>
            </a:r>
            <a:r>
              <a:rPr lang="tr-TR" dirty="0" smtClean="0"/>
              <a:t>filtreye uygulanmasını sağlarken, diğer yarısında </a:t>
            </a:r>
            <a:r>
              <a:rPr lang="tr-TR" dirty="0" smtClean="0"/>
              <a:t>sinyal</a:t>
            </a:r>
          </a:p>
          <a:p>
            <a:pPr marL="0" indent="0">
              <a:buNone/>
            </a:pPr>
            <a:r>
              <a:rPr lang="tr-TR" dirty="0" smtClean="0"/>
              <a:t>topraklanır</a:t>
            </a:r>
            <a:r>
              <a:rPr lang="tr-TR" dirty="0" smtClean="0"/>
              <a:t>. Bu işlem, x(t) sinyalinin periyodik bir kare dalga, </a:t>
            </a:r>
            <a:r>
              <a:rPr lang="tr-TR" dirty="0" err="1" smtClean="0"/>
              <a:t>p</a:t>
            </a:r>
            <a:r>
              <a:rPr lang="tr-TR" baseline="-25000" dirty="0" err="1" smtClean="0"/>
              <a:t>T</a:t>
            </a:r>
            <a:r>
              <a:rPr lang="tr-TR" dirty="0" smtClean="0"/>
              <a:t>(t)</a:t>
            </a:r>
          </a:p>
          <a:p>
            <a:pPr marL="342900" indent="-342900">
              <a:buNone/>
            </a:pPr>
            <a:r>
              <a:rPr lang="tr-TR" dirty="0" smtClean="0"/>
              <a:t>ile çarpılmasından başka bir işlem değildir. İlgili devre aşağıdaki </a:t>
            </a:r>
            <a:r>
              <a:rPr lang="tr-TR" dirty="0" smtClean="0"/>
              <a:t>şekilde</a:t>
            </a:r>
          </a:p>
          <a:p>
            <a:pPr marL="342900" indent="-342900">
              <a:buNone/>
            </a:pPr>
            <a:r>
              <a:rPr lang="tr-TR" dirty="0" smtClean="0"/>
              <a:t>verilmiştir</a:t>
            </a:r>
            <a:r>
              <a:rPr lang="tr-TR" dirty="0" smtClean="0"/>
              <a:t>.</a:t>
            </a:r>
          </a:p>
          <a:p>
            <a:pPr marL="342900" indent="-342900">
              <a:buNone/>
            </a:pPr>
            <a:endParaRPr lang="tr-TR" sz="1600" dirty="0" smtClean="0"/>
          </a:p>
          <a:p>
            <a:pPr marL="342900" indent="-342900">
              <a:buNone/>
            </a:pPr>
            <a:endParaRPr lang="tr-TR" sz="1600" dirty="0" smtClean="0">
              <a:solidFill>
                <a:srgbClr val="FF0000"/>
              </a:solidFill>
            </a:endParaRPr>
          </a:p>
          <a:p>
            <a:pPr marL="342900" indent="-342900"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>
              <a:solidFill>
                <a:srgbClr val="FF0000"/>
              </a:solidFill>
            </a:endParaRPr>
          </a:p>
        </p:txBody>
      </p:sp>
      <p:pic>
        <p:nvPicPr>
          <p:cNvPr id="5" name="4 Resim" descr="img97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180" y="3665913"/>
            <a:ext cx="6513576" cy="198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905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665018"/>
            <a:ext cx="10515600" cy="55119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Mesaj sinyalinin, periyodik kare dalga ile çarpılmasının frekans boyutundaki karşılığı aşağıda verilmiştir:</a:t>
            </a:r>
          </a:p>
          <a:p>
            <a:pPr marL="0" indent="0">
              <a:buNone/>
            </a:pPr>
            <a:endParaRPr lang="tr-TR" sz="16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1479" y="1620981"/>
            <a:ext cx="4921819" cy="4714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964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667512"/>
            <a:ext cx="10515600" cy="550945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/>
              <a:t>İlgili devrenin verildiği şekilde bant geçiren filtre, </a:t>
            </a:r>
            <a:r>
              <a:rPr lang="tr-TR" dirty="0" err="1" smtClean="0"/>
              <a:t>w</a:t>
            </a:r>
            <a:r>
              <a:rPr lang="tr-TR" baseline="-25000" dirty="0" err="1" smtClean="0"/>
              <a:t>c</a:t>
            </a:r>
            <a:r>
              <a:rPr lang="tr-TR" baseline="-25000" dirty="0" smtClean="0"/>
              <a:t> </a:t>
            </a:r>
            <a:r>
              <a:rPr lang="tr-TR" dirty="0" smtClean="0"/>
              <a:t>rezonans frekanslı </a:t>
            </a:r>
            <a:r>
              <a:rPr lang="tr-TR" dirty="0" smtClean="0"/>
              <a:t>bir</a:t>
            </a:r>
          </a:p>
          <a:p>
            <a:pPr>
              <a:buNone/>
            </a:pPr>
            <a:r>
              <a:rPr lang="tr-TR" dirty="0" smtClean="0"/>
              <a:t>tank </a:t>
            </a:r>
            <a:r>
              <a:rPr lang="tr-TR" dirty="0" smtClean="0"/>
              <a:t>devresi olup aşağıda verilmiştir.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Kıyıcı </a:t>
            </a:r>
            <a:r>
              <a:rPr lang="tr-TR" dirty="0" smtClean="0"/>
              <a:t>modülatöre ait şekildeki açılıp kapanan anahtar devresi bir </a:t>
            </a:r>
            <a:r>
              <a:rPr lang="tr-TR" dirty="0" smtClean="0"/>
              <a:t>diyot</a:t>
            </a:r>
          </a:p>
          <a:p>
            <a:pPr>
              <a:buNone/>
            </a:pPr>
            <a:r>
              <a:rPr lang="tr-TR" dirty="0" smtClean="0"/>
              <a:t>köprüsü </a:t>
            </a:r>
            <a:r>
              <a:rPr lang="tr-TR" dirty="0" smtClean="0"/>
              <a:t>ile gerçekleştirilebilir. Aşağıda verilen ilgili </a:t>
            </a:r>
            <a:r>
              <a:rPr lang="tr-TR" dirty="0" smtClean="0"/>
              <a:t>devrede </a:t>
            </a:r>
            <a:r>
              <a:rPr lang="tr-TR" dirty="0" smtClean="0"/>
              <a:t>cos(w</a:t>
            </a:r>
            <a:r>
              <a:rPr lang="tr-TR" baseline="-25000" dirty="0" smtClean="0"/>
              <a:t>c</a:t>
            </a:r>
            <a:r>
              <a:rPr lang="tr-TR" dirty="0" smtClean="0"/>
              <a:t>.t) &gt; 0 </a:t>
            </a:r>
            <a:r>
              <a:rPr lang="tr-TR" dirty="0" smtClean="0"/>
              <a:t>ise,</a:t>
            </a:r>
          </a:p>
          <a:p>
            <a:pPr>
              <a:buNone/>
            </a:pPr>
            <a:r>
              <a:rPr lang="tr-TR" dirty="0" smtClean="0"/>
              <a:t>tüm </a:t>
            </a:r>
            <a:r>
              <a:rPr lang="tr-TR" dirty="0" smtClean="0"/>
              <a:t>diyotlar iletken olup x(t) kısa devre olur. cos(w</a:t>
            </a:r>
            <a:r>
              <a:rPr lang="tr-TR" baseline="-25000" dirty="0" smtClean="0"/>
              <a:t>c</a:t>
            </a:r>
            <a:r>
              <a:rPr lang="tr-TR" dirty="0" smtClean="0"/>
              <a:t>.t) &lt; 0 olduğunda ise </a:t>
            </a:r>
            <a:r>
              <a:rPr lang="tr-TR" dirty="0" smtClean="0"/>
              <a:t>tüm</a:t>
            </a:r>
          </a:p>
          <a:p>
            <a:pPr>
              <a:buNone/>
            </a:pPr>
            <a:r>
              <a:rPr lang="tr-TR" dirty="0" smtClean="0"/>
              <a:t>diyotlar </a:t>
            </a:r>
            <a:r>
              <a:rPr lang="tr-TR" dirty="0" smtClean="0"/>
              <a:t>açık </a:t>
            </a:r>
            <a:r>
              <a:rPr lang="tr-TR" dirty="0" smtClean="0"/>
              <a:t>devre olup </a:t>
            </a:r>
            <a:r>
              <a:rPr lang="tr-TR" dirty="0" smtClean="0"/>
              <a:t>x(t) tank devresine uygulanır. </a:t>
            </a:r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r>
              <a:rPr lang="tr-TR" sz="1600" dirty="0" smtClean="0"/>
              <a:t> </a:t>
            </a:r>
            <a:endParaRPr lang="tr-TR" sz="1600" dirty="0"/>
          </a:p>
        </p:txBody>
      </p:sp>
      <p:pic>
        <p:nvPicPr>
          <p:cNvPr id="4" name="3 Resim" descr="img978 - Kopy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20558" y="1562515"/>
            <a:ext cx="5468494" cy="197039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667512"/>
            <a:ext cx="10515600" cy="5509451"/>
          </a:xfrm>
        </p:spPr>
        <p:txBody>
          <a:bodyPr>
            <a:normAutofit/>
          </a:bodyPr>
          <a:lstStyle/>
          <a:p>
            <a:pPr>
              <a:buNone/>
            </a:pPr>
            <a:endParaRPr lang="tr-TR" sz="1600" dirty="0" smtClean="0"/>
          </a:p>
          <a:p>
            <a:pPr>
              <a:buNone/>
            </a:pPr>
            <a:endParaRPr lang="tr-TR" sz="1600" dirty="0" smtClean="0"/>
          </a:p>
          <a:p>
            <a:pPr>
              <a:buNone/>
            </a:pPr>
            <a:r>
              <a:rPr lang="tr-TR" sz="1600" dirty="0" smtClean="0"/>
              <a:t> </a:t>
            </a:r>
            <a:endParaRPr lang="tr-TR" sz="1600" dirty="0"/>
          </a:p>
        </p:txBody>
      </p:sp>
      <p:pic>
        <p:nvPicPr>
          <p:cNvPr id="6" name="5 Resim" descr="diyot devresi - kıyıcı modülatö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37171" y="1878954"/>
            <a:ext cx="6663484" cy="2608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921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2351</TotalTime>
  <Words>216</Words>
  <Application>Microsoft Office PowerPoint</Application>
  <PresentationFormat>Geniş ekran</PresentationFormat>
  <Paragraphs>43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Analog Haberleşme Dersi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Haberleşme Dersi</dc:title>
  <dc:creator>emyo</dc:creator>
  <cp:lastModifiedBy>emyo</cp:lastModifiedBy>
  <cp:revision>220</cp:revision>
  <dcterms:created xsi:type="dcterms:W3CDTF">2017-09-06T09:51:07Z</dcterms:created>
  <dcterms:modified xsi:type="dcterms:W3CDTF">2018-02-12T09:03:52Z</dcterms:modified>
</cp:coreProperties>
</file>