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56" r:id="rId2"/>
    <p:sldId id="257" r:id="rId3"/>
    <p:sldId id="260" r:id="rId4"/>
    <p:sldId id="261" r:id="rId5"/>
    <p:sldId id="284" r:id="rId6"/>
    <p:sldId id="300" r:id="rId7"/>
    <p:sldId id="302" r:id="rId8"/>
    <p:sldId id="304" r:id="rId9"/>
    <p:sldId id="305" r:id="rId10"/>
    <p:sldId id="306" r:id="rId11"/>
    <p:sldId id="307" r:id="rId12"/>
    <p:sldId id="308" r:id="rId13"/>
    <p:sldId id="314" r:id="rId14"/>
    <p:sldId id="326" r:id="rId15"/>
    <p:sldId id="316" r:id="rId16"/>
    <p:sldId id="319" r:id="rId17"/>
    <p:sldId id="333" r:id="rId18"/>
    <p:sldId id="318" r:id="rId19"/>
    <p:sldId id="336" r:id="rId20"/>
    <p:sldId id="339" r:id="rId21"/>
    <p:sldId id="345" r:id="rId22"/>
    <p:sldId id="349" r:id="rId23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/>
    <p:restoredTop sz="94344" autoAdjust="0"/>
  </p:normalViewPr>
  <p:slideViewPr>
    <p:cSldViewPr>
      <p:cViewPr varScale="1">
        <p:scale>
          <a:sx n="90" d="100"/>
          <a:sy n="90" d="100"/>
        </p:scale>
        <p:origin x="200" y="5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460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email">
              <a:alphaModFix amt="5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email">
              <a:alphaModFix amt="5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6/30/20</a:t>
            </a:fld>
            <a:endParaRPr lang="en-US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5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time_continue=194&amp;v=_xIy65Ln-u0" TargetMode="External"/><Relationship Id="rId2" Type="http://schemas.openxmlformats.org/officeDocument/2006/relationships/hyperlink" Target="https://www.ampyazilim.com.tr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imo.org.tr/resimler/dosya_ekler/dcdca973649730a_ek.pdf?tipi=79&amp;turu=X&amp;sube=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8297" y="1788414"/>
            <a:ext cx="441452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dirty="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METRAJ</a:t>
            </a:r>
          </a:p>
          <a:p>
            <a:pPr marL="1861185">
              <a:lnSpc>
                <a:spcPct val="100000"/>
              </a:lnSpc>
            </a:pPr>
            <a:r>
              <a:rPr sz="6000" dirty="0">
                <a:solidFill>
                  <a:schemeClr val="tx1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KEŞİF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06039" y="3617417"/>
            <a:ext cx="475297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5825">
              <a:lnSpc>
                <a:spcPct val="100000"/>
              </a:lnSpc>
              <a:spcBef>
                <a:spcPts val="100"/>
              </a:spcBef>
            </a:pPr>
            <a:r>
              <a:rPr sz="6000" b="1" dirty="0">
                <a:latin typeface="Arial" pitchFamily="34" charset="0"/>
                <a:cs typeface="Arial" pitchFamily="34" charset="0"/>
              </a:rPr>
              <a:t>HAKEDİŞ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4343400" y="5943600"/>
            <a:ext cx="4414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Hazırlayan: Umut GÜLER</a:t>
            </a:r>
          </a:p>
          <a:p>
            <a:r>
              <a:rPr lang="tr-TR" dirty="0"/>
              <a:t>Danışmanı: </a:t>
            </a:r>
            <a:r>
              <a:rPr lang="tr-TR" dirty="0" err="1"/>
              <a:t>Prof.Dr</a:t>
            </a:r>
            <a:r>
              <a:rPr lang="tr-TR" dirty="0"/>
              <a:t>. Aydın ÖZDEMİR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762000"/>
            <a:ext cx="3882390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="1" spc="1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BİRİM </a:t>
            </a:r>
            <a:r>
              <a:rPr sz="2400" b="1" spc="-30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FİYAT</a:t>
            </a:r>
            <a:r>
              <a:rPr sz="2400" b="1" spc="-43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spc="-43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b="1" spc="-13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ELEMANLARI</a:t>
            </a:r>
            <a:endParaRPr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0" y="1524000"/>
            <a:ext cx="9144000" cy="3898503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12700" rIns="0" bIns="0" rtlCol="0">
            <a:spAutoFit/>
          </a:bodyPr>
          <a:lstStyle/>
          <a:p>
            <a:pPr marL="469900" marR="501015" lvl="1">
              <a:lnSpc>
                <a:spcPct val="150000"/>
              </a:lnSpc>
              <a:spcBef>
                <a:spcPts val="100"/>
              </a:spcBef>
            </a:pPr>
            <a:r>
              <a:rPr sz="2000" spc="-65" dirty="0">
                <a:latin typeface="Arial" pitchFamily="34" charset="0"/>
                <a:cs typeface="Arial" pitchFamily="34" charset="0"/>
              </a:rPr>
              <a:t>Birim </a:t>
            </a:r>
            <a:r>
              <a:rPr sz="2000" spc="-35" dirty="0">
                <a:latin typeface="Arial" pitchFamily="34" charset="0"/>
                <a:cs typeface="Arial" pitchFamily="34" charset="0"/>
              </a:rPr>
              <a:t>fiyatlar </a:t>
            </a:r>
            <a:r>
              <a:rPr sz="2000" spc="-145" dirty="0">
                <a:latin typeface="Arial" pitchFamily="34" charset="0"/>
                <a:cs typeface="Arial" pitchFamily="34" charset="0"/>
              </a:rPr>
              <a:t>aşağıdaki </a:t>
            </a:r>
            <a:r>
              <a:rPr sz="2000" dirty="0">
                <a:latin typeface="Arial" pitchFamily="34" charset="0"/>
                <a:cs typeface="Arial" pitchFamily="34" charset="0"/>
              </a:rPr>
              <a:t>dört </a:t>
            </a:r>
            <a:r>
              <a:rPr sz="2000" spc="-125" dirty="0">
                <a:latin typeface="Arial" pitchFamily="34" charset="0"/>
                <a:cs typeface="Arial" pitchFamily="34" charset="0"/>
              </a:rPr>
              <a:t>değişkenden</a:t>
            </a:r>
            <a:r>
              <a:rPr sz="2000" spc="-47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05" dirty="0">
                <a:latin typeface="Arial" pitchFamily="34" charset="0"/>
                <a:cs typeface="Arial" pitchFamily="34" charset="0"/>
              </a:rPr>
              <a:t>oluşmaktadır.  </a:t>
            </a:r>
            <a:endParaRPr lang="tr-TR" sz="2000" spc="-105" dirty="0">
              <a:latin typeface="Arial" pitchFamily="34" charset="0"/>
              <a:cs typeface="Arial" pitchFamily="34" charset="0"/>
            </a:endParaRPr>
          </a:p>
          <a:p>
            <a:pPr marL="469900" marR="501015" lvl="1">
              <a:lnSpc>
                <a:spcPct val="150000"/>
              </a:lnSpc>
              <a:spcBef>
                <a:spcPts val="100"/>
              </a:spcBef>
            </a:pPr>
            <a:r>
              <a:rPr sz="2000" b="1" spc="-165" dirty="0" err="1">
                <a:latin typeface="Arial" pitchFamily="34" charset="0"/>
                <a:cs typeface="Arial" pitchFamily="34" charset="0"/>
              </a:rPr>
              <a:t>Gereç</a:t>
            </a:r>
            <a:r>
              <a:rPr sz="2000" b="1" spc="-165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spc="-105" dirty="0">
                <a:latin typeface="Arial" pitchFamily="34" charset="0"/>
                <a:cs typeface="Arial" pitchFamily="34" charset="0"/>
              </a:rPr>
              <a:t>(Malzeme)</a:t>
            </a:r>
            <a:r>
              <a:rPr sz="2000" b="1" spc="-125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spc="-65" dirty="0" err="1">
                <a:latin typeface="Arial" pitchFamily="34" charset="0"/>
                <a:cs typeface="Arial" pitchFamily="34" charset="0"/>
              </a:rPr>
              <a:t>Giderleri</a:t>
            </a:r>
            <a:r>
              <a:rPr lang="tr-TR" sz="2000" b="1" spc="-65" dirty="0">
                <a:latin typeface="Arial" pitchFamily="34" charset="0"/>
                <a:cs typeface="Arial" pitchFamily="34" charset="0"/>
              </a:rPr>
              <a:t>; </a:t>
            </a:r>
            <a:r>
              <a:rPr sz="2000" spc="-245" dirty="0" err="1">
                <a:latin typeface="Arial" pitchFamily="34" charset="0"/>
                <a:cs typeface="Arial" pitchFamily="34" charset="0"/>
              </a:rPr>
              <a:t>Yapı</a:t>
            </a:r>
            <a:r>
              <a:rPr sz="2000" spc="-24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60" dirty="0">
                <a:latin typeface="Arial" pitchFamily="34" charset="0"/>
                <a:cs typeface="Arial" pitchFamily="34" charset="0"/>
              </a:rPr>
              <a:t>için </a:t>
            </a:r>
            <a:r>
              <a:rPr sz="2000" spc="-85" dirty="0">
                <a:latin typeface="Arial" pitchFamily="34" charset="0"/>
                <a:cs typeface="Arial" pitchFamily="34" charset="0"/>
              </a:rPr>
              <a:t>gerekli olan </a:t>
            </a:r>
            <a:r>
              <a:rPr sz="2000" spc="-100" dirty="0">
                <a:latin typeface="Arial" pitchFamily="34" charset="0"/>
                <a:cs typeface="Arial" pitchFamily="34" charset="0"/>
              </a:rPr>
              <a:t>inşaat </a:t>
            </a:r>
            <a:r>
              <a:rPr sz="2000" spc="-95" dirty="0">
                <a:latin typeface="Arial" pitchFamily="34" charset="0"/>
                <a:cs typeface="Arial" pitchFamily="34" charset="0"/>
              </a:rPr>
              <a:t>malzemelerine</a:t>
            </a:r>
            <a:r>
              <a:rPr sz="2000" spc="-20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10" dirty="0">
                <a:latin typeface="Arial" pitchFamily="34" charset="0"/>
                <a:cs typeface="Arial" pitchFamily="34" charset="0"/>
              </a:rPr>
              <a:t>yapılan  </a:t>
            </a:r>
            <a:r>
              <a:rPr sz="2000" spc="-85" dirty="0">
                <a:latin typeface="Arial" pitchFamily="34" charset="0"/>
                <a:cs typeface="Arial" pitchFamily="34" charset="0"/>
              </a:rPr>
              <a:t>ödemelerdir.</a:t>
            </a:r>
            <a:endParaRPr sz="2000" dirty="0">
              <a:latin typeface="Arial" pitchFamily="34" charset="0"/>
              <a:cs typeface="Arial" pitchFamily="34" charset="0"/>
            </a:endParaRPr>
          </a:p>
          <a:p>
            <a:pPr marL="469900" lvl="1">
              <a:lnSpc>
                <a:spcPct val="150000"/>
              </a:lnSpc>
            </a:pPr>
            <a:r>
              <a:rPr sz="2000" b="1" spc="-85" dirty="0" err="1">
                <a:latin typeface="Arial" pitchFamily="34" charset="0"/>
                <a:cs typeface="Arial" pitchFamily="34" charset="0"/>
              </a:rPr>
              <a:t>İşçilik</a:t>
            </a:r>
            <a:r>
              <a:rPr sz="2000" b="1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spc="-65" dirty="0" err="1">
                <a:latin typeface="Arial" pitchFamily="34" charset="0"/>
                <a:cs typeface="Arial" pitchFamily="34" charset="0"/>
              </a:rPr>
              <a:t>Giderleri</a:t>
            </a:r>
            <a:r>
              <a:rPr lang="tr-TR" sz="2000" spc="-65" dirty="0">
                <a:latin typeface="Arial" pitchFamily="34" charset="0"/>
                <a:cs typeface="Arial" pitchFamily="34" charset="0"/>
              </a:rPr>
              <a:t>; </a:t>
            </a:r>
            <a:r>
              <a:rPr sz="2000" spc="-110" dirty="0" err="1">
                <a:latin typeface="Arial" pitchFamily="34" charset="0"/>
                <a:cs typeface="Arial" pitchFamily="34" charset="0"/>
              </a:rPr>
              <a:t>İnşaat</a:t>
            </a:r>
            <a:r>
              <a:rPr sz="2000" spc="-11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70" dirty="0">
                <a:latin typeface="Arial" pitchFamily="34" charset="0"/>
                <a:cs typeface="Arial" pitchFamily="34" charset="0"/>
              </a:rPr>
              <a:t>işlerinde </a:t>
            </a:r>
            <a:r>
              <a:rPr sz="2000" spc="-145" dirty="0">
                <a:latin typeface="Arial" pitchFamily="34" charset="0"/>
                <a:cs typeface="Arial" pitchFamily="34" charset="0"/>
              </a:rPr>
              <a:t>çalışan </a:t>
            </a:r>
            <a:r>
              <a:rPr sz="2000" spc="-105" dirty="0">
                <a:latin typeface="Arial" pitchFamily="34" charset="0"/>
                <a:cs typeface="Arial" pitchFamily="34" charset="0"/>
              </a:rPr>
              <a:t>işçi </a:t>
            </a:r>
            <a:r>
              <a:rPr sz="2000" spc="-145" dirty="0">
                <a:latin typeface="Arial" pitchFamily="34" charset="0"/>
                <a:cs typeface="Arial" pitchFamily="34" charset="0"/>
              </a:rPr>
              <a:t>ve </a:t>
            </a:r>
            <a:r>
              <a:rPr sz="2000" spc="-105" dirty="0">
                <a:latin typeface="Arial" pitchFamily="34" charset="0"/>
                <a:cs typeface="Arial" pitchFamily="34" charset="0"/>
              </a:rPr>
              <a:t>ustalara </a:t>
            </a:r>
            <a:r>
              <a:rPr sz="2000" spc="-110" dirty="0">
                <a:latin typeface="Arial" pitchFamily="34" charset="0"/>
                <a:cs typeface="Arial" pitchFamily="34" charset="0"/>
              </a:rPr>
              <a:t>yapılan</a:t>
            </a:r>
            <a:r>
              <a:rPr sz="2000" spc="-26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80" dirty="0">
                <a:latin typeface="Arial" pitchFamily="34" charset="0"/>
                <a:cs typeface="Arial" pitchFamily="34" charset="0"/>
              </a:rPr>
              <a:t>ödemelerdir.</a:t>
            </a:r>
            <a:endParaRPr sz="2000" dirty="0">
              <a:latin typeface="Arial" pitchFamily="34" charset="0"/>
              <a:cs typeface="Arial" pitchFamily="34" charset="0"/>
            </a:endParaRPr>
          </a:p>
          <a:p>
            <a:pPr marL="469900" lvl="1">
              <a:lnSpc>
                <a:spcPct val="150000"/>
              </a:lnSpc>
              <a:spcBef>
                <a:spcPts val="710"/>
              </a:spcBef>
            </a:pPr>
            <a:r>
              <a:rPr sz="2000" b="1" spc="-225" dirty="0" err="1">
                <a:latin typeface="Arial" pitchFamily="34" charset="0"/>
                <a:cs typeface="Arial" pitchFamily="34" charset="0"/>
              </a:rPr>
              <a:t>Taşıma</a:t>
            </a:r>
            <a:r>
              <a:rPr sz="2000" b="1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spc="-50" dirty="0" err="1">
                <a:latin typeface="Arial" pitchFamily="34" charset="0"/>
                <a:cs typeface="Arial" pitchFamily="34" charset="0"/>
              </a:rPr>
              <a:t>giderleri</a:t>
            </a:r>
            <a:r>
              <a:rPr lang="tr-TR" sz="2000" b="1" spc="-50" dirty="0">
                <a:latin typeface="Arial" pitchFamily="34" charset="0"/>
                <a:cs typeface="Arial" pitchFamily="34" charset="0"/>
              </a:rPr>
              <a:t>; </a:t>
            </a:r>
            <a:r>
              <a:rPr sz="2000" spc="-245" dirty="0" err="1">
                <a:latin typeface="Arial" pitchFamily="34" charset="0"/>
                <a:cs typeface="Arial" pitchFamily="34" charset="0"/>
              </a:rPr>
              <a:t>Yapı</a:t>
            </a:r>
            <a:r>
              <a:rPr sz="2000" spc="-24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60" dirty="0">
                <a:latin typeface="Arial" pitchFamily="34" charset="0"/>
                <a:cs typeface="Arial" pitchFamily="34" charset="0"/>
              </a:rPr>
              <a:t>için </a:t>
            </a:r>
            <a:r>
              <a:rPr sz="2000" spc="-85" dirty="0">
                <a:latin typeface="Arial" pitchFamily="34" charset="0"/>
                <a:cs typeface="Arial" pitchFamily="34" charset="0"/>
              </a:rPr>
              <a:t>gerekli olan </a:t>
            </a:r>
            <a:r>
              <a:rPr sz="2000" spc="-100" dirty="0">
                <a:latin typeface="Arial" pitchFamily="34" charset="0"/>
                <a:cs typeface="Arial" pitchFamily="34" charset="0"/>
              </a:rPr>
              <a:t>inşaat </a:t>
            </a:r>
            <a:r>
              <a:rPr sz="2000" spc="-90" dirty="0">
                <a:latin typeface="Arial" pitchFamily="34" charset="0"/>
                <a:cs typeface="Arial" pitchFamily="34" charset="0"/>
              </a:rPr>
              <a:t>malzemelerin </a:t>
            </a:r>
            <a:r>
              <a:rPr sz="2000" spc="-75" dirty="0">
                <a:latin typeface="Arial" pitchFamily="34" charset="0"/>
                <a:cs typeface="Arial" pitchFamily="34" charset="0"/>
              </a:rPr>
              <a:t>fabrika </a:t>
            </a:r>
            <a:r>
              <a:rPr sz="2000" spc="-145" dirty="0">
                <a:latin typeface="Arial" pitchFamily="34" charset="0"/>
                <a:cs typeface="Arial" pitchFamily="34" charset="0"/>
              </a:rPr>
              <a:t>ve  </a:t>
            </a:r>
            <a:r>
              <a:rPr sz="2000" spc="-110" dirty="0">
                <a:latin typeface="Arial" pitchFamily="34" charset="0"/>
                <a:cs typeface="Arial" pitchFamily="34" charset="0"/>
              </a:rPr>
              <a:t>ocaklardan şantiyeye </a:t>
            </a:r>
            <a:r>
              <a:rPr sz="2000" spc="-130" dirty="0">
                <a:latin typeface="Arial" pitchFamily="34" charset="0"/>
                <a:cs typeface="Arial" pitchFamily="34" charset="0"/>
              </a:rPr>
              <a:t>taşınması </a:t>
            </a:r>
            <a:r>
              <a:rPr sz="2000" spc="-60" dirty="0">
                <a:latin typeface="Arial" pitchFamily="34" charset="0"/>
                <a:cs typeface="Arial" pitchFamily="34" charset="0"/>
              </a:rPr>
              <a:t>için </a:t>
            </a:r>
            <a:r>
              <a:rPr sz="2000" spc="-110" dirty="0">
                <a:latin typeface="Arial" pitchFamily="34" charset="0"/>
                <a:cs typeface="Arial" pitchFamily="34" charset="0"/>
              </a:rPr>
              <a:t>yapılan</a:t>
            </a:r>
            <a:r>
              <a:rPr sz="2000" spc="-28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85" dirty="0" err="1">
                <a:latin typeface="Arial" pitchFamily="34" charset="0"/>
                <a:cs typeface="Arial" pitchFamily="34" charset="0"/>
              </a:rPr>
              <a:t>ödemelerdir</a:t>
            </a:r>
            <a:r>
              <a:rPr sz="2000" spc="-85" dirty="0">
                <a:latin typeface="Arial" pitchFamily="34" charset="0"/>
                <a:cs typeface="Arial" pitchFamily="34" charset="0"/>
              </a:rPr>
              <a:t>.</a:t>
            </a:r>
            <a:endParaRPr lang="tr-TR" sz="2000" spc="-85" dirty="0">
              <a:latin typeface="Arial" pitchFamily="34" charset="0"/>
              <a:cs typeface="Arial" pitchFamily="34" charset="0"/>
            </a:endParaRPr>
          </a:p>
          <a:p>
            <a:pPr marL="469900" lvl="1">
              <a:lnSpc>
                <a:spcPct val="150000"/>
              </a:lnSpc>
              <a:spcBef>
                <a:spcPts val="710"/>
              </a:spcBef>
            </a:pPr>
            <a:r>
              <a:rPr lang="tr-TR" sz="2000" b="1" spc="-140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spc="-140" dirty="0" err="1">
                <a:latin typeface="Arial" pitchFamily="34" charset="0"/>
                <a:cs typeface="Arial" pitchFamily="34" charset="0"/>
              </a:rPr>
              <a:t>Genel</a:t>
            </a:r>
            <a:r>
              <a:rPr sz="2000" b="1" spc="-140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spc="-75" dirty="0">
                <a:latin typeface="Arial" pitchFamily="34" charset="0"/>
                <a:cs typeface="Arial" pitchFamily="34" charset="0"/>
              </a:rPr>
              <a:t>gider </a:t>
            </a:r>
            <a:r>
              <a:rPr sz="2000" b="1" spc="-145" dirty="0" err="1">
                <a:latin typeface="Arial" pitchFamily="34" charset="0"/>
                <a:cs typeface="Arial" pitchFamily="34" charset="0"/>
              </a:rPr>
              <a:t>ve</a:t>
            </a:r>
            <a:r>
              <a:rPr sz="2000" b="1" spc="-170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spc="-204" dirty="0" err="1">
                <a:latin typeface="Arial" pitchFamily="34" charset="0"/>
                <a:cs typeface="Arial" pitchFamily="34" charset="0"/>
              </a:rPr>
              <a:t>Ka</a:t>
            </a:r>
            <a:r>
              <a:rPr lang="tr-TR" sz="2000" b="1" spc="-204" dirty="0">
                <a:latin typeface="Arial" pitchFamily="34" charset="0"/>
                <a:cs typeface="Arial" pitchFamily="34" charset="0"/>
              </a:rPr>
              <a:t>r; </a:t>
            </a:r>
            <a:r>
              <a:rPr sz="2000" spc="-120" dirty="0" err="1">
                <a:latin typeface="Arial" pitchFamily="34" charset="0"/>
                <a:cs typeface="Arial" pitchFamily="34" charset="0"/>
              </a:rPr>
              <a:t>Vergiler</a:t>
            </a:r>
            <a:r>
              <a:rPr sz="2000" spc="-120" dirty="0">
                <a:latin typeface="Arial" pitchFamily="34" charset="0"/>
                <a:cs typeface="Arial" pitchFamily="34" charset="0"/>
              </a:rPr>
              <a:t>, </a:t>
            </a:r>
            <a:r>
              <a:rPr sz="2000" spc="-455" dirty="0">
                <a:latin typeface="Arial" pitchFamily="34" charset="0"/>
                <a:cs typeface="Arial" pitchFamily="34" charset="0"/>
              </a:rPr>
              <a:t>SSK</a:t>
            </a:r>
            <a:r>
              <a:rPr lang="tr-TR" sz="2000" spc="-455" dirty="0">
                <a:latin typeface="Arial" pitchFamily="34" charset="0"/>
                <a:cs typeface="Arial" pitchFamily="34" charset="0"/>
              </a:rPr>
              <a:t>      </a:t>
            </a:r>
            <a:r>
              <a:rPr sz="2000" spc="-45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30" dirty="0">
                <a:latin typeface="Arial" pitchFamily="34" charset="0"/>
                <a:cs typeface="Arial" pitchFamily="34" charset="0"/>
              </a:rPr>
              <a:t>primleri, </a:t>
            </a:r>
            <a:r>
              <a:rPr sz="2000" spc="-70" dirty="0">
                <a:latin typeface="Arial" pitchFamily="34" charset="0"/>
                <a:cs typeface="Arial" pitchFamily="34" charset="0"/>
              </a:rPr>
              <a:t>büro, </a:t>
            </a:r>
            <a:r>
              <a:rPr sz="2000" spc="-100" dirty="0">
                <a:latin typeface="Arial" pitchFamily="34" charset="0"/>
                <a:cs typeface="Arial" pitchFamily="34" charset="0"/>
              </a:rPr>
              <a:t>personel </a:t>
            </a:r>
            <a:r>
              <a:rPr sz="2000" spc="-50" dirty="0">
                <a:latin typeface="Arial" pitchFamily="34" charset="0"/>
                <a:cs typeface="Arial" pitchFamily="34" charset="0"/>
              </a:rPr>
              <a:t>giderleri,</a:t>
            </a:r>
            <a:r>
              <a:rPr sz="2000" spc="-45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85" dirty="0">
                <a:latin typeface="Arial" pitchFamily="34" charset="0"/>
                <a:cs typeface="Arial" pitchFamily="34" charset="0"/>
              </a:rPr>
              <a:t>vb.  </a:t>
            </a:r>
            <a:r>
              <a:rPr sz="2000" spc="-60" dirty="0">
                <a:latin typeface="Arial" pitchFamily="34" charset="0"/>
                <a:cs typeface="Arial" pitchFamily="34" charset="0"/>
              </a:rPr>
              <a:t>giderler 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genel </a:t>
            </a:r>
            <a:r>
              <a:rPr sz="2000" spc="-50" dirty="0">
                <a:latin typeface="Arial" pitchFamily="34" charset="0"/>
                <a:cs typeface="Arial" pitchFamily="34" charset="0"/>
              </a:rPr>
              <a:t>giderleri</a:t>
            </a:r>
            <a:r>
              <a:rPr sz="2000" spc="-22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70" dirty="0" err="1">
                <a:latin typeface="Arial" pitchFamily="34" charset="0"/>
                <a:cs typeface="Arial" pitchFamily="34" charset="0"/>
              </a:rPr>
              <a:t>oluşturur</a:t>
            </a:r>
            <a:r>
              <a:rPr sz="2000" spc="-70" dirty="0">
                <a:latin typeface="Arial" pitchFamily="34" charset="0"/>
                <a:cs typeface="Arial" pitchFamily="34" charset="0"/>
              </a:rPr>
              <a:t>.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0" y="1828800"/>
            <a:ext cx="9144000" cy="1644168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50000"/>
              </a:lnSpc>
              <a:spcBef>
                <a:spcPts val="220"/>
              </a:spcBef>
            </a:pPr>
            <a:r>
              <a:rPr sz="2400" b="1" spc="-175">
                <a:latin typeface="Arial" pitchFamily="34" charset="0"/>
                <a:cs typeface="Arial" pitchFamily="34" charset="0"/>
              </a:rPr>
              <a:t>Kaynak </a:t>
            </a:r>
            <a:r>
              <a:rPr sz="2400" b="1" spc="-195" dirty="0">
                <a:latin typeface="Arial" pitchFamily="34" charset="0"/>
                <a:cs typeface="Arial" pitchFamily="34" charset="0"/>
              </a:rPr>
              <a:t>ve </a:t>
            </a:r>
            <a:r>
              <a:rPr sz="2400" b="1" spc="-165" dirty="0">
                <a:latin typeface="Arial" pitchFamily="34" charset="0"/>
                <a:cs typeface="Arial" pitchFamily="34" charset="0"/>
              </a:rPr>
              <a:t>Eleman</a:t>
            </a:r>
            <a:r>
              <a:rPr sz="2400" b="1" spc="-22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70" dirty="0">
                <a:latin typeface="Arial" pitchFamily="34" charset="0"/>
                <a:cs typeface="Arial" pitchFamily="34" charset="0"/>
              </a:rPr>
              <a:t>Kodları: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12700" marR="41275" algn="just">
              <a:lnSpc>
                <a:spcPct val="150000"/>
              </a:lnSpc>
              <a:spcBef>
                <a:spcPts val="280"/>
              </a:spcBef>
            </a:pPr>
            <a:r>
              <a:rPr sz="2400" spc="-130" dirty="0">
                <a:latin typeface="Arial" pitchFamily="34" charset="0"/>
                <a:cs typeface="Arial" pitchFamily="34" charset="0"/>
              </a:rPr>
              <a:t>İnşaat </a:t>
            </a:r>
            <a:r>
              <a:rPr sz="2400" spc="-85" dirty="0">
                <a:latin typeface="Arial" pitchFamily="34" charset="0"/>
                <a:cs typeface="Arial" pitchFamily="34" charset="0"/>
              </a:rPr>
              <a:t>işlerinde, </a:t>
            </a:r>
            <a:r>
              <a:rPr sz="2400" spc="-75" dirty="0">
                <a:latin typeface="Arial" pitchFamily="34" charset="0"/>
                <a:cs typeface="Arial" pitchFamily="34" charset="0"/>
              </a:rPr>
              <a:t>her </a:t>
            </a:r>
            <a:r>
              <a:rPr sz="2400" spc="-35" dirty="0">
                <a:latin typeface="Arial" pitchFamily="34" charset="0"/>
                <a:cs typeface="Arial" pitchFamily="34" charset="0"/>
              </a:rPr>
              <a:t>üretimin </a:t>
            </a:r>
            <a:r>
              <a:rPr sz="2400" spc="-170" dirty="0">
                <a:latin typeface="Arial" pitchFamily="34" charset="0"/>
                <a:cs typeface="Arial" pitchFamily="34" charset="0"/>
              </a:rPr>
              <a:t>ve </a:t>
            </a:r>
            <a:r>
              <a:rPr sz="2400" spc="-75" dirty="0">
                <a:latin typeface="Arial" pitchFamily="34" charset="0"/>
                <a:cs typeface="Arial" pitchFamily="34" charset="0"/>
              </a:rPr>
              <a:t>her </a:t>
            </a:r>
            <a:r>
              <a:rPr sz="2400" spc="-160" dirty="0">
                <a:latin typeface="Arial" pitchFamily="34" charset="0"/>
                <a:cs typeface="Arial" pitchFamily="34" charset="0"/>
              </a:rPr>
              <a:t>yapı</a:t>
            </a:r>
            <a:r>
              <a:rPr sz="2400" spc="-390" dirty="0">
                <a:latin typeface="Arial" pitchFamily="34" charset="0"/>
                <a:cs typeface="Arial" pitchFamily="34" charset="0"/>
              </a:rPr>
              <a:t> </a:t>
            </a:r>
            <a:r>
              <a:rPr sz="2400" spc="-135" dirty="0">
                <a:latin typeface="Arial" pitchFamily="34" charset="0"/>
                <a:cs typeface="Arial" pitchFamily="34" charset="0"/>
              </a:rPr>
              <a:t>malzemesinin  </a:t>
            </a:r>
            <a:r>
              <a:rPr sz="2400" spc="-20" dirty="0">
                <a:latin typeface="Arial" pitchFamily="34" charset="0"/>
                <a:cs typeface="Arial" pitchFamily="34" charset="0"/>
              </a:rPr>
              <a:t>bir </a:t>
            </a:r>
            <a:r>
              <a:rPr sz="2400" spc="-125" dirty="0">
                <a:latin typeface="Arial" pitchFamily="34" charset="0"/>
                <a:cs typeface="Arial" pitchFamily="34" charset="0"/>
              </a:rPr>
              <a:t>kodu </a:t>
            </a:r>
            <a:r>
              <a:rPr sz="2400" spc="-140" dirty="0">
                <a:latin typeface="Arial" pitchFamily="34" charset="0"/>
                <a:cs typeface="Arial" pitchFamily="34" charset="0"/>
              </a:rPr>
              <a:t>vardır. </a:t>
            </a:r>
            <a:r>
              <a:rPr sz="2400" spc="-215" dirty="0">
                <a:latin typeface="Arial" pitchFamily="34" charset="0"/>
                <a:cs typeface="Arial" pitchFamily="34" charset="0"/>
              </a:rPr>
              <a:t>Bu </a:t>
            </a:r>
            <a:r>
              <a:rPr sz="2400" spc="-125" dirty="0">
                <a:latin typeface="Arial" pitchFamily="34" charset="0"/>
                <a:cs typeface="Arial" pitchFamily="34" charset="0"/>
              </a:rPr>
              <a:t>kodlara </a:t>
            </a:r>
            <a:r>
              <a:rPr sz="2400" spc="-155" dirty="0">
                <a:latin typeface="Arial" pitchFamily="34" charset="0"/>
                <a:cs typeface="Arial" pitchFamily="34" charset="0"/>
              </a:rPr>
              <a:t>“Pozisyon </a:t>
            </a:r>
            <a:r>
              <a:rPr sz="2400" spc="-165" dirty="0">
                <a:latin typeface="Arial" pitchFamily="34" charset="0"/>
                <a:cs typeface="Arial" pitchFamily="34" charset="0"/>
              </a:rPr>
              <a:t>Numarası </a:t>
            </a:r>
            <a:r>
              <a:rPr sz="2400" spc="235" dirty="0">
                <a:latin typeface="Arial" pitchFamily="34" charset="0"/>
                <a:cs typeface="Arial" pitchFamily="34" charset="0"/>
              </a:rPr>
              <a:t>“ </a:t>
            </a:r>
            <a:r>
              <a:rPr sz="2400" spc="-204" dirty="0">
                <a:latin typeface="Arial" pitchFamily="34" charset="0"/>
                <a:cs typeface="Arial" pitchFamily="34" charset="0"/>
              </a:rPr>
              <a:t>ya </a:t>
            </a:r>
            <a:r>
              <a:rPr sz="2400" spc="-160" dirty="0">
                <a:latin typeface="Arial" pitchFamily="34" charset="0"/>
                <a:cs typeface="Arial" pitchFamily="34" charset="0"/>
              </a:rPr>
              <a:t>da  </a:t>
            </a:r>
            <a:r>
              <a:rPr sz="2400" spc="-210" dirty="0">
                <a:latin typeface="Arial" pitchFamily="34" charset="0"/>
                <a:cs typeface="Arial" pitchFamily="34" charset="0"/>
              </a:rPr>
              <a:t>kısaca </a:t>
            </a:r>
            <a:r>
              <a:rPr sz="2400" spc="235" dirty="0">
                <a:latin typeface="Arial" pitchFamily="34" charset="0"/>
                <a:cs typeface="Arial" pitchFamily="34" charset="0"/>
              </a:rPr>
              <a:t>“ </a:t>
            </a:r>
            <a:r>
              <a:rPr sz="2400" b="1" spc="-229" dirty="0">
                <a:latin typeface="Arial" pitchFamily="34" charset="0"/>
                <a:cs typeface="Arial" pitchFamily="34" charset="0"/>
              </a:rPr>
              <a:t>Poz </a:t>
            </a:r>
            <a:r>
              <a:rPr sz="2400" b="1" spc="-55" dirty="0">
                <a:latin typeface="Arial" pitchFamily="34" charset="0"/>
                <a:cs typeface="Arial" pitchFamily="34" charset="0"/>
              </a:rPr>
              <a:t>No</a:t>
            </a:r>
            <a:r>
              <a:rPr sz="2400" b="1" spc="-29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425" dirty="0">
                <a:latin typeface="Arial" pitchFamily="34" charset="0"/>
                <a:cs typeface="Arial" pitchFamily="34" charset="0"/>
              </a:rPr>
              <a:t>“ </a:t>
            </a:r>
            <a:r>
              <a:rPr sz="2400" b="1" spc="-229" dirty="0">
                <a:latin typeface="Arial" pitchFamily="34" charset="0"/>
                <a:cs typeface="Arial" pitchFamily="34" charset="0"/>
              </a:rPr>
              <a:t>denir.</a:t>
            </a:r>
            <a:endParaRPr sz="24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Metin kutusu"/>
          <p:cNvSpPr txBox="1"/>
          <p:nvPr/>
        </p:nvSpPr>
        <p:spPr>
          <a:xfrm>
            <a:off x="1066800" y="990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Arial" pitchFamily="34" charset="0"/>
                <a:cs typeface="Arial" pitchFamily="34" charset="0"/>
              </a:rPr>
              <a:t>HAKEDİŞ NEDİR?</a:t>
            </a:r>
          </a:p>
        </p:txBody>
      </p:sp>
      <p:sp>
        <p:nvSpPr>
          <p:cNvPr id="11" name="10 Metin kutusu"/>
          <p:cNvSpPr txBox="1"/>
          <p:nvPr/>
        </p:nvSpPr>
        <p:spPr>
          <a:xfrm>
            <a:off x="0" y="1447800"/>
            <a:ext cx="9144000" cy="1420325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tr-TR" sz="2000" dirty="0">
                <a:latin typeface="Arial" pitchFamily="34" charset="0"/>
                <a:cs typeface="Arial" pitchFamily="34" charset="0"/>
              </a:rPr>
              <a:t>Sözleşmesi imzalanmış ve uygulaması başlatılmış proje için, sözleşmede belirlenen aralıklarla, yapılan iş miktarı karşılığında yükleniciye ödenen bedeldir.</a:t>
            </a:r>
          </a:p>
        </p:txBody>
      </p:sp>
      <p:sp>
        <p:nvSpPr>
          <p:cNvPr id="12" name="object 3"/>
          <p:cNvSpPr txBox="1"/>
          <p:nvPr/>
        </p:nvSpPr>
        <p:spPr>
          <a:xfrm>
            <a:off x="0" y="3429000"/>
            <a:ext cx="9144000" cy="1418402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13335" rIns="0" bIns="0" rtlCol="0">
            <a:spAutoFit/>
          </a:bodyPr>
          <a:lstStyle/>
          <a:p>
            <a:pPr marL="12700" marR="5715" indent="922019" algn="just">
              <a:lnSpc>
                <a:spcPct val="150000"/>
              </a:lnSpc>
              <a:spcBef>
                <a:spcPts val="105"/>
              </a:spcBef>
            </a:pPr>
            <a:r>
              <a:rPr sz="2000" spc="5" dirty="0">
                <a:latin typeface="Arial" pitchFamily="34" charset="0"/>
                <a:cs typeface="Arial" pitchFamily="34" charset="0"/>
              </a:rPr>
              <a:t>Her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hakediş ödemesi için düzenlemek  </a:t>
            </a:r>
            <a:r>
              <a:rPr sz="2000" dirty="0">
                <a:latin typeface="Arial" pitchFamily="34" charset="0"/>
                <a:cs typeface="Arial" pitchFamily="34" charset="0"/>
              </a:rPr>
              <a:t>zorunda </a:t>
            </a:r>
            <a:r>
              <a:rPr sz="2000" dirty="0" err="1">
                <a:latin typeface="Arial" pitchFamily="34" charset="0"/>
                <a:cs typeface="Arial" pitchFamily="34" charset="0"/>
              </a:rPr>
              <a:t>olunan</a:t>
            </a:r>
            <a:r>
              <a:rPr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	</a:t>
            </a:r>
            <a:r>
              <a:rPr sz="2000" dirty="0" err="1">
                <a:latin typeface="Arial" pitchFamily="34" charset="0"/>
                <a:cs typeface="Arial" pitchFamily="34" charset="0"/>
              </a:rPr>
              <a:t>belgeler</a:t>
            </a:r>
            <a:r>
              <a:rPr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	</a:t>
            </a:r>
            <a:r>
              <a:rPr sz="2000" dirty="0" err="1">
                <a:latin typeface="Arial" pitchFamily="34" charset="0"/>
                <a:cs typeface="Arial" pitchFamily="34" charset="0"/>
              </a:rPr>
              <a:t>grubuna</a:t>
            </a:r>
            <a:r>
              <a:rPr sz="200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“hakediş raporu”  </a:t>
            </a:r>
            <a:r>
              <a:rPr sz="2000" spc="-25" dirty="0">
                <a:latin typeface="Arial" pitchFamily="34" charset="0"/>
                <a:cs typeface="Arial" pitchFamily="34" charset="0"/>
              </a:rPr>
              <a:t>denir.</a:t>
            </a:r>
            <a:endParaRPr sz="2000" dirty="0">
              <a:latin typeface="Arial" pitchFamily="34" charset="0"/>
              <a:cs typeface="Arial" pitchFamily="34" charset="0"/>
            </a:endParaRPr>
          </a:p>
          <a:p>
            <a:pPr marL="12700" marR="5080" indent="922019" algn="just">
              <a:lnSpc>
                <a:spcPct val="150000"/>
              </a:lnSpc>
              <a:spcBef>
                <a:spcPts val="625"/>
              </a:spcBef>
            </a:pPr>
            <a:r>
              <a:rPr sz="2000" dirty="0">
                <a:latin typeface="Arial" pitchFamily="34" charset="0"/>
                <a:cs typeface="Arial" pitchFamily="34" charset="0"/>
              </a:rPr>
              <a:t>Hakediş süresi sonunda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yapılan ödemeye  </a:t>
            </a:r>
            <a:r>
              <a:rPr sz="2000" dirty="0">
                <a:latin typeface="Arial" pitchFamily="34" charset="0"/>
                <a:cs typeface="Arial" pitchFamily="34" charset="0"/>
              </a:rPr>
              <a:t>“hakediş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tutarı” </a:t>
            </a:r>
            <a:r>
              <a:rPr sz="2000" spc="-25" dirty="0" err="1">
                <a:latin typeface="Arial" pitchFamily="34" charset="0"/>
                <a:cs typeface="Arial" pitchFamily="34" charset="0"/>
              </a:rPr>
              <a:t>denir</a:t>
            </a:r>
            <a:r>
              <a:rPr sz="2000" spc="-25" dirty="0">
                <a:latin typeface="Arial" pitchFamily="34" charset="0"/>
                <a:cs typeface="Arial" pitchFamily="34" charset="0"/>
              </a:rPr>
              <a:t>.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3353" y="782455"/>
            <a:ext cx="7112634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5" dirty="0">
                <a:solidFill>
                  <a:schemeClr val="tx1"/>
                </a:solidFill>
                <a:latin typeface="Arial"/>
                <a:cs typeface="Arial"/>
              </a:rPr>
              <a:t>Hakediş Raporu</a:t>
            </a:r>
            <a:r>
              <a:rPr sz="2800" b="1" spc="-12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chemeClr val="tx1"/>
                </a:solidFill>
                <a:latin typeface="Arial"/>
                <a:cs typeface="Arial"/>
              </a:rPr>
              <a:t>İçeriği:</a:t>
            </a:r>
            <a:endParaRPr sz="28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0" y="1447800"/>
            <a:ext cx="9144000" cy="4050029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12700" rIns="0" bIns="0" rtlCol="0">
            <a:spAutoFit/>
          </a:bodyPr>
          <a:lstStyle/>
          <a:p>
            <a:pPr marL="1201420" lvl="2" indent="-274320">
              <a:spcBef>
                <a:spcPts val="100"/>
              </a:spcBef>
              <a:buClr>
                <a:srgbClr val="0AD0D9"/>
              </a:buClr>
              <a:buSzPct val="93750"/>
              <a:buChar char="•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Hakediş </a:t>
            </a:r>
            <a:r>
              <a:rPr sz="2400" dirty="0">
                <a:latin typeface="Arial"/>
                <a:cs typeface="Arial"/>
              </a:rPr>
              <a:t>raporu (Ön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kapak)</a:t>
            </a:r>
            <a:endParaRPr sz="2400" dirty="0">
              <a:latin typeface="Arial"/>
              <a:cs typeface="Arial"/>
            </a:endParaRPr>
          </a:p>
          <a:p>
            <a:pPr marL="1201420" lvl="2" indent="-274320">
              <a:buClr>
                <a:srgbClr val="0AD0D9"/>
              </a:buClr>
              <a:buSzPct val="93750"/>
              <a:buChar char="•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Dizi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pusulası</a:t>
            </a:r>
            <a:endParaRPr sz="2400" dirty="0">
              <a:latin typeface="Arial"/>
              <a:cs typeface="Arial"/>
            </a:endParaRPr>
          </a:p>
          <a:p>
            <a:pPr marL="1201420" lvl="2" indent="-274320">
              <a:buClr>
                <a:srgbClr val="0AD0D9"/>
              </a:buClr>
              <a:buSzPct val="93750"/>
              <a:buChar char="•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Hakediş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icmali</a:t>
            </a:r>
            <a:endParaRPr sz="2400" dirty="0">
              <a:latin typeface="Arial"/>
              <a:cs typeface="Arial"/>
            </a:endParaRPr>
          </a:p>
          <a:p>
            <a:pPr marL="1201420" lvl="2" indent="-274320">
              <a:buClr>
                <a:srgbClr val="0AD0D9"/>
              </a:buClr>
              <a:buSzPct val="93750"/>
              <a:buChar char="•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Hakediş raporu </a:t>
            </a:r>
            <a:r>
              <a:rPr sz="2400" dirty="0">
                <a:latin typeface="Arial"/>
                <a:cs typeface="Arial"/>
              </a:rPr>
              <a:t>(Arka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kapak)</a:t>
            </a:r>
            <a:endParaRPr sz="2400" dirty="0">
              <a:latin typeface="Arial"/>
              <a:cs typeface="Arial"/>
            </a:endParaRPr>
          </a:p>
          <a:p>
            <a:pPr marL="1201420" lvl="2" indent="-274320">
              <a:buClr>
                <a:srgbClr val="0AD0D9"/>
              </a:buClr>
              <a:buSzPct val="93750"/>
              <a:buChar char="•"/>
              <a:tabLst>
                <a:tab pos="286385" algn="l"/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Metraj </a:t>
            </a:r>
            <a:r>
              <a:rPr sz="2400" spc="-5" dirty="0">
                <a:latin typeface="Arial"/>
                <a:cs typeface="Arial"/>
              </a:rPr>
              <a:t>icmali </a:t>
            </a:r>
            <a:r>
              <a:rPr sz="2400" spc="-40" dirty="0">
                <a:latin typeface="Arial"/>
                <a:cs typeface="Arial"/>
              </a:rPr>
              <a:t>(Yeşil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Defter)</a:t>
            </a:r>
            <a:endParaRPr sz="2400" dirty="0">
              <a:latin typeface="Arial"/>
              <a:cs typeface="Arial"/>
            </a:endParaRPr>
          </a:p>
          <a:p>
            <a:pPr marL="1201420" lvl="2" indent="-274320">
              <a:spcBef>
                <a:spcPts val="5"/>
              </a:spcBef>
              <a:buClr>
                <a:srgbClr val="0AD0D9"/>
              </a:buClr>
              <a:buSzPct val="93750"/>
              <a:buChar char="•"/>
              <a:tabLst>
                <a:tab pos="286385" algn="l"/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Metraj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Cetvelleri</a:t>
            </a:r>
            <a:endParaRPr sz="2400" dirty="0">
              <a:latin typeface="Arial"/>
              <a:cs typeface="Arial"/>
            </a:endParaRPr>
          </a:p>
          <a:p>
            <a:pPr marL="1201420" lvl="2" indent="-274320">
              <a:buClr>
                <a:srgbClr val="0AD0D9"/>
              </a:buClr>
              <a:buSzPct val="93750"/>
              <a:buChar char="•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Fiyat </a:t>
            </a:r>
            <a:r>
              <a:rPr sz="2400" dirty="0">
                <a:latin typeface="Arial"/>
                <a:cs typeface="Arial"/>
              </a:rPr>
              <a:t>farkı </a:t>
            </a:r>
            <a:r>
              <a:rPr sz="2400" spc="-5" dirty="0">
                <a:latin typeface="Arial"/>
                <a:cs typeface="Arial"/>
              </a:rPr>
              <a:t>hesap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tablosu</a:t>
            </a:r>
            <a:endParaRPr sz="2400" dirty="0">
              <a:latin typeface="Arial"/>
              <a:cs typeface="Arial"/>
            </a:endParaRPr>
          </a:p>
          <a:p>
            <a:pPr marL="1201420" lvl="2" indent="-274320">
              <a:buClr>
                <a:srgbClr val="0AD0D9"/>
              </a:buClr>
              <a:buSzPct val="93750"/>
              <a:buChar char="•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Fiyat </a:t>
            </a:r>
            <a:r>
              <a:rPr sz="2400" dirty="0">
                <a:latin typeface="Arial"/>
                <a:cs typeface="Arial"/>
              </a:rPr>
              <a:t>farkı </a:t>
            </a:r>
            <a:r>
              <a:rPr sz="2400" spc="-10" dirty="0">
                <a:latin typeface="Arial"/>
                <a:cs typeface="Arial"/>
              </a:rPr>
              <a:t>ağırlık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oranları</a:t>
            </a:r>
            <a:endParaRPr sz="2400" dirty="0">
              <a:latin typeface="Arial"/>
              <a:cs typeface="Arial"/>
            </a:endParaRPr>
          </a:p>
          <a:p>
            <a:pPr marL="1201420" lvl="2" indent="-274320">
              <a:buClr>
                <a:srgbClr val="0AD0D9"/>
              </a:buClr>
              <a:buSzPct val="93750"/>
              <a:buChar char="•"/>
              <a:tabLst>
                <a:tab pos="286385" algn="l"/>
                <a:tab pos="287020" algn="l"/>
              </a:tabLst>
            </a:pPr>
            <a:r>
              <a:rPr sz="2400" dirty="0">
                <a:latin typeface="Arial"/>
                <a:cs typeface="Arial"/>
              </a:rPr>
              <a:t>Ödenek</a:t>
            </a:r>
            <a:r>
              <a:rPr sz="2400" spc="-5" dirty="0">
                <a:latin typeface="Arial"/>
                <a:cs typeface="Arial"/>
              </a:rPr>
              <a:t> dilimleri</a:t>
            </a:r>
            <a:endParaRPr sz="2400" dirty="0">
              <a:latin typeface="Arial"/>
              <a:cs typeface="Arial"/>
            </a:endParaRPr>
          </a:p>
          <a:p>
            <a:pPr marL="1201420" lvl="2" indent="-274320">
              <a:buClr>
                <a:srgbClr val="0AD0D9"/>
              </a:buClr>
              <a:buSzPct val="93750"/>
              <a:buChar char="•"/>
              <a:tabLst>
                <a:tab pos="286385" algn="l"/>
                <a:tab pos="287020" algn="l"/>
              </a:tabLst>
            </a:pPr>
            <a:r>
              <a:rPr sz="2400" spc="-35" dirty="0">
                <a:latin typeface="Arial"/>
                <a:cs typeface="Arial"/>
              </a:rPr>
              <a:t>Yapılan </a:t>
            </a:r>
            <a:r>
              <a:rPr sz="2400" spc="-10" dirty="0">
                <a:latin typeface="Arial"/>
                <a:cs typeface="Arial"/>
              </a:rPr>
              <a:t>işler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listesi</a:t>
            </a:r>
            <a:endParaRPr sz="2400" dirty="0">
              <a:latin typeface="Arial"/>
              <a:cs typeface="Arial"/>
            </a:endParaRPr>
          </a:p>
          <a:p>
            <a:pPr marL="1201420" lvl="2" indent="-274320">
              <a:buClr>
                <a:srgbClr val="0AD0D9"/>
              </a:buClr>
              <a:buSzPct val="93750"/>
              <a:buChar char="•"/>
              <a:tabLst>
                <a:tab pos="286385" algn="l"/>
                <a:tab pos="287020" algn="l"/>
              </a:tabLst>
            </a:pPr>
            <a:r>
              <a:rPr sz="2400" spc="-5" dirty="0">
                <a:latin typeface="Arial"/>
                <a:cs typeface="Arial"/>
              </a:rPr>
              <a:t>Hakediş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özeti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457200"/>
            <a:ext cx="285432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 err="1">
                <a:latin typeface="Arial" pitchFamily="34" charset="0"/>
                <a:cs typeface="Arial" pitchFamily="34" charset="0"/>
              </a:rPr>
              <a:t>Sözleşme</a:t>
            </a:r>
            <a:endParaRPr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0" y="1066800"/>
            <a:ext cx="9144000" cy="892617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13335" rIns="0" bIns="0" rtlCol="0">
            <a:spAutoFit/>
          </a:bodyPr>
          <a:lstStyle/>
          <a:p>
            <a:pPr marL="12700" marR="5080" indent="554990" algn="just">
              <a:lnSpc>
                <a:spcPct val="150000"/>
              </a:lnSpc>
              <a:spcBef>
                <a:spcPts val="105"/>
              </a:spcBef>
            </a:pPr>
            <a:r>
              <a:rPr sz="2000" dirty="0" err="1">
                <a:latin typeface="Arial" pitchFamily="34" charset="0"/>
                <a:cs typeface="Arial" pitchFamily="34" charset="0"/>
              </a:rPr>
              <a:t>Öncelikle</a:t>
            </a:r>
            <a:r>
              <a:rPr sz="2000" dirty="0">
                <a:latin typeface="Arial" pitchFamily="34" charset="0"/>
                <a:cs typeface="Arial" pitchFamily="34" charset="0"/>
              </a:rPr>
              <a:t> ihaleyi alan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firma (yüklenici) </a:t>
            </a:r>
            <a:r>
              <a:rPr sz="2000" dirty="0">
                <a:latin typeface="Arial" pitchFamily="34" charset="0"/>
                <a:cs typeface="Arial" pitchFamily="34" charset="0"/>
              </a:rPr>
              <a:t>ve ihaleyi  yapan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kurum </a:t>
            </a:r>
            <a:r>
              <a:rPr sz="2000" dirty="0">
                <a:latin typeface="Arial" pitchFamily="34" charset="0"/>
                <a:cs typeface="Arial" pitchFamily="34" charset="0"/>
              </a:rPr>
              <a:t>(idare)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      </a:t>
            </a:r>
          </a:p>
          <a:p>
            <a:pPr marL="12700" marR="5080" indent="554990" algn="just">
              <a:lnSpc>
                <a:spcPct val="150000"/>
              </a:lnSpc>
              <a:spcBef>
                <a:spcPts val="105"/>
              </a:spcBef>
            </a:pPr>
            <a:r>
              <a:rPr sz="2000" spc="-5" dirty="0" err="1">
                <a:latin typeface="Arial" pitchFamily="34" charset="0"/>
                <a:cs typeface="Arial" pitchFamily="34" charset="0"/>
              </a:rPr>
              <a:t>arasında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 </a:t>
            </a:r>
            <a:r>
              <a:rPr sz="2000" dirty="0">
                <a:latin typeface="Arial" pitchFamily="34" charset="0"/>
                <a:cs typeface="Arial" pitchFamily="34" charset="0"/>
              </a:rPr>
              <a:t>bu sürece konu olan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iş  için </a:t>
            </a:r>
            <a:r>
              <a:rPr sz="2000" dirty="0">
                <a:latin typeface="Arial" pitchFamily="34" charset="0"/>
                <a:cs typeface="Arial" pitchFamily="34" charset="0"/>
              </a:rPr>
              <a:t>sözleşme</a:t>
            </a:r>
            <a:r>
              <a:rPr sz="2000" spc="-3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20" dirty="0">
                <a:latin typeface="Arial" pitchFamily="34" charset="0"/>
                <a:cs typeface="Arial" pitchFamily="34" charset="0"/>
              </a:rPr>
              <a:t>imzalanır.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609600" y="2286000"/>
            <a:ext cx="3297382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chemeClr val="tx1"/>
                </a:solidFill>
                <a:latin typeface="Arial"/>
                <a:cs typeface="Arial"/>
              </a:rPr>
              <a:t>Sözleşme</a:t>
            </a:r>
            <a:r>
              <a:rPr sz="2400" b="1" spc="-1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chemeClr val="tx1"/>
                </a:solidFill>
                <a:latin typeface="Arial"/>
                <a:cs typeface="Arial"/>
              </a:rPr>
              <a:t>içeriğinde:</a:t>
            </a:r>
            <a:endParaRPr sz="2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0" y="2994738"/>
            <a:ext cx="9144000" cy="2862322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1-Tarafların bilgileri</a:t>
            </a:r>
          </a:p>
          <a:p>
            <a:pPr lvl="1"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2- İşin Adı, adresi,</a:t>
            </a:r>
          </a:p>
          <a:p>
            <a:pPr lvl="1"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3- Sözleşme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türü,sözleşme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bedeli,</a:t>
            </a:r>
          </a:p>
          <a:p>
            <a:pPr lvl="1"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4-İşe başlama ve bitiş tarihleri</a:t>
            </a:r>
          </a:p>
          <a:p>
            <a:pPr lvl="1"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5- Şartnameler, ceza uygulamaları,</a:t>
            </a:r>
          </a:p>
          <a:p>
            <a:pPr lvl="1"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6- İş programı ve fiyat farkı gibi konular maddeler halinde belirtilir.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-34636" y="1066800"/>
            <a:ext cx="9144000" cy="1908215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60960" rIns="0" bIns="0" rtlCol="0">
            <a:spAutoFit/>
          </a:bodyPr>
          <a:lstStyle/>
          <a:p>
            <a:pPr marL="12700" marR="306070" indent="1270">
              <a:lnSpc>
                <a:spcPct val="150000"/>
              </a:lnSpc>
              <a:spcBef>
                <a:spcPts val="480"/>
              </a:spcBef>
            </a:pPr>
            <a:r>
              <a:rPr lang="tr-TR" sz="2000" b="1" spc="-5" dirty="0">
                <a:latin typeface="Arial" pitchFamily="34" charset="0"/>
                <a:cs typeface="Arial" pitchFamily="34" charset="0"/>
              </a:rPr>
              <a:t>	</a:t>
            </a:r>
            <a:r>
              <a:rPr sz="2000" b="1" spc="-5" dirty="0">
                <a:latin typeface="Arial" pitchFamily="34" charset="0"/>
                <a:cs typeface="Arial" pitchFamily="34" charset="0"/>
              </a:rPr>
              <a:t>İŞ: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Bir anlaşma ile yapılacak bütün yapım veya  </a:t>
            </a:r>
            <a:r>
              <a:rPr sz="2000" spc="-20" dirty="0">
                <a:latin typeface="Arial" pitchFamily="34" charset="0"/>
                <a:cs typeface="Arial" pitchFamily="34" charset="0"/>
              </a:rPr>
              <a:t>hizmetler.</a:t>
            </a:r>
            <a:endParaRPr sz="2000" dirty="0">
              <a:latin typeface="Arial" pitchFamily="34" charset="0"/>
              <a:cs typeface="Arial" pitchFamily="34" charset="0"/>
            </a:endParaRPr>
          </a:p>
          <a:p>
            <a:pPr marL="12700" marR="5080">
              <a:lnSpc>
                <a:spcPct val="150000"/>
              </a:lnSpc>
              <a:spcBef>
                <a:spcPts val="20"/>
              </a:spcBef>
            </a:pPr>
            <a:r>
              <a:rPr lang="tr-TR" sz="2000" b="1" spc="-45" dirty="0">
                <a:latin typeface="Arial" pitchFamily="34" charset="0"/>
                <a:cs typeface="Arial" pitchFamily="34" charset="0"/>
              </a:rPr>
              <a:t>	</a:t>
            </a:r>
            <a:r>
              <a:rPr sz="2000" b="1" spc="-45" dirty="0">
                <a:latin typeface="Arial" pitchFamily="34" charset="0"/>
                <a:cs typeface="Arial" pitchFamily="34" charset="0"/>
              </a:rPr>
              <a:t>RAYİÇ: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Bakanlı</a:t>
            </a:r>
            <a:r>
              <a:rPr lang="tr-TR" sz="2000" spc="-5" dirty="0" err="1">
                <a:latin typeface="Arial" pitchFamily="34" charset="0"/>
                <a:cs typeface="Arial" pitchFamily="34" charset="0"/>
              </a:rPr>
              <a:t>kç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a her yıl ait olduğu yıl içinde  geçerli olan </a:t>
            </a:r>
            <a:r>
              <a:rPr sz="2000" dirty="0">
                <a:latin typeface="Arial" pitchFamily="34" charset="0"/>
                <a:cs typeface="Arial" pitchFamily="34" charset="0"/>
              </a:rPr>
              <a:t>ve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yayınlanan, </a:t>
            </a:r>
            <a:r>
              <a:rPr lang="tr-TR" sz="2000" spc="-5" dirty="0">
                <a:latin typeface="Arial" pitchFamily="34" charset="0"/>
                <a:cs typeface="Arial" pitchFamily="34" charset="0"/>
              </a:rPr>
              <a:t>	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idarelerin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 işlerinde ve  ihalelerinde uymak zorunda oldukları malzeme,  </a:t>
            </a:r>
            <a:r>
              <a:rPr lang="tr-TR" sz="2000" spc="-5" dirty="0">
                <a:latin typeface="Arial" pitchFamily="34" charset="0"/>
                <a:cs typeface="Arial" pitchFamily="34" charset="0"/>
              </a:rPr>
              <a:t>	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işçilik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, makine fiyatları, katsayı ve baz</a:t>
            </a:r>
            <a:r>
              <a:rPr sz="2000" spc="5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5" dirty="0">
                <a:latin typeface="Arial" pitchFamily="34" charset="0"/>
                <a:cs typeface="Arial" pitchFamily="34" charset="0"/>
              </a:rPr>
              <a:t>fiyatlarıdır.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 rot="10800000" flipV="1">
            <a:off x="-34636" y="3323441"/>
            <a:ext cx="9144000" cy="1938992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Yeşil Defter: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Metraj yapılarak elde edilen yada yapılan imalatı 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kümülatif olarak ifade eden miktarların girişinin yapıldığı kısımdır. 	Anahtar teslim 	götürü bedel sözleşmede miktar yerine gerçekleştirilen 	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pursantaj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ya da 	imalat yüzdeleri girilir.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727364" y="3810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Diğer Tanımlar: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6226" y="1174241"/>
            <a:ext cx="6858634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45" dirty="0" err="1">
                <a:latin typeface="Arial"/>
                <a:cs typeface="Arial"/>
              </a:rPr>
              <a:t>Yapılan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 err="1">
                <a:latin typeface="Arial"/>
                <a:cs typeface="Arial"/>
              </a:rPr>
              <a:t>İşler</a:t>
            </a:r>
            <a:r>
              <a:rPr sz="2800" b="1" spc="-175" dirty="0">
                <a:latin typeface="Arial"/>
                <a:cs typeface="Arial"/>
              </a:rPr>
              <a:t> </a:t>
            </a:r>
            <a:r>
              <a:rPr sz="2800" b="1" dirty="0" err="1">
                <a:latin typeface="Arial"/>
                <a:cs typeface="Arial"/>
              </a:rPr>
              <a:t>Listesi</a:t>
            </a:r>
            <a:r>
              <a:rPr lang="tr-TR" sz="2800" b="1" dirty="0">
                <a:latin typeface="Arial"/>
                <a:cs typeface="Arial"/>
              </a:rPr>
              <a:t>: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0" y="1752600"/>
            <a:ext cx="9143999" cy="1367106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13335" rIns="0" bIns="0" rtlCol="0">
            <a:spAutoFit/>
          </a:bodyPr>
          <a:lstStyle/>
          <a:p>
            <a:pPr marL="12700" marR="5080" indent="641350">
              <a:lnSpc>
                <a:spcPct val="150000"/>
              </a:lnSpc>
              <a:spcBef>
                <a:spcPts val="105"/>
              </a:spcBef>
            </a:pPr>
            <a:r>
              <a:rPr sz="2000" spc="-50" dirty="0" err="1">
                <a:latin typeface="Arial"/>
                <a:cs typeface="Arial"/>
              </a:rPr>
              <a:t>Yeşil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deftere girilen </a:t>
            </a:r>
            <a:r>
              <a:rPr sz="2000" dirty="0">
                <a:latin typeface="Arial"/>
                <a:cs typeface="Arial"/>
              </a:rPr>
              <a:t>miktarların sözleşme </a:t>
            </a:r>
            <a:r>
              <a:rPr sz="2000" spc="-5" dirty="0">
                <a:latin typeface="Arial"/>
                <a:cs typeface="Arial"/>
              </a:rPr>
              <a:t>birim  </a:t>
            </a:r>
            <a:r>
              <a:rPr sz="2000" dirty="0">
                <a:latin typeface="Arial"/>
                <a:cs typeface="Arial"/>
              </a:rPr>
              <a:t>fiyatı ya </a:t>
            </a:r>
            <a:r>
              <a:rPr sz="2000" spc="-5" dirty="0">
                <a:latin typeface="Arial"/>
                <a:cs typeface="Arial"/>
              </a:rPr>
              <a:t>da </a:t>
            </a:r>
            <a:r>
              <a:rPr lang="tr-TR" sz="2000" spc="-5" dirty="0">
                <a:latin typeface="Arial"/>
                <a:cs typeface="Arial"/>
              </a:rPr>
              <a:t>  </a:t>
            </a:r>
          </a:p>
          <a:p>
            <a:pPr marL="12700" marR="5080" indent="641350">
              <a:lnSpc>
                <a:spcPct val="150000"/>
              </a:lnSpc>
              <a:spcBef>
                <a:spcPts val="105"/>
              </a:spcBef>
            </a:pPr>
            <a:r>
              <a:rPr sz="2000" dirty="0" err="1">
                <a:latin typeface="Arial"/>
                <a:cs typeface="Arial"/>
              </a:rPr>
              <a:t>sözleşme</a:t>
            </a:r>
            <a:r>
              <a:rPr sz="2000" dirty="0">
                <a:latin typeface="Arial"/>
                <a:cs typeface="Arial"/>
              </a:rPr>
              <a:t> pursantajı </a:t>
            </a:r>
            <a:r>
              <a:rPr sz="2000" spc="-5" dirty="0">
                <a:latin typeface="Arial"/>
                <a:cs typeface="Arial"/>
              </a:rPr>
              <a:t>ile çarpılarak her  imalatın tutarının </a:t>
            </a:r>
            <a:r>
              <a:rPr sz="2000" dirty="0" err="1">
                <a:latin typeface="Arial"/>
                <a:cs typeface="Arial"/>
              </a:rPr>
              <a:t>ayrı</a:t>
            </a:r>
            <a:r>
              <a:rPr sz="2000" dirty="0">
                <a:latin typeface="Arial"/>
                <a:cs typeface="Arial"/>
              </a:rPr>
              <a:t> </a:t>
            </a:r>
            <a:endParaRPr lang="tr-TR" sz="2000" dirty="0">
              <a:latin typeface="Arial"/>
              <a:cs typeface="Arial"/>
            </a:endParaRPr>
          </a:p>
          <a:p>
            <a:pPr marL="12700" marR="5080" indent="641350">
              <a:lnSpc>
                <a:spcPct val="150000"/>
              </a:lnSpc>
              <a:spcBef>
                <a:spcPts val="105"/>
              </a:spcBef>
            </a:pPr>
            <a:r>
              <a:rPr sz="2000" dirty="0" err="1">
                <a:latin typeface="Arial"/>
                <a:cs typeface="Arial"/>
              </a:rPr>
              <a:t>ayrı</a:t>
            </a:r>
            <a:r>
              <a:rPr sz="2000" dirty="0">
                <a:latin typeface="Arial"/>
                <a:cs typeface="Arial"/>
              </a:rPr>
              <a:t> gösterildiği</a:t>
            </a:r>
            <a:r>
              <a:rPr sz="2000" spc="-15" dirty="0">
                <a:latin typeface="Arial"/>
                <a:cs typeface="Arial"/>
              </a:rPr>
              <a:t> rapordur.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46226" y="3253713"/>
            <a:ext cx="12191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tr-TR" sz="2400" b="1" dirty="0">
                <a:latin typeface="Arial"/>
                <a:cs typeface="Arial"/>
              </a:rPr>
              <a:t>İcmal:</a:t>
            </a:r>
            <a:endParaRPr lang="tr-TR" sz="2400" dirty="0">
              <a:latin typeface="Arial"/>
              <a:cs typeface="Arial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0" y="3851593"/>
            <a:ext cx="9144000" cy="892617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13335" rIns="0" bIns="0" rtlCol="0">
            <a:spAutoFit/>
          </a:bodyPr>
          <a:lstStyle/>
          <a:p>
            <a:pPr marL="12700" marR="5080" indent="641350">
              <a:lnSpc>
                <a:spcPct val="15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Kelime </a:t>
            </a:r>
            <a:r>
              <a:rPr sz="2000" spc="-5" dirty="0">
                <a:latin typeface="Arial"/>
                <a:cs typeface="Arial"/>
              </a:rPr>
              <a:t>olarak </a:t>
            </a:r>
            <a:r>
              <a:rPr sz="2000" dirty="0">
                <a:latin typeface="Arial"/>
                <a:cs typeface="Arial"/>
              </a:rPr>
              <a:t>“özet” </a:t>
            </a:r>
            <a:r>
              <a:rPr sz="2000" spc="-5" dirty="0">
                <a:latin typeface="Arial"/>
                <a:cs typeface="Arial"/>
              </a:rPr>
              <a:t>anlamına gelen icmal, </a:t>
            </a:r>
            <a:r>
              <a:rPr sz="2000" dirty="0">
                <a:latin typeface="Arial"/>
                <a:cs typeface="Arial"/>
              </a:rPr>
              <a:t>her  </a:t>
            </a:r>
            <a:r>
              <a:rPr sz="2000" spc="-5" dirty="0">
                <a:latin typeface="Arial"/>
                <a:cs typeface="Arial"/>
              </a:rPr>
              <a:t>iş grubunun </a:t>
            </a:r>
            <a:r>
              <a:rPr sz="2000" dirty="0" err="1">
                <a:latin typeface="Arial"/>
                <a:cs typeface="Arial"/>
              </a:rPr>
              <a:t>toplam</a:t>
            </a:r>
            <a:r>
              <a:rPr sz="2000" dirty="0">
                <a:latin typeface="Arial"/>
                <a:cs typeface="Arial"/>
              </a:rPr>
              <a:t> </a:t>
            </a:r>
            <a:endParaRPr lang="tr-TR" sz="2000" dirty="0">
              <a:latin typeface="Arial"/>
              <a:cs typeface="Arial"/>
            </a:endParaRPr>
          </a:p>
          <a:p>
            <a:pPr marL="12700" marR="5080" indent="641350">
              <a:lnSpc>
                <a:spcPct val="150000"/>
              </a:lnSpc>
              <a:spcBef>
                <a:spcPts val="105"/>
              </a:spcBef>
            </a:pPr>
            <a:r>
              <a:rPr sz="2000" spc="-5" dirty="0" err="1">
                <a:latin typeface="Arial"/>
                <a:cs typeface="Arial"/>
              </a:rPr>
              <a:t>tutarının</a:t>
            </a:r>
            <a:r>
              <a:rPr sz="2000" spc="-5" dirty="0">
                <a:latin typeface="Arial"/>
                <a:cs typeface="Arial"/>
              </a:rPr>
              <a:t> gösterildiği</a:t>
            </a:r>
            <a:r>
              <a:rPr sz="2000" spc="4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rapordur.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0312" y="838609"/>
            <a:ext cx="382968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chemeClr val="tx1"/>
                </a:solidFill>
                <a:latin typeface="Arial"/>
                <a:cs typeface="Arial"/>
              </a:rPr>
              <a:t>SÖZLEŞMELER</a:t>
            </a:r>
            <a:endParaRPr sz="28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0" y="1880655"/>
            <a:ext cx="9144000" cy="2401298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92075" rIns="0" bIns="0" rtlCol="0">
            <a:spAutoFit/>
          </a:bodyPr>
          <a:lstStyle/>
          <a:p>
            <a:pPr marL="108585">
              <a:lnSpc>
                <a:spcPct val="100000"/>
              </a:lnSpc>
              <a:spcBef>
                <a:spcPts val="725"/>
              </a:spcBef>
            </a:pPr>
            <a:r>
              <a:rPr lang="tr-T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1- Anahtar teslim götürü bedel</a:t>
            </a:r>
            <a:r>
              <a:rPr sz="2000" b="1" spc="-1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2700" marR="1134745" indent="537845">
              <a:lnSpc>
                <a:spcPct val="100000"/>
              </a:lnSpc>
              <a:spcBef>
                <a:spcPts val="625"/>
              </a:spcBef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Anahtar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teslim götürü bedel </a:t>
            </a:r>
            <a:r>
              <a:rPr sz="2000" spc="-25" dirty="0">
                <a:latin typeface="Arial" panose="020B0604020202020204" pitchFamily="34" charset="0"/>
                <a:cs typeface="Arial" panose="020B0604020202020204" pitchFamily="34" charset="0"/>
              </a:rPr>
              <a:t>(ATGB),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işin  tamamına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verilen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tek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000" spc="-5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fiyat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sz="20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5" dirty="0">
                <a:latin typeface="Arial" panose="020B0604020202020204" pitchFamily="34" charset="0"/>
                <a:cs typeface="Arial" panose="020B0604020202020204" pitchFamily="34" charset="0"/>
              </a:rPr>
              <a:t>oluşturulur.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0025">
              <a:lnSpc>
                <a:spcPct val="100000"/>
              </a:lnSpc>
            </a:pP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sz="2000" b="1" spc="-30" dirty="0">
                <a:latin typeface="Arial" panose="020B0604020202020204" pitchFamily="34" charset="0"/>
                <a:cs typeface="Arial" panose="020B0604020202020204" pitchFamily="34" charset="0"/>
              </a:rPr>
              <a:t>Teklif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birim </a:t>
            </a:r>
            <a:r>
              <a:rPr sz="2000" b="1" spc="-5" dirty="0">
                <a:latin typeface="Arial" panose="020B0604020202020204" pitchFamily="34" charset="0"/>
                <a:cs typeface="Arial" panose="020B0604020202020204" pitchFamily="34" charset="0"/>
              </a:rPr>
              <a:t>fiyat</a:t>
            </a:r>
            <a:r>
              <a:rPr sz="20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457200">
              <a:lnSpc>
                <a:spcPct val="100000"/>
              </a:lnSpc>
              <a:spcBef>
                <a:spcPts val="625"/>
              </a:spcBef>
            </a:pPr>
            <a:r>
              <a:rPr lang="tr-TR" sz="2000" spc="-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000" spc="-50" dirty="0" err="1">
                <a:latin typeface="Arial" panose="020B0604020202020204" pitchFamily="34" charset="0"/>
                <a:cs typeface="Arial" panose="020B0604020202020204" pitchFamily="34" charset="0"/>
              </a:rPr>
              <a:t>Teklif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birim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fiyat (TBF)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ise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her imalat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için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ayrı ayrı  miktar ve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fiyat </a:t>
            </a:r>
            <a:r>
              <a:rPr sz="2000" spc="-5" dirty="0" err="1">
                <a:latin typeface="Arial" panose="020B0604020202020204" pitchFamily="34" charset="0"/>
                <a:cs typeface="Arial" panose="020B0604020202020204" pitchFamily="34" charset="0"/>
              </a:rPr>
              <a:t>belirtilen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sözleşme</a:t>
            </a:r>
            <a:r>
              <a:rPr sz="2000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0" dirty="0">
                <a:latin typeface="Arial" panose="020B0604020202020204" pitchFamily="34" charset="0"/>
                <a:cs typeface="Arial" panose="020B0604020202020204" pitchFamily="34" charset="0"/>
              </a:rPr>
              <a:t>türüdür.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0800" y="406015"/>
            <a:ext cx="29476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chemeClr val="tx1"/>
                </a:solidFill>
              </a:rPr>
              <a:t>HAKEDİŞ </a:t>
            </a:r>
            <a:r>
              <a:rPr dirty="0">
                <a:solidFill>
                  <a:schemeClr val="tx1"/>
                </a:solidFill>
              </a:rPr>
              <a:t>İLK</a:t>
            </a:r>
            <a:r>
              <a:rPr spc="-65" dirty="0">
                <a:solidFill>
                  <a:schemeClr val="tx1"/>
                </a:solidFill>
              </a:rPr>
              <a:t> </a:t>
            </a:r>
            <a:r>
              <a:rPr spc="-70" dirty="0">
                <a:solidFill>
                  <a:schemeClr val="tx1"/>
                </a:solidFill>
              </a:rPr>
              <a:t>SAYFA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797175"/>
            <a:ext cx="9144000" cy="6213225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Dikdörtgen 3"/>
          <p:cNvSpPr/>
          <p:nvPr/>
        </p:nvSpPr>
        <p:spPr>
          <a:xfrm>
            <a:off x="768432" y="392414"/>
            <a:ext cx="1018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ÖRNEK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838200"/>
            <a:ext cx="417449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tr-T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ETRAJ NEDİR?</a:t>
            </a:r>
            <a:endParaRPr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2600" y="1436623"/>
            <a:ext cx="3581400" cy="4828309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304800" y="1576733"/>
            <a:ext cx="5257800" cy="4708981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Metraj genel anlamda ölçerek malzeme miktarını belirlemek anlamına gelmektedir.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Metraj, projeye uygun olarak yapılan tüm uygulamaların, bütün elemanlarının teker teker ölçülerek; 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uzunlukların	metre (m)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Hacimlerin	metreküp(m3)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Ağırlıkların	kilogram(kg) veya ton(t) ve Sayılabilenlerin Adet(ad) cinsinden hesaplama işlemine denir.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76200"/>
            <a:ext cx="82296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chemeClr val="tx1"/>
                </a:solidFill>
              </a:rPr>
              <a:t>HAKEDİŞ</a:t>
            </a:r>
            <a:r>
              <a:rPr spc="-60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ÖZETİ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458356"/>
            <a:ext cx="9144000" cy="6399644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Dikdörtgen 3"/>
          <p:cNvSpPr/>
          <p:nvPr/>
        </p:nvSpPr>
        <p:spPr>
          <a:xfrm>
            <a:off x="280555" y="94891"/>
            <a:ext cx="1018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ÖRNEK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85800"/>
            <a:ext cx="9144000" cy="6172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Metin kutusu 2"/>
          <p:cNvSpPr txBox="1"/>
          <p:nvPr/>
        </p:nvSpPr>
        <p:spPr>
          <a:xfrm>
            <a:off x="838200" y="1524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ÖRNEK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14400" y="1295400"/>
            <a:ext cx="3900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2"/>
              </a:rPr>
              <a:t>https://www.ampyazilim.com.tr/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914400" y="1886405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3"/>
              </a:rPr>
              <a:t>https://www.youtube.com/watch?time_continue=194&amp;v=_xIy65Ln-u0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1371600" y="609600"/>
            <a:ext cx="233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5" name="Dikdörtgen 4"/>
          <p:cNvSpPr/>
          <p:nvPr/>
        </p:nvSpPr>
        <p:spPr>
          <a:xfrm>
            <a:off x="914400" y="2754409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4"/>
              </a:rPr>
              <a:t>http://www.imo.org.tr/resimler/dosya_ekler/dcdca973649730a_ek.pdf?tipi=79&amp;turu=X&amp;sube=7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5768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442554"/>
            <a:ext cx="583565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200" b="1" dirty="0">
                <a:solidFill>
                  <a:schemeClr val="tx1"/>
                </a:solidFill>
                <a:latin typeface="Arial"/>
                <a:cs typeface="Arial"/>
              </a:rPr>
              <a:t>METRAJ</a:t>
            </a:r>
            <a:r>
              <a:rPr lang="tr-TR" sz="3200" b="1" spc="-8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tr-TR" sz="3200" b="1" spc="-5" dirty="0">
                <a:solidFill>
                  <a:schemeClr val="tx1"/>
                </a:solidFill>
                <a:latin typeface="Arial"/>
                <a:cs typeface="Arial"/>
              </a:rPr>
              <a:t>ÇEŞİTLERİ</a:t>
            </a:r>
            <a:endParaRPr lang="tr-TR" sz="3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-13855" y="1066800"/>
            <a:ext cx="9144000" cy="1785745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92075" rIns="0" bIns="0" rtlCol="0">
            <a:spAutoFit/>
          </a:bodyPr>
          <a:lstStyle/>
          <a:p>
            <a:pPr marL="844550">
              <a:lnSpc>
                <a:spcPct val="100000"/>
              </a:lnSpc>
              <a:spcBef>
                <a:spcPts val="725"/>
              </a:spcBef>
            </a:pPr>
            <a:r>
              <a:rPr sz="2000" dirty="0">
                <a:latin typeface="Arial"/>
                <a:cs typeface="Arial"/>
              </a:rPr>
              <a:t>Genelde </a:t>
            </a:r>
            <a:r>
              <a:rPr sz="2000" spc="-5" dirty="0">
                <a:latin typeface="Arial"/>
                <a:cs typeface="Arial"/>
              </a:rPr>
              <a:t>iki </a:t>
            </a:r>
            <a:r>
              <a:rPr sz="2000" dirty="0">
                <a:latin typeface="Arial"/>
                <a:cs typeface="Arial"/>
              </a:rPr>
              <a:t>çeşit metraj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vardır.</a:t>
            </a:r>
            <a:endParaRPr sz="2000" dirty="0">
              <a:latin typeface="Arial"/>
              <a:cs typeface="Arial"/>
            </a:endParaRPr>
          </a:p>
          <a:p>
            <a:pPr marL="12700" marR="372110" indent="923290">
              <a:lnSpc>
                <a:spcPct val="100000"/>
              </a:lnSpc>
              <a:spcBef>
                <a:spcPts val="625"/>
              </a:spcBef>
            </a:pPr>
            <a:r>
              <a:rPr lang="tr-TR" sz="2000" dirty="0">
                <a:latin typeface="Arial"/>
                <a:cs typeface="Arial"/>
              </a:rPr>
              <a:t>1) Y</a:t>
            </a:r>
            <a:r>
              <a:rPr sz="2000" spc="-5" dirty="0" err="1">
                <a:latin typeface="Arial"/>
                <a:cs typeface="Arial"/>
              </a:rPr>
              <a:t>apının</a:t>
            </a:r>
            <a:r>
              <a:rPr sz="2000" spc="-5" dirty="0">
                <a:latin typeface="Arial"/>
                <a:cs typeface="Arial"/>
              </a:rPr>
              <a:t> projeleri üzerinden </a:t>
            </a:r>
            <a:r>
              <a:rPr sz="2000" spc="-5" dirty="0" err="1">
                <a:latin typeface="Arial"/>
                <a:cs typeface="Arial"/>
              </a:rPr>
              <a:t>yapılan</a:t>
            </a:r>
            <a:r>
              <a:rPr sz="2000" spc="-5" dirty="0">
                <a:latin typeface="Arial"/>
                <a:cs typeface="Arial"/>
              </a:rPr>
              <a:t>  </a:t>
            </a:r>
            <a:r>
              <a:rPr sz="2000" spc="-15" dirty="0" err="1">
                <a:latin typeface="Arial"/>
                <a:cs typeface="Arial"/>
              </a:rPr>
              <a:t>metraj</a:t>
            </a:r>
            <a:r>
              <a:rPr lang="tr-TR" sz="2000" spc="-15" dirty="0">
                <a:latin typeface="Arial"/>
                <a:cs typeface="Arial"/>
              </a:rPr>
              <a:t>a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‘’</a:t>
            </a:r>
            <a:r>
              <a:rPr sz="2000" spc="-5" dirty="0" err="1">
                <a:solidFill>
                  <a:srgbClr val="FF0000"/>
                </a:solidFill>
                <a:latin typeface="Arial"/>
                <a:cs typeface="Arial"/>
              </a:rPr>
              <a:t>ön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 err="1">
                <a:solidFill>
                  <a:srgbClr val="FF0000"/>
                </a:solidFill>
                <a:latin typeface="Arial"/>
                <a:cs typeface="Arial"/>
              </a:rPr>
              <a:t>keşfe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 esas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metraj’’</a:t>
            </a:r>
            <a:r>
              <a:rPr sz="2000" spc="-11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tr-TR" sz="2000" spc="-114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25" dirty="0" err="1">
                <a:latin typeface="Arial"/>
                <a:cs typeface="Arial"/>
              </a:rPr>
              <a:t>denir</a:t>
            </a:r>
            <a:r>
              <a:rPr sz="2000" spc="-2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2700" marR="5080" indent="923290">
              <a:lnSpc>
                <a:spcPct val="100000"/>
              </a:lnSpc>
              <a:spcBef>
                <a:spcPts val="620"/>
              </a:spcBef>
            </a:pPr>
            <a:r>
              <a:rPr lang="tr-TR" sz="2000" dirty="0">
                <a:latin typeface="Arial"/>
                <a:cs typeface="Arial"/>
              </a:rPr>
              <a:t>2) Y</a:t>
            </a:r>
            <a:r>
              <a:rPr sz="2000" dirty="0" err="1">
                <a:latin typeface="Arial"/>
                <a:cs typeface="Arial"/>
              </a:rPr>
              <a:t>apı</a:t>
            </a:r>
            <a:r>
              <a:rPr sz="2000" dirty="0">
                <a:latin typeface="Arial"/>
                <a:cs typeface="Arial"/>
              </a:rPr>
              <a:t> tamamlandıktan sonra </a:t>
            </a:r>
            <a:r>
              <a:rPr sz="2000" spc="-5" dirty="0">
                <a:latin typeface="Arial"/>
                <a:cs typeface="Arial"/>
              </a:rPr>
              <a:t>bitmiş  </a:t>
            </a:r>
            <a:r>
              <a:rPr sz="2000" spc="-5" dirty="0" err="1">
                <a:latin typeface="Arial"/>
                <a:cs typeface="Arial"/>
              </a:rPr>
              <a:t>yapının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üzerinden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alınan </a:t>
            </a:r>
            <a:r>
              <a:rPr sz="2000" spc="-5" dirty="0" err="1">
                <a:latin typeface="Arial"/>
                <a:cs typeface="Arial"/>
              </a:rPr>
              <a:t>ölçülerle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lang="tr-TR" sz="2000" spc="-5" dirty="0">
                <a:latin typeface="Arial"/>
                <a:cs typeface="Arial"/>
              </a:rPr>
              <a:t>	</a:t>
            </a:r>
            <a:r>
              <a:rPr sz="2000" spc="-5" dirty="0" err="1">
                <a:latin typeface="Arial"/>
                <a:cs typeface="Arial"/>
              </a:rPr>
              <a:t>yapılan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15" dirty="0" err="1">
                <a:latin typeface="Arial"/>
                <a:cs typeface="Arial"/>
              </a:rPr>
              <a:t>metraj</a:t>
            </a:r>
            <a:r>
              <a:rPr lang="tr-TR" sz="2000" spc="-15" dirty="0">
                <a:latin typeface="Arial"/>
                <a:cs typeface="Arial"/>
              </a:rPr>
              <a:t>a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‘’kesin </a:t>
            </a:r>
            <a:r>
              <a:rPr sz="2000" dirty="0" err="1">
                <a:solidFill>
                  <a:srgbClr val="FF0000"/>
                </a:solidFill>
                <a:latin typeface="Arial"/>
                <a:cs typeface="Arial"/>
              </a:rPr>
              <a:t>keşfe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 err="1">
                <a:solidFill>
                  <a:srgbClr val="FF0000"/>
                </a:solidFill>
                <a:latin typeface="Arial"/>
                <a:cs typeface="Arial"/>
              </a:rPr>
              <a:t>esas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metraj’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’</a:t>
            </a:r>
            <a:r>
              <a:rPr sz="2000" spc="-1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denir.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4400" y="2971524"/>
            <a:ext cx="4205288" cy="2798428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8545" y="2971524"/>
            <a:ext cx="4419600" cy="27984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709" y="4724400"/>
            <a:ext cx="9220200" cy="1093954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12700" rIns="0" bIns="0" rtlCol="0">
            <a:spAutoFit/>
          </a:bodyPr>
          <a:lstStyle/>
          <a:p>
            <a:pPr marL="495934">
              <a:lnSpc>
                <a:spcPts val="2870"/>
              </a:lnSpc>
              <a:spcBef>
                <a:spcPts val="575"/>
              </a:spcBef>
            </a:pPr>
            <a:r>
              <a:rPr sz="2000" spc="-50" dirty="0" err="1">
                <a:latin typeface="Arial" pitchFamily="34" charset="0"/>
                <a:cs typeface="Arial" pitchFamily="34" charset="0"/>
              </a:rPr>
              <a:t>Yapı</a:t>
            </a:r>
            <a:r>
              <a:rPr sz="2000" spc="-5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elemanlarının ölçüm </a:t>
            </a:r>
            <a:r>
              <a:rPr sz="2000" dirty="0">
                <a:latin typeface="Arial" pitchFamily="34" charset="0"/>
                <a:cs typeface="Arial" pitchFamily="34" charset="0"/>
              </a:rPr>
              <a:t>birimleri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doğru</a:t>
            </a:r>
            <a:r>
              <a:rPr sz="2000" spc="5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0" dirty="0" err="1">
                <a:latin typeface="Arial" pitchFamily="34" charset="0"/>
                <a:cs typeface="Arial" pitchFamily="34" charset="0"/>
              </a:rPr>
              <a:t>bilinmelidir</a:t>
            </a:r>
            <a:r>
              <a:rPr sz="2000" spc="-10" dirty="0">
                <a:latin typeface="Arial" pitchFamily="34" charset="0"/>
                <a:cs typeface="Arial" pitchFamily="34" charset="0"/>
              </a:rPr>
              <a:t>.</a:t>
            </a:r>
            <a:r>
              <a:rPr lang="tr-TR" sz="2000" spc="-1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Kamu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 inşaatlarında </a:t>
            </a:r>
            <a:r>
              <a:rPr sz="2000" dirty="0">
                <a:latin typeface="Arial" pitchFamily="34" charset="0"/>
                <a:cs typeface="Arial" pitchFamily="34" charset="0"/>
              </a:rPr>
              <a:t>metrajın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nasıl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yapılacağı,</a:t>
            </a:r>
            <a:r>
              <a:rPr sz="2000" b="1" i="1" spc="-5" dirty="0" err="1">
                <a:latin typeface="Arial" pitchFamily="34" charset="0"/>
                <a:cs typeface="Arial" pitchFamily="34" charset="0"/>
              </a:rPr>
              <a:t>Çevre</a:t>
            </a:r>
            <a:r>
              <a:rPr sz="2000" b="1" i="1" spc="-5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i="1" spc="-5" dirty="0" err="1">
                <a:latin typeface="Arial" pitchFamily="34" charset="0"/>
                <a:cs typeface="Arial" pitchFamily="34" charset="0"/>
              </a:rPr>
              <a:t>ve</a:t>
            </a:r>
            <a:r>
              <a:rPr sz="2000" b="1" i="1" spc="-5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i="1" spc="-5" dirty="0" err="1">
                <a:latin typeface="Arial" pitchFamily="34" charset="0"/>
                <a:cs typeface="Arial" pitchFamily="34" charset="0"/>
              </a:rPr>
              <a:t>Şehircilik</a:t>
            </a:r>
            <a:r>
              <a:rPr sz="2000" b="1" i="1" spc="-5" dirty="0">
                <a:latin typeface="Arial" pitchFamily="34" charset="0"/>
                <a:cs typeface="Arial" pitchFamily="34" charset="0"/>
              </a:rPr>
              <a:t> Bakanlığı</a:t>
            </a:r>
            <a:r>
              <a:rPr sz="2000" b="1" i="1" spc="-5" dirty="0">
                <a:solidFill>
                  <a:srgbClr val="00AF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tarafından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hazırlanmış</a:t>
            </a:r>
            <a:r>
              <a:rPr lang="tr-TR" sz="2000" spc="-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olan</a:t>
            </a:r>
            <a:r>
              <a:rPr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sz="2000" b="1" spc="-5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Birim</a:t>
            </a:r>
            <a:r>
              <a:rPr sz="2000" b="1" spc="-5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Fiyat </a:t>
            </a:r>
            <a:r>
              <a:rPr sz="2000" b="1" spc="-2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Tarifleri“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isimli </a:t>
            </a:r>
            <a:r>
              <a:rPr sz="2000" dirty="0" err="1">
                <a:latin typeface="Arial" pitchFamily="34" charset="0"/>
                <a:cs typeface="Arial" pitchFamily="34" charset="0"/>
              </a:rPr>
              <a:t>kitapta</a:t>
            </a:r>
            <a:r>
              <a:rPr sz="2000" spc="2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5" dirty="0" err="1">
                <a:latin typeface="Arial" pitchFamily="34" charset="0"/>
                <a:cs typeface="Arial" pitchFamily="34" charset="0"/>
              </a:rPr>
              <a:t>açıklanmıştır</a:t>
            </a:r>
            <a:r>
              <a:rPr sz="2000" spc="-15" dirty="0">
                <a:latin typeface="Arial" pitchFamily="34" charset="0"/>
                <a:cs typeface="Arial" pitchFamily="34" charset="0"/>
              </a:rPr>
              <a:t>.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0" y="838200"/>
            <a:ext cx="9144000" cy="1420325"/>
          </a:xfrm>
          <a:prstGeom prst="rect">
            <a:avLst/>
          </a:prstGeom>
          <a:solidFill>
            <a:srgbClr val="FFCC0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>
                <a:latin typeface="Arial" pitchFamily="34" charset="0"/>
                <a:ea typeface="Verdana" pitchFamily="34" charset="0"/>
                <a:cs typeface="Arial" pitchFamily="34" charset="0"/>
              </a:rPr>
              <a:t>Bir uygulamanın maliyetinin bulunması için; metraj, fiyat analizi keşif denilen işlemler sırasıyla yapılır. Metrajın hatalı yapılması yapı maliyetinin hatalı yapılmasına sebep olur.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2514600"/>
            <a:ext cx="3276600" cy="19812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0200" y="2258525"/>
            <a:ext cx="3276600" cy="23896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55800" y="0"/>
            <a:ext cx="6294374" cy="6857998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457200"/>
            <a:ext cx="5848985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KEŞİF</a:t>
            </a:r>
            <a:r>
              <a:rPr sz="3200" b="1" spc="-5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3200" spc="-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NEDİR?</a:t>
            </a:r>
            <a:endParaRPr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0" y="4309932"/>
            <a:ext cx="9144000" cy="1959575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92075" rIns="0" bIns="0" rtlCol="0">
            <a:spAutoFit/>
          </a:bodyPr>
          <a:lstStyle/>
          <a:p>
            <a:pPr marL="285115" marR="260985" indent="-272415">
              <a:lnSpc>
                <a:spcPct val="150000"/>
              </a:lnSpc>
              <a:spcBef>
                <a:spcPts val="625"/>
              </a:spcBef>
              <a:buClr>
                <a:srgbClr val="0AD0D9"/>
              </a:buClr>
              <a:buSzPct val="90384"/>
              <a:tabLst>
                <a:tab pos="293370" algn="l"/>
              </a:tabLst>
            </a:pPr>
            <a:r>
              <a:rPr lang="tr-TR" sz="2000" dirty="0">
                <a:latin typeface="Arial"/>
                <a:cs typeface="Arial"/>
              </a:rPr>
              <a:t>	</a:t>
            </a:r>
            <a:r>
              <a:rPr sz="2000" dirty="0" err="1">
                <a:latin typeface="Arial"/>
                <a:cs typeface="Arial"/>
              </a:rPr>
              <a:t>Bir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yapının </a:t>
            </a:r>
            <a:r>
              <a:rPr sz="2000" dirty="0">
                <a:latin typeface="Arial"/>
                <a:cs typeface="Arial"/>
              </a:rPr>
              <a:t>maliyet </a:t>
            </a:r>
            <a:r>
              <a:rPr sz="2000" spc="-5" dirty="0">
                <a:latin typeface="Arial"/>
                <a:cs typeface="Arial"/>
              </a:rPr>
              <a:t>bedelini bulmak için yapılan  hesapların </a:t>
            </a:r>
            <a:r>
              <a:rPr sz="2000" dirty="0">
                <a:latin typeface="Arial"/>
                <a:cs typeface="Arial"/>
              </a:rPr>
              <a:t>tümüne </a:t>
            </a:r>
            <a:r>
              <a:rPr sz="2000" b="1" dirty="0">
                <a:latin typeface="Arial"/>
                <a:cs typeface="Arial"/>
              </a:rPr>
              <a:t>‘’keşif’’ </a:t>
            </a:r>
            <a:r>
              <a:rPr sz="2000" spc="-30" dirty="0">
                <a:latin typeface="Arial"/>
                <a:cs typeface="Arial"/>
              </a:rPr>
              <a:t>denir. </a:t>
            </a:r>
            <a:r>
              <a:rPr sz="2000" dirty="0">
                <a:latin typeface="Arial"/>
                <a:cs typeface="Arial"/>
              </a:rPr>
              <a:t>Keşfin </a:t>
            </a:r>
            <a:r>
              <a:rPr sz="2000" spc="-5" dirty="0">
                <a:latin typeface="Arial"/>
                <a:cs typeface="Arial"/>
              </a:rPr>
              <a:t>esasını  </a:t>
            </a:r>
            <a:r>
              <a:rPr sz="2000" i="1" spc="-10" dirty="0">
                <a:latin typeface="Arial"/>
                <a:cs typeface="Arial"/>
              </a:rPr>
              <a:t>‘’metraj’’ </a:t>
            </a:r>
            <a:r>
              <a:rPr sz="2000" dirty="0">
                <a:latin typeface="Arial"/>
                <a:cs typeface="Arial"/>
              </a:rPr>
              <a:t>ve </a:t>
            </a:r>
            <a:r>
              <a:rPr sz="2000" spc="-5" dirty="0">
                <a:solidFill>
                  <a:srgbClr val="BE0000"/>
                </a:solidFill>
                <a:latin typeface="Arial"/>
                <a:cs typeface="Arial"/>
              </a:rPr>
              <a:t>‘</a:t>
            </a:r>
            <a:r>
              <a:rPr sz="2000" i="1" spc="-5" dirty="0">
                <a:latin typeface="Arial"/>
                <a:cs typeface="Arial"/>
              </a:rPr>
              <a:t>’birim </a:t>
            </a:r>
            <a:r>
              <a:rPr sz="2000" i="1" spc="5" dirty="0">
                <a:latin typeface="Arial"/>
                <a:cs typeface="Arial"/>
              </a:rPr>
              <a:t>fiyatlar’’</a:t>
            </a:r>
            <a:r>
              <a:rPr sz="2000" i="1" spc="-215" dirty="0">
                <a:latin typeface="Arial"/>
                <a:cs typeface="Arial"/>
              </a:rPr>
              <a:t> </a:t>
            </a:r>
            <a:r>
              <a:rPr sz="2000" spc="-15" dirty="0" err="1">
                <a:latin typeface="Arial"/>
                <a:cs typeface="Arial"/>
              </a:rPr>
              <a:t>oluşturur</a:t>
            </a:r>
            <a:r>
              <a:rPr sz="2000" spc="-15" dirty="0">
                <a:latin typeface="Arial"/>
                <a:cs typeface="Arial"/>
              </a:rPr>
              <a:t>.</a:t>
            </a:r>
            <a:endParaRPr lang="tr-TR" sz="2000" spc="-15" dirty="0">
              <a:latin typeface="Arial"/>
              <a:cs typeface="Arial"/>
            </a:endParaRPr>
          </a:p>
          <a:p>
            <a:pPr marL="285115" marR="260985" indent="-272415">
              <a:lnSpc>
                <a:spcPct val="150000"/>
              </a:lnSpc>
              <a:spcBef>
                <a:spcPts val="625"/>
              </a:spcBef>
              <a:buClr>
                <a:srgbClr val="0AD0D9"/>
              </a:buClr>
              <a:buSzPct val="90384"/>
              <a:tabLst>
                <a:tab pos="293370" algn="l"/>
              </a:tabLst>
            </a:pPr>
            <a:r>
              <a:rPr lang="tr-TR" sz="2000" spc="-15" dirty="0">
                <a:latin typeface="Arial"/>
                <a:cs typeface="Arial"/>
              </a:rPr>
              <a:t>	</a:t>
            </a:r>
            <a:r>
              <a:rPr sz="2000" dirty="0" err="1">
                <a:latin typeface="Arial"/>
                <a:cs typeface="Arial"/>
              </a:rPr>
              <a:t>Metraj</a:t>
            </a:r>
            <a:r>
              <a:rPr sz="2000" dirty="0">
                <a:latin typeface="Arial"/>
                <a:cs typeface="Arial"/>
              </a:rPr>
              <a:t> sonucunda </a:t>
            </a:r>
            <a:r>
              <a:rPr sz="2000" spc="-5" dirty="0">
                <a:latin typeface="Arial"/>
                <a:cs typeface="Arial"/>
              </a:rPr>
              <a:t>bulunan </a:t>
            </a:r>
            <a:r>
              <a:rPr sz="2000" dirty="0">
                <a:latin typeface="Arial"/>
                <a:cs typeface="Arial"/>
              </a:rPr>
              <a:t>malzeme miktarları  </a:t>
            </a:r>
            <a:r>
              <a:rPr sz="2000" spc="-5" dirty="0">
                <a:latin typeface="Arial"/>
                <a:cs typeface="Arial"/>
              </a:rPr>
              <a:t>kendisine ait birim </a:t>
            </a:r>
            <a:r>
              <a:rPr sz="2000" dirty="0">
                <a:latin typeface="Arial"/>
                <a:cs typeface="Arial"/>
              </a:rPr>
              <a:t>fiyatlarla </a:t>
            </a:r>
            <a:r>
              <a:rPr sz="2000" spc="-5" dirty="0">
                <a:latin typeface="Arial"/>
                <a:cs typeface="Arial"/>
              </a:rPr>
              <a:t>çarpılarak </a:t>
            </a:r>
            <a:r>
              <a:rPr sz="2000" dirty="0">
                <a:latin typeface="Arial"/>
                <a:cs typeface="Arial"/>
              </a:rPr>
              <a:t>toplanması  neticesinde </a:t>
            </a:r>
            <a:r>
              <a:rPr sz="2000" spc="-5" dirty="0">
                <a:latin typeface="Arial"/>
                <a:cs typeface="Arial"/>
              </a:rPr>
              <a:t>bulunan </a:t>
            </a:r>
            <a:r>
              <a:rPr sz="2000" dirty="0">
                <a:latin typeface="Arial"/>
                <a:cs typeface="Arial"/>
              </a:rPr>
              <a:t>değere </a:t>
            </a:r>
            <a:r>
              <a:rPr sz="2000" b="1" dirty="0">
                <a:latin typeface="Arial"/>
                <a:cs typeface="Arial"/>
              </a:rPr>
              <a:t>‘’keşif </a:t>
            </a:r>
            <a:r>
              <a:rPr sz="2000" b="1" spc="-10" dirty="0">
                <a:latin typeface="Arial"/>
                <a:cs typeface="Arial"/>
              </a:rPr>
              <a:t>bedeli’’</a:t>
            </a:r>
            <a:r>
              <a:rPr sz="2000" spc="-130" dirty="0">
                <a:solidFill>
                  <a:srgbClr val="006DBE"/>
                </a:solidFill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denir</a:t>
            </a:r>
            <a:r>
              <a:rPr sz="2000" spc="-25" dirty="0">
                <a:solidFill>
                  <a:srgbClr val="006DBE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000" y="1143000"/>
            <a:ext cx="6553200" cy="29870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762000"/>
            <a:ext cx="526351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chemeClr val="tx1"/>
                </a:solidFill>
                <a:latin typeface="Arial"/>
                <a:cs typeface="Arial"/>
              </a:rPr>
              <a:t>KEŞİF</a:t>
            </a:r>
            <a:r>
              <a:rPr sz="2800" b="1" spc="-8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chemeClr val="tx1"/>
                </a:solidFill>
                <a:latin typeface="Arial"/>
                <a:cs typeface="Arial"/>
              </a:rPr>
              <a:t>HAZIRLAMA</a:t>
            </a:r>
            <a:endParaRPr sz="28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0" y="1565275"/>
            <a:ext cx="9144000" cy="3842142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635" rIns="0" bIns="0" rtlCol="0">
            <a:spAutoFit/>
          </a:bodyPr>
          <a:lstStyle/>
          <a:p>
            <a:pPr marL="286385" marR="977900" indent="20955">
              <a:lnSpc>
                <a:spcPct val="150000"/>
              </a:lnSpc>
              <a:spcBef>
                <a:spcPts val="5"/>
              </a:spcBef>
            </a:pPr>
            <a:r>
              <a:rPr sz="2000" dirty="0">
                <a:latin typeface="Arial" pitchFamily="34" charset="0"/>
                <a:cs typeface="Arial" pitchFamily="34" charset="0"/>
              </a:rPr>
              <a:t>Günümüzde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uygulaması </a:t>
            </a:r>
            <a:r>
              <a:rPr sz="2000" spc="-10" dirty="0">
                <a:latin typeface="Arial" pitchFamily="34" charset="0"/>
                <a:cs typeface="Arial" pitchFamily="34" charset="0"/>
              </a:rPr>
              <a:t>yapılan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iki çeşit keşif </a:t>
            </a:r>
            <a:r>
              <a:rPr sz="2000" spc="-25" dirty="0">
                <a:latin typeface="Arial" pitchFamily="34" charset="0"/>
                <a:cs typeface="Arial" pitchFamily="34" charset="0"/>
              </a:rPr>
              <a:t>vardır. 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Bunlar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;</a:t>
            </a:r>
            <a:endParaRPr lang="tr-TR" sz="2000" spc="-5" dirty="0">
              <a:latin typeface="Arial" pitchFamily="34" charset="0"/>
              <a:cs typeface="Arial" pitchFamily="34" charset="0"/>
            </a:endParaRPr>
          </a:p>
          <a:p>
            <a:pPr marL="286385" marR="977900" indent="20955">
              <a:lnSpc>
                <a:spcPct val="150000"/>
              </a:lnSpc>
              <a:spcBef>
                <a:spcPts val="5"/>
              </a:spcBef>
              <a:buFont typeface="Wingdings" pitchFamily="2" charset="2"/>
              <a:buChar char="ü"/>
            </a:pPr>
            <a:r>
              <a:rPr sz="2000" b="1" spc="-5" dirty="0" err="1">
                <a:latin typeface="Arial" pitchFamily="34" charset="0"/>
                <a:cs typeface="Arial" pitchFamily="34" charset="0"/>
              </a:rPr>
              <a:t>Keşif</a:t>
            </a:r>
            <a:r>
              <a:rPr sz="2000" b="1" spc="-5" dirty="0">
                <a:latin typeface="Arial" pitchFamily="34" charset="0"/>
                <a:cs typeface="Arial" pitchFamily="34" charset="0"/>
              </a:rPr>
              <a:t> (ön keşif</a:t>
            </a:r>
            <a:r>
              <a:rPr sz="2000" b="1" spc="5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286385" marR="406400" indent="-27940">
              <a:lnSpc>
                <a:spcPct val="150000"/>
              </a:lnSpc>
              <a:spcBef>
                <a:spcPts val="575"/>
              </a:spcBef>
            </a:pPr>
            <a:r>
              <a:rPr sz="2000" spc="-50" dirty="0">
                <a:latin typeface="Arial" pitchFamily="34" charset="0"/>
                <a:cs typeface="Arial" pitchFamily="34" charset="0"/>
              </a:rPr>
              <a:t>Yapı </a:t>
            </a:r>
            <a:r>
              <a:rPr sz="2000" spc="-10" dirty="0">
                <a:latin typeface="Arial" pitchFamily="34" charset="0"/>
                <a:cs typeface="Arial" pitchFamily="34" charset="0"/>
              </a:rPr>
              <a:t>yapılmadan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önce, </a:t>
            </a:r>
            <a:r>
              <a:rPr lang="tr-TR" sz="2000" spc="-10" dirty="0">
                <a:latin typeface="Arial" pitchFamily="34" charset="0"/>
                <a:cs typeface="Arial" pitchFamily="34" charset="0"/>
              </a:rPr>
              <a:t>uygulama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projeleri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 üzerinden </a:t>
            </a:r>
            <a:r>
              <a:rPr sz="2000" spc="-10" dirty="0">
                <a:latin typeface="Arial" pitchFamily="34" charset="0"/>
                <a:cs typeface="Arial" pitchFamily="34" charset="0"/>
              </a:rPr>
              <a:t>yapılan </a:t>
            </a:r>
            <a:r>
              <a:rPr sz="2000" dirty="0">
                <a:latin typeface="Arial" pitchFamily="34" charset="0"/>
                <a:cs typeface="Arial" pitchFamily="34" charset="0"/>
              </a:rPr>
              <a:t>keşfe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‘’I.keşif’’veya </a:t>
            </a:r>
            <a:r>
              <a:rPr sz="2000" spc="-10" dirty="0">
                <a:latin typeface="Arial" pitchFamily="34" charset="0"/>
                <a:cs typeface="Arial" pitchFamily="34" charset="0"/>
              </a:rPr>
              <a:t>‘’ön keşif’’  </a:t>
            </a:r>
            <a:r>
              <a:rPr sz="2000" spc="-25" dirty="0" err="1">
                <a:latin typeface="Arial" pitchFamily="34" charset="0"/>
                <a:cs typeface="Arial" pitchFamily="34" charset="0"/>
              </a:rPr>
              <a:t>denir</a:t>
            </a:r>
            <a:r>
              <a:rPr sz="2000" spc="-25" dirty="0">
                <a:latin typeface="Arial" pitchFamily="34" charset="0"/>
                <a:cs typeface="Arial" pitchFamily="34" charset="0"/>
              </a:rPr>
              <a:t>.</a:t>
            </a:r>
            <a:endParaRPr lang="tr-TR" sz="2000" spc="-25" dirty="0">
              <a:latin typeface="Arial" pitchFamily="34" charset="0"/>
              <a:cs typeface="Arial" pitchFamily="34" charset="0"/>
            </a:endParaRPr>
          </a:p>
          <a:p>
            <a:pPr marL="286385" marR="406400" indent="-27940">
              <a:lnSpc>
                <a:spcPct val="150000"/>
              </a:lnSpc>
              <a:spcBef>
                <a:spcPts val="575"/>
              </a:spcBef>
              <a:buFont typeface="Wingdings" pitchFamily="2" charset="2"/>
              <a:buChar char="ü"/>
            </a:pPr>
            <a:r>
              <a:rPr sz="2000" b="1" spc="-5" dirty="0" err="1">
                <a:latin typeface="Arial" pitchFamily="34" charset="0"/>
                <a:cs typeface="Arial" pitchFamily="34" charset="0"/>
              </a:rPr>
              <a:t>Keşif</a:t>
            </a:r>
            <a:r>
              <a:rPr sz="2000" b="1" spc="-5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dirty="0">
                <a:latin typeface="Arial" pitchFamily="34" charset="0"/>
                <a:cs typeface="Arial" pitchFamily="34" charset="0"/>
              </a:rPr>
              <a:t>( </a:t>
            </a:r>
            <a:r>
              <a:rPr sz="2000" b="1" spc="-5" dirty="0">
                <a:latin typeface="Arial" pitchFamily="34" charset="0"/>
                <a:cs typeface="Arial" pitchFamily="34" charset="0"/>
              </a:rPr>
              <a:t>kesin keşif</a:t>
            </a:r>
            <a:r>
              <a:rPr sz="2000" b="1" spc="10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286385" marR="5080" indent="-21590">
              <a:lnSpc>
                <a:spcPct val="150000"/>
              </a:lnSpc>
              <a:spcBef>
                <a:spcPts val="270"/>
              </a:spcBef>
              <a:tabLst>
                <a:tab pos="6097270" algn="l"/>
              </a:tabLst>
            </a:pPr>
            <a:r>
              <a:rPr sz="2000" spc="-5" dirty="0">
                <a:latin typeface="Arial" pitchFamily="34" charset="0"/>
                <a:cs typeface="Arial" pitchFamily="34" charset="0"/>
              </a:rPr>
              <a:t>Uygulaması </a:t>
            </a:r>
            <a:r>
              <a:rPr sz="2000" spc="-10" dirty="0">
                <a:latin typeface="Arial" pitchFamily="34" charset="0"/>
                <a:cs typeface="Arial" pitchFamily="34" charset="0"/>
              </a:rPr>
              <a:t>yapılmış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olan</a:t>
            </a:r>
            <a:r>
              <a:rPr sz="2000" spc="15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bütün</a:t>
            </a:r>
            <a:r>
              <a:rPr sz="2000" spc="1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imalatlar</a:t>
            </a:r>
            <a:r>
              <a:rPr lang="tr-TR" sz="2000" spc="-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ölçülerek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0" dirty="0">
                <a:latin typeface="Arial" pitchFamily="34" charset="0"/>
                <a:cs typeface="Arial" pitchFamily="34" charset="0"/>
              </a:rPr>
              <a:t>yapılan  </a:t>
            </a:r>
            <a:r>
              <a:rPr sz="2000" dirty="0">
                <a:latin typeface="Arial" pitchFamily="34" charset="0"/>
                <a:cs typeface="Arial" pitchFamily="34" charset="0"/>
              </a:rPr>
              <a:t>keşfe 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‘’II keşif’’ veya ‘’kesin keşif’’</a:t>
            </a:r>
            <a:r>
              <a:rPr sz="2000" spc="-10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25" dirty="0">
                <a:latin typeface="Arial" pitchFamily="34" charset="0"/>
                <a:cs typeface="Arial" pitchFamily="34" charset="0"/>
              </a:rPr>
              <a:t>denir.</a:t>
            </a:r>
            <a:endParaRPr sz="2000" dirty="0">
              <a:latin typeface="Arial" pitchFamily="34" charset="0"/>
              <a:cs typeface="Arial" pitchFamily="34" charset="0"/>
            </a:endParaRPr>
          </a:p>
          <a:p>
            <a:pPr marL="449580" indent="-436880">
              <a:lnSpc>
                <a:spcPct val="150000"/>
              </a:lnSpc>
              <a:spcBef>
                <a:spcPts val="120"/>
              </a:spcBef>
              <a:buClr>
                <a:srgbClr val="0AD0D9"/>
              </a:buClr>
              <a:buSzPct val="93750"/>
              <a:tabLst>
                <a:tab pos="449580" algn="l"/>
                <a:tab pos="450215" algn="l"/>
              </a:tabLst>
            </a:pPr>
            <a:r>
              <a:rPr lang="tr-TR" sz="2000" spc="-40" dirty="0">
                <a:latin typeface="Arial" pitchFamily="34" charset="0"/>
                <a:cs typeface="Arial" pitchFamily="34" charset="0"/>
              </a:rPr>
              <a:t>   Uygulamanın </a:t>
            </a:r>
            <a:r>
              <a:rPr sz="2000" spc="-5" dirty="0" err="1">
                <a:latin typeface="Arial" pitchFamily="34" charset="0"/>
                <a:cs typeface="Arial" pitchFamily="34" charset="0"/>
              </a:rPr>
              <a:t>gerçek</a:t>
            </a:r>
            <a:r>
              <a:rPr sz="2000" spc="-5" dirty="0">
                <a:latin typeface="Arial" pitchFamily="34" charset="0"/>
                <a:cs typeface="Arial" pitchFamily="34" charset="0"/>
              </a:rPr>
              <a:t> maliyeti ‘’kesin keşif’’ ile</a:t>
            </a:r>
            <a:r>
              <a:rPr sz="2000" spc="10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5" dirty="0">
                <a:latin typeface="Arial" pitchFamily="34" charset="0"/>
                <a:cs typeface="Arial" pitchFamily="34" charset="0"/>
              </a:rPr>
              <a:t>belirlenir.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914400"/>
            <a:ext cx="5438775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spc="-22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KEŞİF </a:t>
            </a:r>
            <a:r>
              <a:rPr sz="2400" b="1" spc="-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HAZIRLAMADA</a:t>
            </a:r>
            <a:r>
              <a:rPr sz="2400" b="1" spc="-34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400" b="1" spc="-204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KURALLAR</a:t>
            </a:r>
            <a:endParaRPr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0" y="1752600"/>
            <a:ext cx="9144000" cy="3372142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43180" rIns="0" bIns="0" rtlCol="0">
            <a:spAutoFit/>
          </a:bodyPr>
          <a:lstStyle/>
          <a:p>
            <a:pPr marL="469900" marR="114300" lvl="1">
              <a:lnSpc>
                <a:spcPct val="150000"/>
              </a:lnSpc>
              <a:spcBef>
                <a:spcPts val="340"/>
              </a:spcBef>
              <a:buSzPct val="96428"/>
              <a:buFont typeface="Wingdings" pitchFamily="2" charset="2"/>
              <a:buChar char="ü"/>
              <a:tabLst>
                <a:tab pos="137795" algn="l"/>
              </a:tabLst>
            </a:pPr>
            <a:r>
              <a:rPr sz="2000" spc="-130" dirty="0" err="1">
                <a:latin typeface="Arial" pitchFamily="34" charset="0"/>
                <a:cs typeface="Arial" pitchFamily="34" charset="0"/>
              </a:rPr>
              <a:t>Projeden</a:t>
            </a:r>
            <a:r>
              <a:rPr sz="20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70" dirty="0">
                <a:latin typeface="Arial" pitchFamily="34" charset="0"/>
                <a:cs typeface="Arial" pitchFamily="34" charset="0"/>
              </a:rPr>
              <a:t>farklı 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olarak </a:t>
            </a:r>
            <a:r>
              <a:rPr sz="2000" spc="-135" dirty="0">
                <a:latin typeface="Arial" pitchFamily="34" charset="0"/>
                <a:cs typeface="Arial" pitchFamily="34" charset="0"/>
              </a:rPr>
              <a:t>yapılan </a:t>
            </a:r>
            <a:r>
              <a:rPr sz="2000" spc="-70" dirty="0">
                <a:latin typeface="Arial" pitchFamily="34" charset="0"/>
                <a:cs typeface="Arial" pitchFamily="34" charset="0"/>
              </a:rPr>
              <a:t>imalatların </a:t>
            </a:r>
            <a:r>
              <a:rPr sz="2000" spc="-50" dirty="0">
                <a:latin typeface="Arial" pitchFamily="34" charset="0"/>
                <a:cs typeface="Arial" pitchFamily="34" charset="0"/>
              </a:rPr>
              <a:t>miktar</a:t>
            </a:r>
            <a:r>
              <a:rPr sz="2000" spc="-32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65" dirty="0">
                <a:latin typeface="Arial" pitchFamily="34" charset="0"/>
                <a:cs typeface="Arial" pitchFamily="34" charset="0"/>
              </a:rPr>
              <a:t>ve  </a:t>
            </a:r>
            <a:r>
              <a:rPr sz="2000" spc="-40" dirty="0">
                <a:latin typeface="Arial" pitchFamily="34" charset="0"/>
                <a:cs typeface="Arial" pitchFamily="34" charset="0"/>
              </a:rPr>
              <a:t>niteliğini </a:t>
            </a:r>
            <a:r>
              <a:rPr sz="2000" spc="-85" dirty="0">
                <a:latin typeface="Arial" pitchFamily="34" charset="0"/>
                <a:cs typeface="Arial" pitchFamily="34" charset="0"/>
              </a:rPr>
              <a:t>belirleyen </a:t>
            </a:r>
            <a:r>
              <a:rPr sz="2000" spc="-100" dirty="0">
                <a:latin typeface="Arial" pitchFamily="34" charset="0"/>
                <a:cs typeface="Arial" pitchFamily="34" charset="0"/>
              </a:rPr>
              <a:t>belgeler </a:t>
            </a:r>
            <a:r>
              <a:rPr sz="2000" spc="-120" dirty="0">
                <a:latin typeface="Arial" pitchFamily="34" charset="0"/>
                <a:cs typeface="Arial" pitchFamily="34" charset="0"/>
              </a:rPr>
              <a:t>(ataşmanlar </a:t>
            </a:r>
            <a:r>
              <a:rPr sz="2000" spc="-85" dirty="0">
                <a:latin typeface="Arial" pitchFamily="34" charset="0"/>
                <a:cs typeface="Arial" pitchFamily="34" charset="0"/>
              </a:rPr>
              <a:t>) ayrıntılı  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olarak</a:t>
            </a:r>
            <a:r>
              <a:rPr sz="2000" spc="-15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70" dirty="0" err="1">
                <a:latin typeface="Arial" pitchFamily="34" charset="0"/>
                <a:cs typeface="Arial" pitchFamily="34" charset="0"/>
              </a:rPr>
              <a:t>tutulmalıdır</a:t>
            </a:r>
            <a:r>
              <a:rPr sz="2000" spc="-70" dirty="0">
                <a:latin typeface="Arial" pitchFamily="34" charset="0"/>
                <a:cs typeface="Arial" pitchFamily="34" charset="0"/>
              </a:rPr>
              <a:t>.</a:t>
            </a:r>
            <a:endParaRPr lang="tr-TR" sz="2000" spc="-70" dirty="0">
              <a:latin typeface="Arial" pitchFamily="34" charset="0"/>
              <a:cs typeface="Arial" pitchFamily="34" charset="0"/>
            </a:endParaRPr>
          </a:p>
          <a:p>
            <a:pPr marL="469900" marR="114300" lvl="1">
              <a:lnSpc>
                <a:spcPct val="150000"/>
              </a:lnSpc>
              <a:spcBef>
                <a:spcPts val="340"/>
              </a:spcBef>
              <a:buSzPct val="96428"/>
              <a:buFont typeface="Wingdings" pitchFamily="2" charset="2"/>
              <a:buChar char="ü"/>
              <a:tabLst>
                <a:tab pos="137795" algn="l"/>
              </a:tabLst>
            </a:pPr>
            <a:r>
              <a:rPr lang="tr-TR" sz="2000" spc="-7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250" dirty="0" err="1">
                <a:latin typeface="Arial" pitchFamily="34" charset="0"/>
                <a:cs typeface="Arial" pitchFamily="34" charset="0"/>
              </a:rPr>
              <a:t>Bazı</a:t>
            </a:r>
            <a:r>
              <a:rPr sz="2000" spc="-25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30" dirty="0">
                <a:latin typeface="Arial" pitchFamily="34" charset="0"/>
                <a:cs typeface="Arial" pitchFamily="34" charset="0"/>
              </a:rPr>
              <a:t>malzemelere </a:t>
            </a:r>
            <a:r>
              <a:rPr sz="2000" spc="-40" dirty="0">
                <a:latin typeface="Arial" pitchFamily="34" charset="0"/>
                <a:cs typeface="Arial" pitchFamily="34" charset="0"/>
              </a:rPr>
              <a:t>fiyat </a:t>
            </a:r>
            <a:r>
              <a:rPr sz="2000" spc="-90" dirty="0">
                <a:latin typeface="Arial" pitchFamily="34" charset="0"/>
                <a:cs typeface="Arial" pitchFamily="34" charset="0"/>
              </a:rPr>
              <a:t>farkı </a:t>
            </a:r>
            <a:r>
              <a:rPr sz="2000" spc="-95" dirty="0">
                <a:latin typeface="Arial" pitchFamily="34" charset="0"/>
                <a:cs typeface="Arial" pitchFamily="34" charset="0"/>
              </a:rPr>
              <a:t>ödendiği </a:t>
            </a:r>
            <a:r>
              <a:rPr sz="2000" spc="-70" dirty="0">
                <a:latin typeface="Arial" pitchFamily="34" charset="0"/>
                <a:cs typeface="Arial" pitchFamily="34" charset="0"/>
              </a:rPr>
              <a:t>için</a:t>
            </a:r>
            <a:r>
              <a:rPr sz="2000" spc="-28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35" dirty="0">
                <a:latin typeface="Arial" pitchFamily="34" charset="0"/>
                <a:cs typeface="Arial" pitchFamily="34" charset="0"/>
              </a:rPr>
              <a:t>yapılan  </a:t>
            </a:r>
            <a:r>
              <a:rPr sz="2000" spc="-70" dirty="0">
                <a:latin typeface="Arial" pitchFamily="34" charset="0"/>
                <a:cs typeface="Arial" pitchFamily="34" charset="0"/>
              </a:rPr>
              <a:t>imalatların </a:t>
            </a:r>
            <a:r>
              <a:rPr sz="2000" spc="-30" dirty="0">
                <a:latin typeface="Arial" pitchFamily="34" charset="0"/>
                <a:cs typeface="Arial" pitchFamily="34" charset="0"/>
              </a:rPr>
              <a:t>tarihleri</a:t>
            </a:r>
            <a:r>
              <a:rPr sz="2000" spc="-21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05" dirty="0" err="1">
                <a:latin typeface="Arial" pitchFamily="34" charset="0"/>
                <a:cs typeface="Arial" pitchFamily="34" charset="0"/>
              </a:rPr>
              <a:t>kaydedilmelidir</a:t>
            </a:r>
            <a:r>
              <a:rPr sz="2000" spc="-105" dirty="0">
                <a:latin typeface="Arial" pitchFamily="34" charset="0"/>
                <a:cs typeface="Arial" pitchFamily="34" charset="0"/>
              </a:rPr>
              <a:t>.</a:t>
            </a:r>
            <a:r>
              <a:rPr lang="tr-TR" sz="2000" spc="-105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469900" marR="114300" lvl="1">
              <a:lnSpc>
                <a:spcPct val="150000"/>
              </a:lnSpc>
              <a:spcBef>
                <a:spcPts val="340"/>
              </a:spcBef>
              <a:buSzPct val="96428"/>
              <a:buFont typeface="Wingdings" pitchFamily="2" charset="2"/>
              <a:buChar char="ü"/>
              <a:tabLst>
                <a:tab pos="137795" algn="l"/>
              </a:tabLst>
            </a:pPr>
            <a:r>
              <a:rPr lang="tr-TR" sz="2000" spc="-10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25" dirty="0" err="1">
                <a:latin typeface="Arial" pitchFamily="34" charset="0"/>
                <a:cs typeface="Arial" pitchFamily="34" charset="0"/>
              </a:rPr>
              <a:t>Keşifler</a:t>
            </a:r>
            <a:r>
              <a:rPr sz="2000" spc="-125" dirty="0">
                <a:latin typeface="Arial" pitchFamily="34" charset="0"/>
                <a:cs typeface="Arial" pitchFamily="34" charset="0"/>
              </a:rPr>
              <a:t> hazırlanırken keşif </a:t>
            </a:r>
            <a:r>
              <a:rPr sz="2000" spc="-100" dirty="0">
                <a:latin typeface="Arial" pitchFamily="34" charset="0"/>
                <a:cs typeface="Arial" pitchFamily="34" charset="0"/>
              </a:rPr>
              <a:t>özeti </a:t>
            </a:r>
            <a:r>
              <a:rPr sz="2000" spc="-80" dirty="0">
                <a:latin typeface="Arial" pitchFamily="34" charset="0"/>
                <a:cs typeface="Arial" pitchFamily="34" charset="0"/>
              </a:rPr>
              <a:t>cetveli</a:t>
            </a:r>
            <a:r>
              <a:rPr sz="2000" spc="-25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05" dirty="0" err="1">
                <a:latin typeface="Arial" pitchFamily="34" charset="0"/>
                <a:cs typeface="Arial" pitchFamily="34" charset="0"/>
              </a:rPr>
              <a:t>kullanılır</a:t>
            </a:r>
            <a:r>
              <a:rPr sz="2000" spc="-105" dirty="0">
                <a:latin typeface="Arial" pitchFamily="34" charset="0"/>
                <a:cs typeface="Arial" pitchFamily="34" charset="0"/>
              </a:rPr>
              <a:t>.</a:t>
            </a:r>
            <a:r>
              <a:rPr lang="tr-TR" sz="2000" spc="-105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469900" marR="114300" lvl="1">
              <a:lnSpc>
                <a:spcPct val="150000"/>
              </a:lnSpc>
              <a:spcBef>
                <a:spcPts val="340"/>
              </a:spcBef>
              <a:buSzPct val="96428"/>
              <a:buFont typeface="Wingdings" pitchFamily="2" charset="2"/>
              <a:buChar char="ü"/>
              <a:tabLst>
                <a:tab pos="137795" algn="l"/>
              </a:tabLst>
            </a:pPr>
            <a:r>
              <a:rPr lang="tr-TR" sz="2000" spc="-10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75" dirty="0" err="1">
                <a:latin typeface="Arial" pitchFamily="34" charset="0"/>
                <a:cs typeface="Arial" pitchFamily="34" charset="0"/>
              </a:rPr>
              <a:t>Keşif</a:t>
            </a:r>
            <a:r>
              <a:rPr sz="2000" spc="-17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00" dirty="0">
                <a:latin typeface="Arial" pitchFamily="34" charset="0"/>
                <a:cs typeface="Arial" pitchFamily="34" charset="0"/>
              </a:rPr>
              <a:t>özeti </a:t>
            </a:r>
            <a:r>
              <a:rPr sz="2000" spc="-75" dirty="0">
                <a:latin typeface="Arial" pitchFamily="34" charset="0"/>
                <a:cs typeface="Arial" pitchFamily="34" charset="0"/>
              </a:rPr>
              <a:t>cetvelinin </a:t>
            </a:r>
            <a:r>
              <a:rPr sz="2000" spc="-200" dirty="0">
                <a:latin typeface="Arial" pitchFamily="34" charset="0"/>
                <a:cs typeface="Arial" pitchFamily="34" charset="0"/>
              </a:rPr>
              <a:t>esasını </a:t>
            </a:r>
            <a:r>
              <a:rPr sz="2000" spc="-55" dirty="0">
                <a:latin typeface="Arial" pitchFamily="34" charset="0"/>
                <a:cs typeface="Arial" pitchFamily="34" charset="0"/>
              </a:rPr>
              <a:t>metraj </a:t>
            </a:r>
            <a:r>
              <a:rPr sz="2000" spc="-100" dirty="0">
                <a:latin typeface="Arial" pitchFamily="34" charset="0"/>
                <a:cs typeface="Arial" pitchFamily="34" charset="0"/>
              </a:rPr>
              <a:t>özeti</a:t>
            </a:r>
            <a:r>
              <a:rPr sz="2000" spc="-204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80" dirty="0">
                <a:latin typeface="Arial" pitchFamily="34" charset="0"/>
                <a:cs typeface="Arial" pitchFamily="34" charset="0"/>
              </a:rPr>
              <a:t>cetveli  </a:t>
            </a:r>
            <a:r>
              <a:rPr sz="2000" spc="-85" dirty="0" err="1">
                <a:latin typeface="Arial" pitchFamily="34" charset="0"/>
                <a:cs typeface="Arial" pitchFamily="34" charset="0"/>
              </a:rPr>
              <a:t>oluşturur</a:t>
            </a:r>
            <a:r>
              <a:rPr sz="2000" spc="-85" dirty="0">
                <a:latin typeface="Arial" pitchFamily="34" charset="0"/>
                <a:cs typeface="Arial" pitchFamily="34" charset="0"/>
              </a:rPr>
              <a:t>.</a:t>
            </a:r>
            <a:r>
              <a:rPr lang="tr-TR" sz="2000" spc="-85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469900" marR="114300" lvl="1">
              <a:lnSpc>
                <a:spcPct val="150000"/>
              </a:lnSpc>
              <a:spcBef>
                <a:spcPts val="340"/>
              </a:spcBef>
              <a:buSzPct val="96428"/>
              <a:buFont typeface="Wingdings" pitchFamily="2" charset="2"/>
              <a:buChar char="ü"/>
              <a:tabLst>
                <a:tab pos="137795" algn="l"/>
              </a:tabLst>
            </a:pPr>
            <a:r>
              <a:rPr lang="tr-TR" sz="2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30" dirty="0" err="1">
                <a:latin typeface="Arial" pitchFamily="34" charset="0"/>
                <a:cs typeface="Arial" pitchFamily="34" charset="0"/>
              </a:rPr>
              <a:t>Metraj</a:t>
            </a:r>
            <a:r>
              <a:rPr sz="2000" spc="-3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00" dirty="0">
                <a:latin typeface="Arial" pitchFamily="34" charset="0"/>
                <a:cs typeface="Arial" pitchFamily="34" charset="0"/>
              </a:rPr>
              <a:t>özeti </a:t>
            </a:r>
            <a:r>
              <a:rPr sz="2000" spc="-90" dirty="0">
                <a:latin typeface="Arial" pitchFamily="34" charset="0"/>
                <a:cs typeface="Arial" pitchFamily="34" charset="0"/>
              </a:rPr>
              <a:t>cetveline </a:t>
            </a:r>
            <a:r>
              <a:rPr sz="2000" spc="-30" dirty="0">
                <a:latin typeface="Arial" pitchFamily="34" charset="0"/>
                <a:cs typeface="Arial" pitchFamily="34" charset="0"/>
              </a:rPr>
              <a:t>birim </a:t>
            </a:r>
            <a:r>
              <a:rPr sz="2000" spc="-55" dirty="0">
                <a:latin typeface="Arial" pitchFamily="34" charset="0"/>
                <a:cs typeface="Arial" pitchFamily="34" charset="0"/>
              </a:rPr>
              <a:t>fiyatı </a:t>
            </a:r>
            <a:r>
              <a:rPr sz="2000" spc="-90" dirty="0">
                <a:latin typeface="Arial" pitchFamily="34" charset="0"/>
                <a:cs typeface="Arial" pitchFamily="34" charset="0"/>
              </a:rPr>
              <a:t>sütunu</a:t>
            </a:r>
            <a:r>
              <a:rPr sz="2000" spc="-48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eklenerek  </a:t>
            </a:r>
            <a:r>
              <a:rPr sz="2000" spc="-120" dirty="0">
                <a:latin typeface="Arial" pitchFamily="34" charset="0"/>
                <a:cs typeface="Arial" pitchFamily="34" charset="0"/>
              </a:rPr>
              <a:t>keşif </a:t>
            </a:r>
            <a:r>
              <a:rPr sz="2000" spc="-100" dirty="0">
                <a:latin typeface="Arial" pitchFamily="34" charset="0"/>
                <a:cs typeface="Arial" pitchFamily="34" charset="0"/>
              </a:rPr>
              <a:t>özeti </a:t>
            </a:r>
            <a:r>
              <a:rPr sz="2000" spc="-80" dirty="0">
                <a:latin typeface="Arial" pitchFamily="34" charset="0"/>
                <a:cs typeface="Arial" pitchFamily="34" charset="0"/>
              </a:rPr>
              <a:t>cetveli </a:t>
            </a:r>
            <a:r>
              <a:rPr sz="2000" spc="-105" dirty="0">
                <a:latin typeface="Arial" pitchFamily="34" charset="0"/>
                <a:cs typeface="Arial" pitchFamily="34" charset="0"/>
              </a:rPr>
              <a:t>elde</a:t>
            </a:r>
            <a:r>
              <a:rPr sz="2000" spc="-31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80" dirty="0">
                <a:latin typeface="Arial" pitchFamily="34" charset="0"/>
                <a:cs typeface="Arial" pitchFamily="34" charset="0"/>
              </a:rPr>
              <a:t>edilir.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762000"/>
            <a:ext cx="31369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1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BİRİM</a:t>
            </a:r>
            <a:r>
              <a:rPr sz="2800" b="1" spc="-33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b="1" spc="-34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FİYATLAR</a:t>
            </a:r>
            <a:endParaRPr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0" y="1524000"/>
            <a:ext cx="9144000" cy="3820918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12065" rIns="0" bIns="0" rtlCol="0">
            <a:spAutoFit/>
          </a:bodyPr>
          <a:lstStyle/>
          <a:p>
            <a:pPr marL="12700" marR="426084" indent="914400">
              <a:lnSpc>
                <a:spcPct val="150000"/>
              </a:lnSpc>
              <a:spcBef>
                <a:spcPts val="285"/>
              </a:spcBef>
            </a:pPr>
            <a:r>
              <a:rPr sz="2000" spc="-95" dirty="0" err="1">
                <a:latin typeface="Arial" pitchFamily="34" charset="0"/>
                <a:cs typeface="Arial" pitchFamily="34" charset="0"/>
              </a:rPr>
              <a:t>Bir</a:t>
            </a:r>
            <a:r>
              <a:rPr sz="2000" spc="-9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75" dirty="0">
                <a:latin typeface="Arial" pitchFamily="34" charset="0"/>
                <a:cs typeface="Arial" pitchFamily="34" charset="0"/>
              </a:rPr>
              <a:t>ürünün </a:t>
            </a:r>
            <a:r>
              <a:rPr sz="2000" spc="-20" dirty="0">
                <a:latin typeface="Arial" pitchFamily="34" charset="0"/>
                <a:cs typeface="Arial" pitchFamily="34" charset="0"/>
              </a:rPr>
              <a:t>bir </a:t>
            </a:r>
            <a:r>
              <a:rPr sz="2000" spc="-35" dirty="0">
                <a:latin typeface="Arial" pitchFamily="34" charset="0"/>
                <a:cs typeface="Arial" pitchFamily="34" charset="0"/>
              </a:rPr>
              <a:t>biriminin </a:t>
            </a:r>
            <a:r>
              <a:rPr sz="2000" spc="-85" dirty="0">
                <a:latin typeface="Arial" pitchFamily="34" charset="0"/>
                <a:cs typeface="Arial" pitchFamily="34" charset="0"/>
              </a:rPr>
              <a:t>fiyatına </a:t>
            </a:r>
            <a:r>
              <a:rPr sz="2000" spc="235" dirty="0">
                <a:latin typeface="Arial" pitchFamily="34" charset="0"/>
                <a:cs typeface="Arial" pitchFamily="34" charset="0"/>
              </a:rPr>
              <a:t>“</a:t>
            </a:r>
            <a:r>
              <a:rPr sz="2000" spc="-455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spc="-150" dirty="0">
                <a:latin typeface="Arial" pitchFamily="34" charset="0"/>
                <a:cs typeface="Arial" pitchFamily="34" charset="0"/>
              </a:rPr>
              <a:t>Birim </a:t>
            </a:r>
            <a:r>
              <a:rPr sz="2000" b="1" spc="-225" dirty="0">
                <a:latin typeface="Arial" pitchFamily="34" charset="0"/>
                <a:cs typeface="Arial" pitchFamily="34" charset="0"/>
              </a:rPr>
              <a:t>Fiyat’’  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denir. </a:t>
            </a:r>
            <a:r>
              <a:rPr sz="2000" spc="-145" dirty="0" err="1">
                <a:latin typeface="Arial" pitchFamily="34" charset="0"/>
                <a:cs typeface="Arial" pitchFamily="34" charset="0"/>
              </a:rPr>
              <a:t>Ülkemizde</a:t>
            </a:r>
            <a:r>
              <a:rPr sz="2000" spc="-14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70" dirty="0" err="1">
                <a:latin typeface="Arial" pitchFamily="34" charset="0"/>
                <a:cs typeface="Arial" pitchFamily="34" charset="0"/>
              </a:rPr>
              <a:t>kamuya</a:t>
            </a:r>
            <a:r>
              <a:rPr sz="2000" spc="-17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5" dirty="0" err="1">
                <a:latin typeface="Arial" pitchFamily="34" charset="0"/>
                <a:cs typeface="Arial" pitchFamily="34" charset="0"/>
              </a:rPr>
              <a:t>ait</a:t>
            </a:r>
            <a:r>
              <a:rPr sz="20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95" dirty="0" err="1">
                <a:latin typeface="Arial" pitchFamily="34" charset="0"/>
                <a:cs typeface="Arial" pitchFamily="34" charset="0"/>
              </a:rPr>
              <a:t>i</a:t>
            </a:r>
            <a:r>
              <a:rPr lang="tr-TR" sz="2000" spc="-95" dirty="0">
                <a:latin typeface="Arial" pitchFamily="34" charset="0"/>
                <a:cs typeface="Arial" pitchFamily="34" charset="0"/>
              </a:rPr>
              <a:t>	</a:t>
            </a:r>
            <a:r>
              <a:rPr sz="2000" spc="-95" dirty="0" err="1">
                <a:latin typeface="Arial" pitchFamily="34" charset="0"/>
                <a:cs typeface="Arial" pitchFamily="34" charset="0"/>
              </a:rPr>
              <a:t>nşaatlar</a:t>
            </a:r>
            <a:r>
              <a:rPr sz="2000" spc="-9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30" dirty="0">
                <a:latin typeface="Arial" pitchFamily="34" charset="0"/>
                <a:cs typeface="Arial" pitchFamily="34" charset="0"/>
              </a:rPr>
              <a:t>birim </a:t>
            </a:r>
            <a:r>
              <a:rPr sz="2000" spc="-45" dirty="0" err="1">
                <a:latin typeface="Arial" pitchFamily="34" charset="0"/>
                <a:cs typeface="Arial" pitchFamily="34" charset="0"/>
              </a:rPr>
              <a:t>fiyatlar</a:t>
            </a:r>
            <a:r>
              <a:rPr sz="2000" spc="-4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14" dirty="0" err="1">
                <a:latin typeface="Arial" pitchFamily="34" charset="0"/>
                <a:cs typeface="Arial" pitchFamily="34" charset="0"/>
              </a:rPr>
              <a:t>üzerinden</a:t>
            </a:r>
            <a:r>
              <a:rPr sz="20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40" dirty="0">
                <a:latin typeface="Arial" pitchFamily="34" charset="0"/>
                <a:cs typeface="Arial" pitchFamily="34" charset="0"/>
              </a:rPr>
              <a:t>yapılır.</a:t>
            </a:r>
            <a:endParaRPr sz="2000" dirty="0">
              <a:latin typeface="Arial" pitchFamily="34" charset="0"/>
              <a:cs typeface="Arial" pitchFamily="34" charset="0"/>
            </a:endParaRPr>
          </a:p>
          <a:p>
            <a:pPr marL="12700" marR="5080" indent="914400">
              <a:lnSpc>
                <a:spcPct val="150000"/>
              </a:lnSpc>
              <a:spcBef>
                <a:spcPts val="515"/>
              </a:spcBef>
            </a:pPr>
            <a:r>
              <a:rPr sz="2000" spc="-80" dirty="0">
                <a:latin typeface="Arial" pitchFamily="34" charset="0"/>
                <a:cs typeface="Arial" pitchFamily="34" charset="0"/>
              </a:rPr>
              <a:t>Birim </a:t>
            </a:r>
            <a:r>
              <a:rPr sz="2000" spc="-45" dirty="0">
                <a:latin typeface="Arial" pitchFamily="34" charset="0"/>
                <a:cs typeface="Arial" pitchFamily="34" charset="0"/>
              </a:rPr>
              <a:t>fiyatlar </a:t>
            </a:r>
            <a:r>
              <a:rPr sz="2000" spc="-75" dirty="0">
                <a:latin typeface="Arial" pitchFamily="34" charset="0"/>
                <a:cs typeface="Arial" pitchFamily="34" charset="0"/>
              </a:rPr>
              <a:t>her </a:t>
            </a:r>
            <a:r>
              <a:rPr sz="2000" spc="-70" dirty="0">
                <a:latin typeface="Arial" pitchFamily="34" charset="0"/>
                <a:cs typeface="Arial" pitchFamily="34" charset="0"/>
              </a:rPr>
              <a:t>mali </a:t>
            </a:r>
            <a:r>
              <a:rPr sz="2000" spc="-90" dirty="0">
                <a:latin typeface="Arial" pitchFamily="34" charset="0"/>
                <a:cs typeface="Arial" pitchFamily="34" charset="0"/>
              </a:rPr>
              <a:t>yıl </a:t>
            </a:r>
            <a:r>
              <a:rPr sz="2000" spc="-170" dirty="0">
                <a:latin typeface="Arial" pitchFamily="34" charset="0"/>
                <a:cs typeface="Arial" pitchFamily="34" charset="0"/>
              </a:rPr>
              <a:t>başında </a:t>
            </a:r>
            <a:r>
              <a:rPr sz="2000" spc="-85" dirty="0">
                <a:latin typeface="Arial" pitchFamily="34" charset="0"/>
                <a:cs typeface="Arial" pitchFamily="34" charset="0"/>
              </a:rPr>
              <a:t>( </a:t>
            </a:r>
            <a:r>
              <a:rPr sz="2000" spc="-145" dirty="0">
                <a:latin typeface="Arial" pitchFamily="34" charset="0"/>
                <a:cs typeface="Arial" pitchFamily="34" charset="0"/>
              </a:rPr>
              <a:t>1 </a:t>
            </a:r>
            <a:r>
              <a:rPr sz="2000" spc="-229" dirty="0">
                <a:latin typeface="Arial" pitchFamily="34" charset="0"/>
                <a:cs typeface="Arial" pitchFamily="34" charset="0"/>
              </a:rPr>
              <a:t>Ocak </a:t>
            </a:r>
            <a:r>
              <a:rPr sz="2000" spc="-85" dirty="0">
                <a:latin typeface="Arial" pitchFamily="34" charset="0"/>
                <a:cs typeface="Arial" pitchFamily="34" charset="0"/>
              </a:rPr>
              <a:t>)</a:t>
            </a:r>
            <a:r>
              <a:rPr sz="2000" spc="-405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i="1" spc="-185" dirty="0">
                <a:latin typeface="Arial" pitchFamily="34" charset="0"/>
                <a:cs typeface="Arial" pitchFamily="34" charset="0"/>
              </a:rPr>
              <a:t>Çevre  </a:t>
            </a:r>
            <a:r>
              <a:rPr sz="2000" b="1" i="1" spc="-150" dirty="0">
                <a:latin typeface="Arial" pitchFamily="34" charset="0"/>
                <a:cs typeface="Arial" pitchFamily="34" charset="0"/>
              </a:rPr>
              <a:t>ve </a:t>
            </a:r>
            <a:r>
              <a:rPr sz="2000" b="1" i="1" spc="-180" dirty="0" err="1">
                <a:latin typeface="Arial" pitchFamily="34" charset="0"/>
                <a:cs typeface="Arial" pitchFamily="34" charset="0"/>
              </a:rPr>
              <a:t>Şehircilik</a:t>
            </a:r>
            <a:r>
              <a:rPr sz="2000" b="1" i="1" spc="-18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i="1" spc="-180" dirty="0">
                <a:latin typeface="Arial" pitchFamily="34" charset="0"/>
                <a:cs typeface="Arial" pitchFamily="34" charset="0"/>
              </a:rPr>
              <a:t> </a:t>
            </a:r>
            <a:r>
              <a:rPr sz="2000" b="1" i="1" spc="-130" dirty="0" err="1">
                <a:latin typeface="Arial" pitchFamily="34" charset="0"/>
                <a:cs typeface="Arial" pitchFamily="34" charset="0"/>
              </a:rPr>
              <a:t>Bakanlığı</a:t>
            </a:r>
            <a:r>
              <a:rPr sz="2000" b="1" i="1" spc="-13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b="1" i="1" spc="-130" dirty="0">
                <a:latin typeface="Arial" pitchFamily="34" charset="0"/>
                <a:cs typeface="Arial" pitchFamily="34" charset="0"/>
              </a:rPr>
              <a:t>	</a:t>
            </a:r>
            <a:r>
              <a:rPr sz="2000" spc="-95" dirty="0" err="1">
                <a:latin typeface="Arial" pitchFamily="34" charset="0"/>
                <a:cs typeface="Arial" pitchFamily="34" charset="0"/>
              </a:rPr>
              <a:t>tarafından</a:t>
            </a:r>
            <a:r>
              <a:rPr sz="2000" spc="-9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20" dirty="0">
                <a:latin typeface="Arial" pitchFamily="34" charset="0"/>
                <a:cs typeface="Arial" pitchFamily="34" charset="0"/>
              </a:rPr>
              <a:t>bir </a:t>
            </a:r>
            <a:r>
              <a:rPr sz="2000" spc="-65" dirty="0" err="1">
                <a:latin typeface="Arial" pitchFamily="34" charset="0"/>
                <a:cs typeface="Arial" pitchFamily="34" charset="0"/>
              </a:rPr>
              <a:t>kitap</a:t>
            </a:r>
            <a:r>
              <a:rPr sz="2000" spc="-43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95" dirty="0" err="1">
                <a:latin typeface="Arial" pitchFamily="34" charset="0"/>
                <a:cs typeface="Arial" pitchFamily="34" charset="0"/>
              </a:rPr>
              <a:t>halinde</a:t>
            </a:r>
            <a:r>
              <a:rPr lang="tr-TR" sz="2000" spc="-9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45" dirty="0" err="1">
                <a:latin typeface="Arial" pitchFamily="34" charset="0"/>
                <a:cs typeface="Arial" pitchFamily="34" charset="0"/>
              </a:rPr>
              <a:t>yayınlanır</a:t>
            </a:r>
            <a:r>
              <a:rPr sz="2000" spc="-145" dirty="0">
                <a:latin typeface="Arial" pitchFamily="34" charset="0"/>
                <a:cs typeface="Arial" pitchFamily="34" charset="0"/>
              </a:rPr>
              <a:t>. </a:t>
            </a:r>
            <a:r>
              <a:rPr sz="2000" spc="-150" dirty="0">
                <a:latin typeface="Arial" pitchFamily="34" charset="0"/>
                <a:cs typeface="Arial" pitchFamily="34" charset="0"/>
              </a:rPr>
              <a:t>Ülke </a:t>
            </a:r>
            <a:r>
              <a:rPr sz="2000" spc="-114" dirty="0" err="1">
                <a:latin typeface="Arial" pitchFamily="34" charset="0"/>
                <a:cs typeface="Arial" pitchFamily="34" charset="0"/>
              </a:rPr>
              <a:t>genelinde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60" dirty="0" err="1">
                <a:latin typeface="Arial" pitchFamily="34" charset="0"/>
                <a:cs typeface="Arial" pitchFamily="34" charset="0"/>
              </a:rPr>
              <a:t>yapılacak</a:t>
            </a:r>
            <a:r>
              <a:rPr sz="2000" spc="-16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00" dirty="0">
                <a:latin typeface="Arial" pitchFamily="34" charset="0"/>
                <a:cs typeface="Arial" pitchFamily="34" charset="0"/>
              </a:rPr>
              <a:t>olan </a:t>
            </a:r>
            <a:r>
              <a:rPr sz="2000" spc="-45" dirty="0">
                <a:latin typeface="Arial" pitchFamily="34" charset="0"/>
                <a:cs typeface="Arial" pitchFamily="34" charset="0"/>
              </a:rPr>
              <a:t>bütün </a:t>
            </a:r>
            <a:r>
              <a:rPr sz="2000" spc="-170" dirty="0" err="1">
                <a:latin typeface="Arial" pitchFamily="34" charset="0"/>
                <a:cs typeface="Arial" pitchFamily="34" charset="0"/>
              </a:rPr>
              <a:t>kamuya</a:t>
            </a:r>
            <a:r>
              <a:rPr sz="2000" spc="-170" dirty="0">
                <a:latin typeface="Arial" pitchFamily="34" charset="0"/>
                <a:cs typeface="Arial" pitchFamily="34" charset="0"/>
              </a:rPr>
              <a:t>  </a:t>
            </a:r>
            <a:r>
              <a:rPr lang="tr-TR" sz="2000" spc="-170" dirty="0">
                <a:latin typeface="Arial" pitchFamily="34" charset="0"/>
                <a:cs typeface="Arial" pitchFamily="34" charset="0"/>
              </a:rPr>
              <a:t>	</a:t>
            </a:r>
            <a:r>
              <a:rPr sz="2000" spc="-15" dirty="0" err="1">
                <a:latin typeface="Arial" pitchFamily="34" charset="0"/>
                <a:cs typeface="Arial" pitchFamily="34" charset="0"/>
              </a:rPr>
              <a:t>ait</a:t>
            </a:r>
            <a:r>
              <a:rPr sz="2000" spc="-1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inşaatlarda </a:t>
            </a:r>
            <a:r>
              <a:rPr sz="2000" spc="-90" dirty="0">
                <a:latin typeface="Arial" pitchFamily="34" charset="0"/>
                <a:cs typeface="Arial" pitchFamily="34" charset="0"/>
              </a:rPr>
              <a:t>bu </a:t>
            </a:r>
            <a:r>
              <a:rPr sz="2000" spc="-45" dirty="0">
                <a:latin typeface="Arial" pitchFamily="34" charset="0"/>
                <a:cs typeface="Arial" pitchFamily="34" charset="0"/>
              </a:rPr>
              <a:t>fiyatlar</a:t>
            </a:r>
            <a:r>
              <a:rPr sz="2000" spc="-35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40" dirty="0">
                <a:latin typeface="Arial" pitchFamily="34" charset="0"/>
                <a:cs typeface="Arial" pitchFamily="34" charset="0"/>
              </a:rPr>
              <a:t>uygulanır.</a:t>
            </a:r>
            <a:endParaRPr sz="2000" dirty="0">
              <a:latin typeface="Arial" pitchFamily="34" charset="0"/>
              <a:cs typeface="Arial" pitchFamily="34" charset="0"/>
            </a:endParaRPr>
          </a:p>
          <a:p>
            <a:pPr marL="927100">
              <a:lnSpc>
                <a:spcPct val="150000"/>
              </a:lnSpc>
              <a:spcBef>
                <a:spcPts val="229"/>
              </a:spcBef>
            </a:pPr>
            <a:r>
              <a:rPr sz="2000" spc="-80" dirty="0">
                <a:latin typeface="Arial" pitchFamily="34" charset="0"/>
                <a:cs typeface="Arial" pitchFamily="34" charset="0"/>
              </a:rPr>
              <a:t>Birim </a:t>
            </a:r>
            <a:r>
              <a:rPr sz="2000" spc="-45" dirty="0">
                <a:latin typeface="Arial" pitchFamily="34" charset="0"/>
                <a:cs typeface="Arial" pitchFamily="34" charset="0"/>
              </a:rPr>
              <a:t>fiyatlar </a:t>
            </a:r>
            <a:r>
              <a:rPr sz="2000" spc="-120" dirty="0">
                <a:latin typeface="Arial" pitchFamily="34" charset="0"/>
                <a:cs typeface="Arial" pitchFamily="34" charset="0"/>
              </a:rPr>
              <a:t>ülke 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genelinde </a:t>
            </a:r>
            <a:r>
              <a:rPr sz="2000" spc="-100" dirty="0">
                <a:latin typeface="Arial" pitchFamily="34" charset="0"/>
                <a:cs typeface="Arial" pitchFamily="34" charset="0"/>
              </a:rPr>
              <a:t>ölçü 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kabul</a:t>
            </a:r>
            <a:r>
              <a:rPr sz="2000" spc="-345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80" dirty="0">
                <a:latin typeface="Arial" pitchFamily="34" charset="0"/>
                <a:cs typeface="Arial" pitchFamily="34" charset="0"/>
              </a:rPr>
              <a:t>edilir.</a:t>
            </a:r>
            <a:endParaRPr sz="2000" dirty="0">
              <a:latin typeface="Arial" pitchFamily="34" charset="0"/>
              <a:cs typeface="Arial" pitchFamily="34" charset="0"/>
            </a:endParaRPr>
          </a:p>
          <a:p>
            <a:pPr marL="12700" marR="106045">
              <a:lnSpc>
                <a:spcPct val="150000"/>
              </a:lnSpc>
              <a:spcBef>
                <a:spcPts val="210"/>
              </a:spcBef>
            </a:pPr>
            <a:r>
              <a:rPr lang="tr-TR" sz="2000" spc="-220" dirty="0">
                <a:latin typeface="Arial" pitchFamily="34" charset="0"/>
                <a:cs typeface="Arial" pitchFamily="34" charset="0"/>
              </a:rPr>
              <a:t>	</a:t>
            </a:r>
            <a:r>
              <a:rPr sz="2000" spc="-220" dirty="0">
                <a:latin typeface="Arial" pitchFamily="34" charset="0"/>
                <a:cs typeface="Arial" pitchFamily="34" charset="0"/>
              </a:rPr>
              <a:t>Bu 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nedenle </a:t>
            </a:r>
            <a:r>
              <a:rPr sz="2000" spc="-150" dirty="0">
                <a:latin typeface="Arial" pitchFamily="34" charset="0"/>
                <a:cs typeface="Arial" pitchFamily="34" charset="0"/>
              </a:rPr>
              <a:t>malzeme, </a:t>
            </a:r>
            <a:r>
              <a:rPr sz="2000" spc="-90" dirty="0">
                <a:latin typeface="Arial" pitchFamily="34" charset="0"/>
                <a:cs typeface="Arial" pitchFamily="34" charset="0"/>
              </a:rPr>
              <a:t>işçilik </a:t>
            </a:r>
            <a:r>
              <a:rPr sz="2000" spc="-170" dirty="0">
                <a:latin typeface="Arial" pitchFamily="34" charset="0"/>
                <a:cs typeface="Arial" pitchFamily="34" charset="0"/>
              </a:rPr>
              <a:t>ve 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nakliye </a:t>
            </a:r>
            <a:r>
              <a:rPr sz="2000" spc="-80" dirty="0">
                <a:latin typeface="Arial" pitchFamily="34" charset="0"/>
                <a:cs typeface="Arial" pitchFamily="34" charset="0"/>
              </a:rPr>
              <a:t>fiyatlarında </a:t>
            </a:r>
            <a:r>
              <a:rPr sz="2000" spc="-120" dirty="0">
                <a:latin typeface="Arial" pitchFamily="34" charset="0"/>
                <a:cs typeface="Arial" pitchFamily="34" charset="0"/>
              </a:rPr>
              <a:t>ülke  </a:t>
            </a:r>
            <a:r>
              <a:rPr sz="2000" spc="-114" dirty="0" err="1">
                <a:latin typeface="Arial" pitchFamily="34" charset="0"/>
                <a:cs typeface="Arial" pitchFamily="34" charset="0"/>
              </a:rPr>
              <a:t>genelinde</a:t>
            </a:r>
            <a:r>
              <a:rPr sz="2000" spc="-114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130" dirty="0" err="1">
                <a:latin typeface="Arial" pitchFamily="34" charset="0"/>
                <a:cs typeface="Arial" pitchFamily="34" charset="0"/>
              </a:rPr>
              <a:t>rayiç</a:t>
            </a:r>
            <a:r>
              <a:rPr sz="2000" spc="-130" dirty="0">
                <a:latin typeface="Arial" pitchFamily="34" charset="0"/>
                <a:cs typeface="Arial" pitchFamily="34" charset="0"/>
              </a:rPr>
              <a:t> </a:t>
            </a:r>
            <a:r>
              <a:rPr sz="2000" spc="-45" dirty="0" err="1">
                <a:latin typeface="Arial" pitchFamily="34" charset="0"/>
                <a:cs typeface="Arial" pitchFamily="34" charset="0"/>
              </a:rPr>
              <a:t>fiyatlar</a:t>
            </a:r>
            <a:r>
              <a:rPr sz="2000" spc="-19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spc="-190" dirty="0">
                <a:latin typeface="Arial" pitchFamily="34" charset="0"/>
                <a:cs typeface="Arial" pitchFamily="34" charset="0"/>
              </a:rPr>
              <a:t>	</a:t>
            </a:r>
            <a:r>
              <a:rPr sz="2000" spc="-130" dirty="0" err="1">
                <a:latin typeface="Arial" pitchFamily="34" charset="0"/>
                <a:cs typeface="Arial" pitchFamily="34" charset="0"/>
              </a:rPr>
              <a:t>oluşur</a:t>
            </a:r>
            <a:r>
              <a:rPr sz="2000" spc="-130" dirty="0">
                <a:latin typeface="Arial" pitchFamily="34" charset="0"/>
                <a:cs typeface="Arial" pitchFamily="34" charset="0"/>
              </a:rPr>
              <a:t>.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151</TotalTime>
  <Words>650</Words>
  <Application>Microsoft Macintosh PowerPoint</Application>
  <PresentationFormat>Ekran Gösterisi (4:3)</PresentationFormat>
  <Paragraphs>99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9" baseType="lpstr">
      <vt:lpstr>Arial</vt:lpstr>
      <vt:lpstr>Lucida Sans Unicode</vt:lpstr>
      <vt:lpstr>Verdana</vt:lpstr>
      <vt:lpstr>Wingdings</vt:lpstr>
      <vt:lpstr>Wingdings 2</vt:lpstr>
      <vt:lpstr>Wingdings 3</vt:lpstr>
      <vt:lpstr>Kalabalık</vt:lpstr>
      <vt:lpstr>METRAJ KEŞİF</vt:lpstr>
      <vt:lpstr>METRAJ NEDİR?</vt:lpstr>
      <vt:lpstr>METRAJ ÇEŞİTLERİ</vt:lpstr>
      <vt:lpstr>PowerPoint Sunusu</vt:lpstr>
      <vt:lpstr>PowerPoint Sunusu</vt:lpstr>
      <vt:lpstr>KEŞİF NEDİR?</vt:lpstr>
      <vt:lpstr>KEŞİF HAZIRLAMA</vt:lpstr>
      <vt:lpstr>KEŞİF HAZIRLAMADA KURALLAR</vt:lpstr>
      <vt:lpstr>BİRİM FİYATLAR</vt:lpstr>
      <vt:lpstr>BİRİM FİYAT  ELEMANLARI</vt:lpstr>
      <vt:lpstr>PowerPoint Sunusu</vt:lpstr>
      <vt:lpstr>PowerPoint Sunusu</vt:lpstr>
      <vt:lpstr>PowerPoint Sunusu</vt:lpstr>
      <vt:lpstr>Hakediş Raporu İçeriği:</vt:lpstr>
      <vt:lpstr>Sözleşme içeriğinde:</vt:lpstr>
      <vt:lpstr>PowerPoint Sunusu</vt:lpstr>
      <vt:lpstr>PowerPoint Sunusu</vt:lpstr>
      <vt:lpstr>SÖZLEŞMELER</vt:lpstr>
      <vt:lpstr>HAKEDİŞ İLK SAYFA</vt:lpstr>
      <vt:lpstr>HAKEDİŞ ÖZETİ</vt:lpstr>
      <vt:lpstr>PowerPoint Sunusu</vt:lpstr>
      <vt:lpstr>PowerPoint Sunusu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asener</dc:creator>
  <cp:lastModifiedBy>Microsoft Office User</cp:lastModifiedBy>
  <cp:revision>21</cp:revision>
  <dcterms:created xsi:type="dcterms:W3CDTF">2019-09-28T07:06:33Z</dcterms:created>
  <dcterms:modified xsi:type="dcterms:W3CDTF">2020-06-30T18:29:24Z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2018-12-18T00:00:00Z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2019-09-28T00:00:00Z</vt:filetime>
  </property>
</Properties>
</file>