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09" d="100"/>
          <a:sy n="109" d="100"/>
        </p:scale>
        <p:origin x="16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804C852-C358-48F4-956F-E474A6B4DBC2}" type="datetimeFigureOut">
              <a:rPr lang="tr-TR" smtClean="0"/>
              <a:pPr/>
              <a:t>19.11.2019</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B112F7-94AC-4F00-9800-3630211B3F87}" type="slidenum">
              <a:rPr lang="tr-TR" smtClean="0"/>
              <a:pPr/>
              <a:t>‹#›</a:t>
            </a:fld>
            <a:endParaRPr lang="tr-TR"/>
          </a:p>
        </p:txBody>
      </p:sp>
    </p:spTree>
    <p:extLst>
      <p:ext uri="{BB962C8B-B14F-4D97-AF65-F5344CB8AC3E}">
        <p14:creationId xmlns:p14="http://schemas.microsoft.com/office/powerpoint/2010/main" val="132835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FBE92-F3B8-4C68-9F49-3081F8139553}" type="datetimeFigureOut">
              <a:rPr lang="tr-TR" smtClean="0"/>
              <a:pPr/>
              <a:t>19.11.2019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01D4E3-99B9-4F6A-851C-4BFD8E381B91}" type="slidenum">
              <a:rPr lang="tr-TR" smtClean="0"/>
              <a:pPr/>
              <a:t>‹#›</a:t>
            </a:fld>
            <a:endParaRPr lang="tr-TR"/>
          </a:p>
        </p:txBody>
      </p:sp>
    </p:spTree>
    <p:extLst>
      <p:ext uri="{BB962C8B-B14F-4D97-AF65-F5344CB8AC3E}">
        <p14:creationId xmlns:p14="http://schemas.microsoft.com/office/powerpoint/2010/main" val="3308754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A01D4E3-99B9-4F6A-851C-4BFD8E381B91}"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91B531D-ADD3-4D46-B7B2-7324ED823087}"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CD909F-2E76-4DB0-9252-8E2C8C82C90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B531D-ADD3-4D46-B7B2-7324ED823087}" type="datetimeFigureOut">
              <a:rPr lang="tr-TR" smtClean="0"/>
              <a:pPr/>
              <a:t>19.11.2019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CD909F-2E76-4DB0-9252-8E2C8C82C905}"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MİLLİYETÇİLİK VE İDEOLOJİ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transition advTm="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Michael </a:t>
            </a:r>
            <a:r>
              <a:rPr lang="tr-TR" dirty="0" err="1" smtClean="0"/>
              <a:t>Freeden</a:t>
            </a:r>
            <a:r>
              <a:rPr lang="tr-TR" dirty="0" smtClean="0"/>
              <a:t>:</a:t>
            </a:r>
            <a:br>
              <a:rPr lang="tr-TR" dirty="0" smtClean="0"/>
            </a:br>
            <a:r>
              <a:rPr lang="tr-TR" dirty="0" smtClean="0"/>
              <a:t> Tartışılacak Önermeler</a:t>
            </a:r>
            <a:endParaRPr lang="tr-TR" dirty="0"/>
          </a:p>
        </p:txBody>
      </p:sp>
      <p:sp>
        <p:nvSpPr>
          <p:cNvPr id="15" name="İçerik Yer Tutucusu 14"/>
          <p:cNvSpPr>
            <a:spLocks noGrp="1"/>
          </p:cNvSpPr>
          <p:nvPr>
            <p:ph idx="1"/>
          </p:nvPr>
        </p:nvSpPr>
        <p:spPr/>
        <p:txBody>
          <a:bodyPr>
            <a:normAutofit fontScale="85000" lnSpcReduction="20000"/>
          </a:bodyPr>
          <a:lstStyle/>
          <a:p>
            <a:pPr marL="0" indent="0">
              <a:buNone/>
            </a:pPr>
            <a:r>
              <a:rPr lang="en-US" dirty="0" err="1" smtClean="0"/>
              <a:t>Freeden</a:t>
            </a:r>
            <a:r>
              <a:rPr lang="en-US" dirty="0"/>
              <a:t>, Michael. "Is nationalism a distinct ideology?." </a:t>
            </a:r>
            <a:r>
              <a:rPr lang="en-US" i="1" dirty="0"/>
              <a:t>Political studies</a:t>
            </a:r>
            <a:r>
              <a:rPr lang="en-US" dirty="0"/>
              <a:t> 46.4 (1998): 748-765</a:t>
            </a:r>
            <a:r>
              <a:rPr lang="en-US" dirty="0" smtClean="0"/>
              <a:t>.</a:t>
            </a:r>
            <a:endParaRPr lang="tr-TR" dirty="0" smtClean="0"/>
          </a:p>
          <a:p>
            <a:pPr marL="0" indent="0">
              <a:buNone/>
            </a:pPr>
            <a:r>
              <a:rPr lang="tr-TR" dirty="0" smtClean="0"/>
              <a:t>«</a:t>
            </a:r>
            <a:r>
              <a:rPr lang="en-US" dirty="0"/>
              <a:t>For nationalism to be an established ideology within a loose framework of family resemblances it will have to manifest a shared set of conceptual features over time and space. On the basis of observed linguistic practices those features will be able to be organized into general core concepts ± without which an ideology will lose its </a:t>
            </a:r>
            <a:r>
              <a:rPr lang="en-US" dirty="0" err="1"/>
              <a:t>de®ning</a:t>
            </a:r>
            <a:r>
              <a:rPr lang="en-US" dirty="0"/>
              <a:t> characteristics as well as its ¯</a:t>
            </a:r>
            <a:r>
              <a:rPr lang="en-US" dirty="0" err="1"/>
              <a:t>exibility</a:t>
            </a:r>
            <a:r>
              <a:rPr lang="en-US" dirty="0"/>
              <a:t> ± and adjacent and peripheral concepts and ideas that </a:t>
            </a:r>
            <a:r>
              <a:rPr lang="en-US" dirty="0" err="1"/>
              <a:t>colour</a:t>
            </a:r>
            <a:r>
              <a:rPr lang="en-US" dirty="0"/>
              <a:t> the core in </a:t>
            </a:r>
            <a:r>
              <a:rPr lang="en-US" dirty="0" err="1"/>
              <a:t>dierent</a:t>
            </a:r>
            <a:r>
              <a:rPr lang="en-US" dirty="0"/>
              <a:t> ways. The latter include the conceptualization of perimeter practices, through which ideologies interact with, and shape, the concrete </a:t>
            </a:r>
            <a:r>
              <a:rPr lang="en-US" dirty="0" smtClean="0"/>
              <a:t>World</a:t>
            </a:r>
            <a:r>
              <a:rPr lang="tr-TR" dirty="0" smtClean="0"/>
              <a:t>»</a:t>
            </a:r>
            <a:endParaRPr lang="tr-TR" dirty="0"/>
          </a:p>
          <a:p>
            <a:endParaRPr lang="tr-TR" dirty="0"/>
          </a:p>
          <a:p>
            <a:endParaRPr lang="tr-TR" dirty="0"/>
          </a:p>
        </p:txBody>
      </p:sp>
    </p:spTree>
  </p:cSld>
  <p:clrMapOvr>
    <a:masterClrMapping/>
  </p:clrMapOvr>
  <p:transition advTm="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Freeden</a:t>
            </a:r>
            <a:r>
              <a:rPr lang="tr-TR" dirty="0" smtClean="0"/>
              <a:t>: Tartışılacak Önermeler</a:t>
            </a:r>
            <a:endParaRPr lang="tr-TR" dirty="0"/>
          </a:p>
        </p:txBody>
      </p:sp>
      <p:sp>
        <p:nvSpPr>
          <p:cNvPr id="7" name="İçerik Yer Tutucusu 6"/>
          <p:cNvSpPr>
            <a:spLocks noGrp="1"/>
          </p:cNvSpPr>
          <p:nvPr>
            <p:ph idx="1"/>
          </p:nvPr>
        </p:nvSpPr>
        <p:spPr/>
        <p:txBody>
          <a:bodyPr>
            <a:normAutofit fontScale="62500" lnSpcReduction="20000"/>
          </a:bodyPr>
          <a:lstStyle/>
          <a:p>
            <a:pPr marL="0" indent="0">
              <a:buNone/>
            </a:pPr>
            <a:r>
              <a:rPr lang="en-US" dirty="0"/>
              <a:t>in order to be a distinct ideology, the core of nationalism, and the conceptual patterns it adopts, will have to be unique to itself alone; and in order to be a full ideology it will need to provide a reasonably broad, if not comprehensive, range of answers to the political questions that societies generate. After all, ideologies compete over the `correct' meanings of political concepts, and they tend to abhor conceptual vacuums and to address all the political concepts to be found in a prevailing political language or discourse. They do so by </a:t>
            </a:r>
            <a:r>
              <a:rPr lang="en-US" dirty="0" err="1"/>
              <a:t>oering</a:t>
            </a:r>
            <a:r>
              <a:rPr lang="en-US" dirty="0"/>
              <a:t> recommended routes through the conceptual clusters they utilize; thus one version of liberalism may have on </a:t>
            </a:r>
            <a:r>
              <a:rPr lang="en-US" dirty="0" err="1"/>
              <a:t>oer</a:t>
            </a:r>
            <a:r>
              <a:rPr lang="en-US" dirty="0"/>
              <a:t> a route that conducts the consumer of ideologies from the core concept of liberty </a:t>
            </a:r>
            <a:r>
              <a:rPr lang="en-US" dirty="0" err="1"/>
              <a:t>decontested</a:t>
            </a:r>
            <a:r>
              <a:rPr lang="en-US" dirty="0"/>
              <a:t> as self-development, through the adjacent concept of rights, one of which will be the right to welfare </a:t>
            </a:r>
            <a:r>
              <a:rPr lang="en-US" dirty="0" err="1"/>
              <a:t>decontested</a:t>
            </a:r>
            <a:r>
              <a:rPr lang="en-US" dirty="0"/>
              <a:t> as the provision of the physical, mental or emotional means to such development, and towards related perimeter practices that involve general education, or social security, or the guarantee of minima of property and wages.</a:t>
            </a:r>
            <a:endParaRPr lang="tr-TR" dirty="0"/>
          </a:p>
        </p:txBody>
      </p:sp>
    </p:spTree>
  </p:cSld>
  <p:clrMapOvr>
    <a:masterClrMapping/>
  </p:clrMapOvr>
  <p:transition advTm="39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Freeden</a:t>
            </a:r>
            <a:r>
              <a:rPr lang="tr-TR" dirty="0" smtClean="0"/>
              <a:t>: Tartışılacak Önermeler</a:t>
            </a:r>
            <a:endParaRPr lang="tr-TR" dirty="0"/>
          </a:p>
        </p:txBody>
      </p:sp>
      <p:sp>
        <p:nvSpPr>
          <p:cNvPr id="5" name="İçerik Yer Tutucusu 4"/>
          <p:cNvSpPr>
            <a:spLocks noGrp="1"/>
          </p:cNvSpPr>
          <p:nvPr>
            <p:ph idx="1"/>
          </p:nvPr>
        </p:nvSpPr>
        <p:spPr/>
        <p:txBody>
          <a:bodyPr>
            <a:normAutofit fontScale="62500" lnSpcReduction="20000"/>
          </a:bodyPr>
          <a:lstStyle/>
          <a:p>
            <a:r>
              <a:rPr lang="en-US" dirty="0"/>
              <a:t>My contention is that nationalism fails to meet the criteria of a comprehensive ideology. Its conceptual structure is incapable of providing on its own a solution to questions of social justice, distribution of resources, and </a:t>
            </a:r>
            <a:r>
              <a:rPr lang="en-US" dirty="0" err="1"/>
              <a:t>con¯ict-management</a:t>
            </a:r>
            <a:r>
              <a:rPr lang="en-US" dirty="0"/>
              <a:t> which mainstream ideologies address. At best, as Lord Acton noted of theories of nationality, `they cannot serve as a basis for the reconstruction of civil society, as medicine cannot serve for food; but they may </a:t>
            </a:r>
            <a:r>
              <a:rPr lang="en-US" dirty="0" err="1"/>
              <a:t>in¯uence</a:t>
            </a:r>
            <a:r>
              <a:rPr lang="en-US" dirty="0"/>
              <a:t> it with advantage'.11 Indeed, it has been asserted with some </a:t>
            </a:r>
            <a:r>
              <a:rPr lang="en-US" dirty="0" err="1"/>
              <a:t>justi®cation</a:t>
            </a:r>
            <a:r>
              <a:rPr lang="en-US" dirty="0"/>
              <a:t> that `nationalism is clearly an extremely poor ideology and no match whatsoever for the great bodies of thought that constitute socialism or liberalism'.12 Instead, nationalism oscillates between the second and third possibilities; between being a distinct thin-</a:t>
            </a:r>
            <a:r>
              <a:rPr lang="en-US" dirty="0" err="1"/>
              <a:t>centred</a:t>
            </a:r>
            <a:r>
              <a:rPr lang="en-US" dirty="0"/>
              <a:t> ideology and being a component of other, already existing, ideologies. The very </a:t>
            </a:r>
            <a:r>
              <a:rPr lang="en-US" dirty="0" err="1"/>
              <a:t>dierent</a:t>
            </a:r>
            <a:r>
              <a:rPr lang="en-US" dirty="0"/>
              <a:t> conceptual </a:t>
            </a:r>
            <a:r>
              <a:rPr lang="en-US" dirty="0" err="1"/>
              <a:t>con®gurations</a:t>
            </a:r>
            <a:r>
              <a:rPr lang="en-US" dirty="0"/>
              <a:t> of nationalism allow its </a:t>
            </a:r>
            <a:r>
              <a:rPr lang="en-US" dirty="0" err="1"/>
              <a:t>polysemic</a:t>
            </a:r>
            <a:r>
              <a:rPr lang="en-US" dirty="0"/>
              <a:t> variants to develop in these diverse directions. This is no simplistic dualist assertion. Rather, it is the conceptual parallel to Smith's observation that nationalism displays `a chameleon-like ability to transmute itself according to the perceptions and needs of </a:t>
            </a:r>
            <a:r>
              <a:rPr lang="en-US" dirty="0" err="1"/>
              <a:t>dierent</a:t>
            </a:r>
            <a:r>
              <a:rPr lang="en-US" dirty="0"/>
              <a:t> communities'</a:t>
            </a:r>
            <a:endParaRPr lang="tr-TR" dirty="0"/>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Freeden</a:t>
            </a:r>
            <a:r>
              <a:rPr lang="tr-TR" dirty="0" smtClean="0"/>
              <a:t>: Tartışılacak Önermeler</a:t>
            </a:r>
            <a:endParaRPr lang="tr-TR" dirty="0"/>
          </a:p>
        </p:txBody>
      </p:sp>
      <p:sp>
        <p:nvSpPr>
          <p:cNvPr id="3" name="2 İçerik Yer Tutucusu"/>
          <p:cNvSpPr>
            <a:spLocks noGrp="1"/>
          </p:cNvSpPr>
          <p:nvPr>
            <p:ph idx="1"/>
          </p:nvPr>
        </p:nvSpPr>
        <p:spPr/>
        <p:txBody>
          <a:bodyPr>
            <a:normAutofit/>
          </a:bodyPr>
          <a:lstStyle/>
          <a:p>
            <a:pPr marL="457200" lvl="1" indent="0">
              <a:buNone/>
            </a:pPr>
            <a:endParaRPr lang="tr-TR" dirty="0" smtClean="0"/>
          </a:p>
          <a:p>
            <a:pPr marL="0" indent="0">
              <a:buNone/>
            </a:pPr>
            <a:endParaRPr lang="tr-TR" dirty="0"/>
          </a:p>
        </p:txBody>
      </p:sp>
      <p:pic>
        <p:nvPicPr>
          <p:cNvPr id="5" name="Resim 4"/>
          <p:cNvPicPr>
            <a:picLocks noChangeAspect="1"/>
          </p:cNvPicPr>
          <p:nvPr/>
        </p:nvPicPr>
        <p:blipFill>
          <a:blip r:embed="rId2"/>
          <a:stretch>
            <a:fillRect/>
          </a:stretch>
        </p:blipFill>
        <p:spPr>
          <a:xfrm>
            <a:off x="-10405664" y="-3843809"/>
            <a:ext cx="8934450" cy="3600000"/>
          </a:xfrm>
          <a:prstGeom prst="rect">
            <a:avLst/>
          </a:prstGeom>
        </p:spPr>
      </p:pic>
      <p:sp>
        <p:nvSpPr>
          <p:cNvPr id="7" name="Dikdörtgen 6"/>
          <p:cNvSpPr/>
          <p:nvPr/>
        </p:nvSpPr>
        <p:spPr>
          <a:xfrm>
            <a:off x="971600" y="2636912"/>
            <a:ext cx="7344816" cy="1754326"/>
          </a:xfrm>
          <a:prstGeom prst="rect">
            <a:avLst/>
          </a:prstGeom>
        </p:spPr>
        <p:txBody>
          <a:bodyPr wrap="square">
            <a:spAutoFit/>
          </a:bodyPr>
          <a:lstStyle/>
          <a:p>
            <a:r>
              <a:rPr lang="en-US" dirty="0" smtClean="0"/>
              <a:t>The</a:t>
            </a:r>
            <a:r>
              <a:rPr lang="tr-TR" dirty="0"/>
              <a:t> </a:t>
            </a:r>
            <a:r>
              <a:rPr lang="tr-TR" dirty="0" smtClean="0"/>
              <a:t>fi</a:t>
            </a:r>
            <a:r>
              <a:rPr lang="en-US" dirty="0" err="1" smtClean="0"/>
              <a:t>rst</a:t>
            </a:r>
            <a:r>
              <a:rPr lang="en-US" dirty="0" smtClean="0"/>
              <a:t> </a:t>
            </a:r>
            <a:r>
              <a:rPr lang="en-US" dirty="0"/>
              <a:t>core concept already allows for </a:t>
            </a:r>
            <a:r>
              <a:rPr lang="en-US" dirty="0" err="1"/>
              <a:t>dierent</a:t>
            </a:r>
            <a:r>
              <a:rPr lang="en-US" dirty="0"/>
              <a:t> readings: the nation as a group may be homogeneous, it may be holistic, or it may be pluralistic. A homogeneous group refers to its perceived scope and singularity, and the nationalism concerned will relate to an `imagined community' called the </a:t>
            </a:r>
            <a:r>
              <a:rPr lang="en-US" dirty="0" err="1"/>
              <a:t>nationstate</a:t>
            </a:r>
            <a:r>
              <a:rPr lang="en-US" dirty="0"/>
              <a:t> (or aspiring to be one), and will be reluctant to accept national diversity.</a:t>
            </a:r>
            <a:endParaRPr lang="tr-TR" b="0" i="0" dirty="0">
              <a:effectLst/>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Freeden</a:t>
            </a:r>
            <a:r>
              <a:rPr lang="tr-TR" dirty="0" smtClean="0"/>
              <a:t>: Tartışılacak Önermeler</a:t>
            </a:r>
            <a:endParaRPr lang="tr-TR" dirty="0"/>
          </a:p>
        </p:txBody>
      </p:sp>
      <p:sp>
        <p:nvSpPr>
          <p:cNvPr id="7" name="İçerik Yer Tutucusu 6"/>
          <p:cNvSpPr>
            <a:spLocks noGrp="1"/>
          </p:cNvSpPr>
          <p:nvPr>
            <p:ph idx="1"/>
          </p:nvPr>
        </p:nvSpPr>
        <p:spPr/>
        <p:txBody>
          <a:bodyPr>
            <a:normAutofit fontScale="62500" lnSpcReduction="20000"/>
          </a:bodyPr>
          <a:lstStyle/>
          <a:p>
            <a:r>
              <a:rPr lang="en-US" dirty="0"/>
              <a:t>The second core concept also allows for </a:t>
            </a:r>
            <a:r>
              <a:rPr lang="en-US" dirty="0" err="1"/>
              <a:t>dierent</a:t>
            </a:r>
            <a:r>
              <a:rPr lang="en-US" dirty="0"/>
              <a:t> readings. One familiar distinction occurs when the positive valorization is also a privileged one, bringing into play adjacent concepts of loyalty demands directed at members, and superiority claims directed at other nations. This interpretation will, of course, gain support from a holistic </a:t>
            </a:r>
            <a:r>
              <a:rPr lang="en-US" dirty="0" err="1"/>
              <a:t>decontestation</a:t>
            </a:r>
            <a:r>
              <a:rPr lang="en-US" dirty="0"/>
              <a:t> of the ®</a:t>
            </a:r>
            <a:r>
              <a:rPr lang="en-US" dirty="0" err="1"/>
              <a:t>rst</a:t>
            </a:r>
            <a:r>
              <a:rPr lang="en-US" dirty="0"/>
              <a:t> core concept. The ensuing externalization of nationalism ± its frequent engagement in the international arena ± is mainly a function of the high salience its core concepts acquire in a world of nations as the dominant actors. Nationalism operates at its best in the international sphere because its conceptual structure ®</a:t>
            </a:r>
            <a:r>
              <a:rPr lang="en-US" dirty="0" err="1"/>
              <a:t>ts</a:t>
            </a:r>
            <a:r>
              <a:rPr lang="en-US" dirty="0"/>
              <a:t> in well with a </a:t>
            </a:r>
            <a:r>
              <a:rPr lang="en-US" dirty="0" err="1"/>
              <a:t>simpli®ed</a:t>
            </a:r>
            <a:r>
              <a:rPr lang="en-US" dirty="0"/>
              <a:t> political world in which nation-states are the main actors and acquire a prominence and power they rarely do in national fora. For the same reason its domestic agenda is weak, as it has to contend with a multiplicity of complex social structures, principles and priorities that dissipate the salience of its core. The nation as ideological construct has a sharper </a:t>
            </a:r>
            <a:r>
              <a:rPr lang="en-US" dirty="0" err="1"/>
              <a:t>de®nition</a:t>
            </a:r>
            <a:r>
              <a:rPr lang="en-US" dirty="0"/>
              <a:t> in competition with other nations</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Freeden</a:t>
            </a:r>
            <a:r>
              <a:rPr lang="tr-TR" dirty="0" smtClean="0"/>
              <a:t>: Tartışılacak Önermeler</a:t>
            </a:r>
            <a:endParaRPr lang="tr-TR" dirty="0"/>
          </a:p>
        </p:txBody>
      </p:sp>
      <p:sp>
        <p:nvSpPr>
          <p:cNvPr id="5" name="İçerik Yer Tutucusu 4"/>
          <p:cNvSpPr>
            <a:spLocks noGrp="1"/>
          </p:cNvSpPr>
          <p:nvPr>
            <p:ph idx="1"/>
          </p:nvPr>
        </p:nvSpPr>
        <p:spPr/>
        <p:txBody>
          <a:bodyPr>
            <a:normAutofit/>
          </a:bodyPr>
          <a:lstStyle/>
          <a:p>
            <a:r>
              <a:rPr lang="en-US" dirty="0"/>
              <a:t>The third core concept relates to the close association between a sense of nationhood and the desire to create a political forum through which it can be represented. The most obvious form is the state for, as </a:t>
            </a:r>
            <a:r>
              <a:rPr lang="en-US" dirty="0" err="1"/>
              <a:t>MacCormick</a:t>
            </a:r>
            <a:r>
              <a:rPr lang="en-US" dirty="0"/>
              <a:t> has contended, this may well be a function of `a context in which the dominant </a:t>
            </a:r>
            <a:r>
              <a:rPr lang="en-US" dirty="0" err="1"/>
              <a:t>politicolegal</a:t>
            </a:r>
            <a:r>
              <a:rPr lang="en-US" dirty="0"/>
              <a:t> culture asserts the unity of state and nation'</a:t>
            </a:r>
            <a:endParaRPr lang="tr-TR" dirty="0"/>
          </a:p>
        </p:txBody>
      </p:sp>
    </p:spTree>
    <p:extLst>
      <p:ext uri="{BB962C8B-B14F-4D97-AF65-F5344CB8AC3E}">
        <p14:creationId xmlns:p14="http://schemas.microsoft.com/office/powerpoint/2010/main" val="221417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Freeden</a:t>
            </a:r>
            <a:r>
              <a:rPr lang="tr-TR" dirty="0" smtClean="0"/>
              <a:t>: Tartışılacak Önermeler</a:t>
            </a:r>
            <a:endParaRPr lang="tr-TR" dirty="0"/>
          </a:p>
        </p:txBody>
      </p:sp>
      <p:sp>
        <p:nvSpPr>
          <p:cNvPr id="3" name="İçerik Yer Tutucusu 2"/>
          <p:cNvSpPr>
            <a:spLocks noGrp="1"/>
          </p:cNvSpPr>
          <p:nvPr>
            <p:ph idx="1"/>
          </p:nvPr>
        </p:nvSpPr>
        <p:spPr/>
        <p:txBody>
          <a:bodyPr>
            <a:normAutofit fontScale="77500" lnSpcReduction="20000"/>
          </a:bodyPr>
          <a:lstStyle/>
          <a:p>
            <a:pPr lvl="1"/>
            <a:r>
              <a:rPr lang="en-US" dirty="0"/>
              <a:t>The fourth core concept involves the privatization of, and often exclusive control over, stated space and time parameters. It constitutes a type of particularism that can be </a:t>
            </a:r>
            <a:r>
              <a:rPr lang="en-US" dirty="0" err="1"/>
              <a:t>justi®ed</a:t>
            </a:r>
            <a:r>
              <a:rPr lang="en-US" dirty="0"/>
              <a:t> in terms of competing notions of national space ± geographical, linguistic, cultural, biological. These are generally reinforced by an association of space with time: the continual occupation of land, the inherited ties of family in possessions and blood, the evolving cultural domain of language. Time is usually constructed as an invented continuity designed to cover fragmentary historical evidence. It is occasionally attached to a founding myth and an ultimate destiny,20 that is, to ®</a:t>
            </a:r>
            <a:r>
              <a:rPr lang="en-US" dirty="0" err="1"/>
              <a:t>xed</a:t>
            </a:r>
            <a:r>
              <a:rPr lang="en-US" dirty="0"/>
              <a:t> points in past and future, or it may be evolutionary and open-ended. Moreover, even within one nation diverse constructions and myths about time and space may compete over exclusive legitimacy.</a:t>
            </a:r>
            <a:endParaRPr lang="tr-TR" dirty="0" smtClean="0"/>
          </a:p>
        </p:txBody>
      </p:sp>
    </p:spTree>
    <p:extLst>
      <p:ext uri="{BB962C8B-B14F-4D97-AF65-F5344CB8AC3E}">
        <p14:creationId xmlns:p14="http://schemas.microsoft.com/office/powerpoint/2010/main" val="1580471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Freeden</a:t>
            </a:r>
            <a:r>
              <a:rPr lang="tr-TR" dirty="0" smtClean="0"/>
              <a:t>: Tartışılacak Önermeler</a:t>
            </a:r>
            <a:endParaRPr lang="tr-TR" dirty="0"/>
          </a:p>
        </p:txBody>
      </p:sp>
      <p:sp>
        <p:nvSpPr>
          <p:cNvPr id="3" name="İçerik Yer Tutucusu 2"/>
          <p:cNvSpPr>
            <a:spLocks noGrp="1"/>
          </p:cNvSpPr>
          <p:nvPr>
            <p:ph idx="1"/>
          </p:nvPr>
        </p:nvSpPr>
        <p:spPr/>
        <p:txBody>
          <a:bodyPr>
            <a:normAutofit fontScale="62500" lnSpcReduction="20000"/>
          </a:bodyPr>
          <a:lstStyle/>
          <a:p>
            <a:r>
              <a:rPr lang="en-US" dirty="0"/>
              <a:t>The </a:t>
            </a:r>
            <a:r>
              <a:rPr lang="tr-TR" dirty="0" smtClean="0"/>
              <a:t>fi</a:t>
            </a:r>
            <a:r>
              <a:rPr lang="en-US" dirty="0" err="1" smtClean="0"/>
              <a:t>fth</a:t>
            </a:r>
            <a:r>
              <a:rPr lang="en-US" dirty="0" smtClean="0"/>
              <a:t> </a:t>
            </a:r>
            <a:r>
              <a:rPr lang="en-US" dirty="0"/>
              <a:t>core concept refers to sentiment and emotion21 as the bases for sociopolitical ties. Philosophers often aspire to be free of the </a:t>
            </a:r>
            <a:r>
              <a:rPr lang="en-US" dirty="0" err="1"/>
              <a:t>non-re¯ective</a:t>
            </a:r>
            <a:r>
              <a:rPr lang="en-US" dirty="0"/>
              <a:t> emotionalism seen to characterize ideological thinking. All ideologies, however, carry emotional attachments to particular conceptual </a:t>
            </a:r>
            <a:r>
              <a:rPr lang="en-US" dirty="0" smtClean="0"/>
              <a:t>co</a:t>
            </a:r>
            <a:r>
              <a:rPr lang="tr-TR" dirty="0" smtClean="0"/>
              <a:t>fi</a:t>
            </a:r>
            <a:r>
              <a:rPr lang="en-US" dirty="0" err="1" smtClean="0"/>
              <a:t>gurations</a:t>
            </a:r>
            <a:r>
              <a:rPr lang="en-US" dirty="0"/>
              <a:t>, both because fundamental human values excite emotional as well as rational support, and because ideologies constitute mobilizing ideational systems to change or defend political practices. Emotive argument is a crucial short-cut to attain rational ends, and then to support them without having to re-open the </a:t>
            </a:r>
            <a:r>
              <a:rPr lang="en-US" dirty="0" smtClean="0"/>
              <a:t>debate. </a:t>
            </a:r>
            <a:r>
              <a:rPr lang="en-US" dirty="0"/>
              <a:t>In nationalism, however, the role of emotion becomes an overriding consciously desired value ± which is why it contains such useful sets of ideas when recruitment to the ¯ag and </a:t>
            </a:r>
            <a:r>
              <a:rPr lang="en-US" dirty="0" err="1" smtClean="0"/>
              <a:t>sacr</a:t>
            </a:r>
            <a:r>
              <a:rPr lang="tr-TR" dirty="0" err="1" smtClean="0"/>
              <a:t>ifi</a:t>
            </a:r>
            <a:r>
              <a:rPr lang="en-US" dirty="0" err="1" smtClean="0"/>
              <a:t>ce</a:t>
            </a:r>
            <a:r>
              <a:rPr lang="en-US" dirty="0" smtClean="0"/>
              <a:t> </a:t>
            </a:r>
            <a:r>
              <a:rPr lang="en-US" dirty="0"/>
              <a:t>are predominant political ends. Nationalism is a rare instance of enlightenment-generated rational political thought that acknowledges the political importance of emotion when pointed in certain directions. Nationalism institutionalizes and legitimates emotion as a motive force of political, not just private, life</a:t>
            </a:r>
            <a:endParaRPr lang="tr-TR" dirty="0"/>
          </a:p>
        </p:txBody>
      </p:sp>
    </p:spTree>
    <p:extLst>
      <p:ext uri="{BB962C8B-B14F-4D97-AF65-F5344CB8AC3E}">
        <p14:creationId xmlns:p14="http://schemas.microsoft.com/office/powerpoint/2010/main" val="307005204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1569</TotalTime>
  <Words>1120</Words>
  <Application>Microsoft Office PowerPoint</Application>
  <PresentationFormat>Ekran Gösterisi (4:3)</PresentationFormat>
  <Paragraphs>19</Paragraphs>
  <Slides>9</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MİLLİYETÇİLİK VE İDEOLOJİ</vt:lpstr>
      <vt:lpstr>Michael Freeden:  Tartışılacak Önermeler</vt:lpstr>
      <vt:lpstr>Freeden: Tartışılacak Önermeler</vt:lpstr>
      <vt:lpstr>Freeden: Tartışılacak Önermeler</vt:lpstr>
      <vt:lpstr>Freeden: Tartışılacak Önermeler</vt:lpstr>
      <vt:lpstr>Freeden: Tartışılacak Önermeler</vt:lpstr>
      <vt:lpstr>Freeden: Tartışılacak Önermeler</vt:lpstr>
      <vt:lpstr>Freeden: Tartışılacak Önermeler</vt:lpstr>
      <vt:lpstr>Freeden: Tartışılacak Önermeler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ULUSLARI İLİŞKİLER TEORİLERİ VE ÖRGÜTLER</dc:title>
  <dc:creator>Cenk</dc:creator>
  <cp:lastModifiedBy>CENK</cp:lastModifiedBy>
  <cp:revision>37</cp:revision>
  <dcterms:created xsi:type="dcterms:W3CDTF">2014-02-18T21:50:20Z</dcterms:created>
  <dcterms:modified xsi:type="dcterms:W3CDTF">2019-11-19T11:39:31Z</dcterms:modified>
</cp:coreProperties>
</file>