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43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5579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0409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69806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51692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866778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4351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53338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923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6420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667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035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5256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9614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5880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653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7927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7421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67544" y="404664"/>
            <a:ext cx="68996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dirty="0" err="1" smtClean="0">
                <a:solidFill>
                  <a:srgbClr val="FF0000"/>
                </a:solidFill>
              </a:rPr>
              <a:t>Complications</a:t>
            </a:r>
            <a:r>
              <a:rPr lang="tr-TR" sz="3200" dirty="0" smtClean="0">
                <a:solidFill>
                  <a:srgbClr val="FF0000"/>
                </a:solidFill>
              </a:rPr>
              <a:t> in </a:t>
            </a:r>
            <a:r>
              <a:rPr lang="tr-TR" sz="3200" dirty="0" err="1" smtClean="0">
                <a:solidFill>
                  <a:srgbClr val="FF0000"/>
                </a:solidFill>
              </a:rPr>
              <a:t>Fracture</a:t>
            </a:r>
            <a:r>
              <a:rPr lang="tr-TR" sz="3200" dirty="0" smtClean="0">
                <a:solidFill>
                  <a:srgbClr val="FF0000"/>
                </a:solidFill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</a:rPr>
              <a:t>Healing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51520" y="2132856"/>
            <a:ext cx="8136904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>
                <a:solidFill>
                  <a:srgbClr val="FFFF00"/>
                </a:solidFill>
              </a:rPr>
              <a:t>1- </a:t>
            </a:r>
            <a:r>
              <a:rPr lang="en-US" sz="2400" dirty="0" smtClean="0">
                <a:solidFill>
                  <a:srgbClr val="FFFF00"/>
                </a:solidFill>
              </a:rPr>
              <a:t>De-</a:t>
            </a:r>
            <a:r>
              <a:rPr lang="en-US" sz="2400" dirty="0" err="1" smtClean="0">
                <a:solidFill>
                  <a:srgbClr val="FFFF00"/>
                </a:solidFill>
              </a:rPr>
              <a:t>layed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  <a:r>
              <a:rPr lang="en-US" sz="2400" dirty="0">
                <a:solidFill>
                  <a:srgbClr val="FFFF00"/>
                </a:solidFill>
              </a:rPr>
              <a:t>union</a:t>
            </a:r>
            <a:r>
              <a:rPr lang="en-US" sz="2400" dirty="0" smtClean="0">
                <a:solidFill>
                  <a:srgbClr val="FFFF00"/>
                </a:solidFill>
              </a:rPr>
              <a:t>:</a:t>
            </a:r>
            <a:endParaRPr lang="en-US" sz="2400" dirty="0">
              <a:solidFill>
                <a:srgbClr val="FFFF00"/>
              </a:solidFill>
            </a:endParaRPr>
          </a:p>
          <a:p>
            <a:r>
              <a:rPr lang="tr-TR" sz="2000" dirty="0" err="1" smtClean="0"/>
              <a:t>Fractures</a:t>
            </a:r>
            <a:r>
              <a:rPr lang="tr-TR" sz="2000" dirty="0" smtClean="0"/>
              <a:t> </a:t>
            </a:r>
            <a:r>
              <a:rPr lang="tr-TR" sz="2000" dirty="0" err="1" smtClean="0"/>
              <a:t>that</a:t>
            </a:r>
            <a:r>
              <a:rPr lang="tr-TR" sz="2000" dirty="0" smtClean="0"/>
              <a:t> </a:t>
            </a:r>
            <a:r>
              <a:rPr lang="tr-TR" sz="2000" dirty="0" err="1" smtClean="0"/>
              <a:t>heal</a:t>
            </a:r>
            <a:r>
              <a:rPr lang="tr-TR" sz="2000" dirty="0" smtClean="0"/>
              <a:t> </a:t>
            </a:r>
            <a:r>
              <a:rPr lang="tr-TR" sz="2000" dirty="0" err="1" smtClean="0"/>
              <a:t>more</a:t>
            </a:r>
            <a:r>
              <a:rPr lang="tr-TR" sz="2000" dirty="0" smtClean="0"/>
              <a:t> </a:t>
            </a:r>
            <a:r>
              <a:rPr lang="tr-TR" sz="2000" dirty="0" err="1" smtClean="0"/>
              <a:t>slowly</a:t>
            </a:r>
            <a:r>
              <a:rPr lang="tr-TR" sz="2000" dirty="0" smtClean="0"/>
              <a:t> </a:t>
            </a:r>
            <a:r>
              <a:rPr lang="tr-TR" sz="2000" dirty="0" err="1" smtClean="0"/>
              <a:t>than</a:t>
            </a:r>
            <a:r>
              <a:rPr lang="tr-TR" sz="2000" dirty="0" smtClean="0"/>
              <a:t> </a:t>
            </a:r>
            <a:r>
              <a:rPr lang="tr-TR" sz="2000" dirty="0" err="1" smtClean="0"/>
              <a:t>anticipated</a:t>
            </a:r>
            <a:r>
              <a:rPr lang="tr-TR" sz="2000" dirty="0" smtClean="0"/>
              <a:t>.</a:t>
            </a:r>
          </a:p>
          <a:p>
            <a:endParaRPr lang="tr-TR" sz="2000" dirty="0" smtClean="0"/>
          </a:p>
          <a:p>
            <a:r>
              <a:rPr lang="tr-TR" sz="2000" dirty="0" err="1" smtClean="0"/>
              <a:t>Most</a:t>
            </a:r>
            <a:r>
              <a:rPr lang="tr-TR" sz="2000" dirty="0" smtClean="0"/>
              <a:t> </a:t>
            </a:r>
            <a:r>
              <a:rPr lang="tr-TR" sz="2000" dirty="0" err="1" smtClean="0"/>
              <a:t>long</a:t>
            </a:r>
            <a:r>
              <a:rPr lang="tr-TR" sz="2000" dirty="0" smtClean="0"/>
              <a:t> bone </a:t>
            </a:r>
            <a:r>
              <a:rPr lang="tr-TR" sz="2000" dirty="0" err="1" smtClean="0"/>
              <a:t>frsctures</a:t>
            </a:r>
            <a:r>
              <a:rPr lang="tr-TR" sz="2000" dirty="0" smtClean="0"/>
              <a:t> </a:t>
            </a:r>
            <a:r>
              <a:rPr lang="tr-TR" sz="2000" dirty="0" err="1" smtClean="0"/>
              <a:t>have</a:t>
            </a:r>
            <a:r>
              <a:rPr lang="tr-TR" sz="2000" dirty="0" smtClean="0"/>
              <a:t> </a:t>
            </a:r>
            <a:r>
              <a:rPr lang="tr-TR" sz="2000" dirty="0" err="1" smtClean="0"/>
              <a:t>ragiographic</a:t>
            </a:r>
            <a:r>
              <a:rPr lang="tr-TR" sz="2000" dirty="0" smtClean="0"/>
              <a:t> </a:t>
            </a:r>
            <a:r>
              <a:rPr lang="tr-TR" sz="2000" dirty="0" err="1" smtClean="0"/>
              <a:t>evidence</a:t>
            </a:r>
            <a:r>
              <a:rPr lang="tr-TR" sz="2000" dirty="0" smtClean="0"/>
              <a:t> of bone </a:t>
            </a:r>
            <a:r>
              <a:rPr lang="tr-TR" sz="2000" dirty="0" err="1" smtClean="0"/>
              <a:t>bridging</a:t>
            </a:r>
            <a:r>
              <a:rPr lang="tr-TR" sz="2000" dirty="0" smtClean="0"/>
              <a:t>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fracture</a:t>
            </a:r>
            <a:r>
              <a:rPr lang="tr-TR" sz="2000" dirty="0" smtClean="0"/>
              <a:t> </a:t>
            </a:r>
            <a:r>
              <a:rPr lang="tr-TR" sz="2000" dirty="0" err="1" smtClean="0"/>
              <a:t>lines</a:t>
            </a:r>
            <a:r>
              <a:rPr lang="tr-TR" sz="2000" dirty="0" smtClean="0"/>
              <a:t> </a:t>
            </a:r>
            <a:r>
              <a:rPr lang="tr-TR" sz="2000" dirty="0" err="1" smtClean="0"/>
              <a:t>by</a:t>
            </a:r>
            <a:r>
              <a:rPr lang="tr-TR" sz="2000" dirty="0" smtClean="0"/>
              <a:t> 12 </a:t>
            </a:r>
            <a:r>
              <a:rPr lang="tr-TR" sz="2000" dirty="0" err="1" smtClean="0"/>
              <a:t>weeks</a:t>
            </a:r>
            <a:endParaRPr lang="tr-TR" sz="2000" dirty="0" smtClean="0"/>
          </a:p>
          <a:p>
            <a:endParaRPr lang="tr-TR" sz="2000" dirty="0" smtClean="0"/>
          </a:p>
          <a:p>
            <a:r>
              <a:rPr lang="en-US" sz="2000" dirty="0" smtClean="0"/>
              <a:t>- </a:t>
            </a:r>
            <a:r>
              <a:rPr lang="en-US" sz="2000" dirty="0"/>
              <a:t>This bone healing anomaly is observed more frequently in high-energy traumas and in blood-limited limited bones.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335790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 </a:t>
            </a:r>
            <a:r>
              <a:rPr lang="tr-TR" dirty="0" err="1"/>
              <a:t>Fracture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callus</a:t>
            </a:r>
            <a:r>
              <a:rPr lang="tr-TR" dirty="0"/>
              <a:t> </a:t>
            </a:r>
            <a:r>
              <a:rPr lang="tr-TR" dirty="0" err="1"/>
              <a:t>complications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/>
              <a:t>DR MURAT ÇALIŞKAN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4169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579" y="404664"/>
            <a:ext cx="2731245" cy="75597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287572" y="1190520"/>
            <a:ext cx="82670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Fracture</a:t>
            </a:r>
            <a:r>
              <a:rPr lang="tr-TR" dirty="0" smtClean="0"/>
              <a:t> </a:t>
            </a:r>
            <a:r>
              <a:rPr lang="tr-TR" dirty="0" err="1" smtClean="0"/>
              <a:t>nonunion</a:t>
            </a:r>
            <a:r>
              <a:rPr lang="tr-TR" dirty="0" smtClean="0"/>
              <a:t> is </a:t>
            </a:r>
            <a:r>
              <a:rPr lang="tr-TR" dirty="0" err="1" smtClean="0"/>
              <a:t>defined</a:t>
            </a:r>
            <a:r>
              <a:rPr lang="tr-TR" dirty="0" smtClean="0"/>
              <a:t> as an </a:t>
            </a:r>
            <a:r>
              <a:rPr lang="tr-TR" dirty="0" err="1" smtClean="0"/>
              <a:t>arrested</a:t>
            </a:r>
            <a:r>
              <a:rPr lang="tr-TR" dirty="0" smtClean="0"/>
              <a:t> </a:t>
            </a:r>
            <a:r>
              <a:rPr lang="tr-TR" dirty="0" err="1" smtClean="0"/>
              <a:t>fracture</a:t>
            </a:r>
            <a:r>
              <a:rPr lang="tr-TR" dirty="0" smtClean="0"/>
              <a:t> </a:t>
            </a:r>
            <a:r>
              <a:rPr lang="tr-TR" dirty="0" err="1" smtClean="0"/>
              <a:t>repair</a:t>
            </a:r>
            <a:r>
              <a:rPr lang="tr-TR" dirty="0" smtClean="0"/>
              <a:t> </a:t>
            </a:r>
            <a:r>
              <a:rPr lang="tr-TR" dirty="0" err="1" smtClean="0"/>
              <a:t>process</a:t>
            </a:r>
            <a:r>
              <a:rPr lang="tr-TR" dirty="0" smtClean="0"/>
              <a:t>, </a:t>
            </a:r>
          </a:p>
          <a:p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requires</a:t>
            </a:r>
            <a:r>
              <a:rPr lang="tr-TR" dirty="0" smtClean="0"/>
              <a:t> </a:t>
            </a:r>
            <a:r>
              <a:rPr lang="tr-TR" dirty="0" err="1" smtClean="0"/>
              <a:t>surgical</a:t>
            </a:r>
            <a:r>
              <a:rPr lang="tr-TR" dirty="0" smtClean="0"/>
              <a:t> </a:t>
            </a:r>
            <a:r>
              <a:rPr lang="tr-TR" dirty="0" err="1" smtClean="0"/>
              <a:t>intervention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create</a:t>
            </a:r>
            <a:r>
              <a:rPr lang="tr-TR" dirty="0" smtClean="0"/>
              <a:t> an </a:t>
            </a:r>
            <a:r>
              <a:rPr lang="tr-TR" dirty="0" err="1" smtClean="0"/>
              <a:t>enviroment</a:t>
            </a:r>
            <a:r>
              <a:rPr lang="tr-TR" dirty="0" smtClean="0"/>
              <a:t> </a:t>
            </a:r>
            <a:r>
              <a:rPr lang="tr-TR" dirty="0" err="1" smtClean="0"/>
              <a:t>conductive</a:t>
            </a:r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bone </a:t>
            </a:r>
            <a:r>
              <a:rPr lang="tr-TR" dirty="0" err="1" smtClean="0"/>
              <a:t>healing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2334184"/>
            <a:ext cx="2440070" cy="3974428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5936" y="2326085"/>
            <a:ext cx="2586085" cy="3974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974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79512" y="764704"/>
            <a:ext cx="7632848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800" dirty="0">
                <a:solidFill>
                  <a:srgbClr val="FFFF00"/>
                </a:solidFill>
              </a:rPr>
              <a:t>3</a:t>
            </a:r>
            <a:r>
              <a:rPr lang="tr-TR" sz="2800" dirty="0" smtClean="0">
                <a:solidFill>
                  <a:srgbClr val="FFFF00"/>
                </a:solidFill>
              </a:rPr>
              <a:t>-</a:t>
            </a:r>
            <a:r>
              <a:rPr lang="en-US" sz="2800" dirty="0" smtClean="0">
                <a:solidFill>
                  <a:srgbClr val="FFFF00"/>
                </a:solidFill>
              </a:rPr>
              <a:t>Mal-union</a:t>
            </a:r>
            <a:r>
              <a:rPr lang="en-US" sz="2800" dirty="0">
                <a:solidFill>
                  <a:srgbClr val="FFFF00"/>
                </a:solidFill>
              </a:rPr>
              <a:t>: </a:t>
            </a:r>
            <a:endParaRPr lang="tr-TR" sz="2800" dirty="0" smtClean="0">
              <a:solidFill>
                <a:srgbClr val="FFFF00"/>
              </a:solidFill>
            </a:endParaRPr>
          </a:p>
          <a:p>
            <a:pPr algn="just"/>
            <a:endParaRPr lang="tr-TR" sz="2800" dirty="0" smtClean="0">
              <a:solidFill>
                <a:srgbClr val="FFFF00"/>
              </a:solidFill>
            </a:endParaRPr>
          </a:p>
          <a:p>
            <a:pPr algn="just"/>
            <a:r>
              <a:rPr lang="tr-TR" sz="2000" dirty="0" err="1" smtClean="0"/>
              <a:t>Malunions</a:t>
            </a:r>
            <a:r>
              <a:rPr lang="tr-TR" sz="2000" dirty="0" smtClean="0"/>
              <a:t> </a:t>
            </a:r>
            <a:r>
              <a:rPr lang="tr-TR" sz="2000" dirty="0" err="1" smtClean="0"/>
              <a:t>are</a:t>
            </a:r>
            <a:r>
              <a:rPr lang="tr-TR" sz="2000" dirty="0" smtClean="0"/>
              <a:t> </a:t>
            </a:r>
            <a:r>
              <a:rPr lang="tr-TR" sz="2000" dirty="0" err="1" smtClean="0"/>
              <a:t>healed</a:t>
            </a:r>
            <a:r>
              <a:rPr lang="tr-TR" sz="2000" dirty="0" smtClean="0"/>
              <a:t> </a:t>
            </a:r>
            <a:r>
              <a:rPr lang="tr-TR" sz="2000" dirty="0" err="1" smtClean="0"/>
              <a:t>fractures</a:t>
            </a:r>
            <a:r>
              <a:rPr lang="tr-TR" sz="2000" dirty="0" smtClean="0"/>
              <a:t> in </a:t>
            </a:r>
            <a:r>
              <a:rPr lang="tr-TR" sz="2000" dirty="0" err="1" smtClean="0"/>
              <a:t>which</a:t>
            </a:r>
            <a:r>
              <a:rPr lang="tr-TR" sz="2000" dirty="0" smtClean="0"/>
              <a:t> </a:t>
            </a:r>
            <a:r>
              <a:rPr lang="tr-TR" sz="2000" dirty="0" err="1" smtClean="0"/>
              <a:t>anatomic</a:t>
            </a:r>
            <a:r>
              <a:rPr lang="tr-TR" sz="2000" dirty="0" smtClean="0"/>
              <a:t> bone </a:t>
            </a:r>
            <a:r>
              <a:rPr lang="tr-TR" sz="2000" dirty="0" err="1" smtClean="0"/>
              <a:t>alignment</a:t>
            </a:r>
            <a:r>
              <a:rPr lang="tr-TR" sz="2000" dirty="0" smtClean="0"/>
              <a:t> </a:t>
            </a:r>
            <a:r>
              <a:rPr lang="tr-TR" sz="2000" dirty="0" err="1" smtClean="0"/>
              <a:t>was</a:t>
            </a:r>
            <a:r>
              <a:rPr lang="tr-TR" sz="2000" dirty="0" smtClean="0"/>
              <a:t> not </a:t>
            </a:r>
            <a:r>
              <a:rPr lang="tr-TR" sz="2000" dirty="0" err="1" smtClean="0"/>
              <a:t>achived</a:t>
            </a:r>
            <a:r>
              <a:rPr lang="tr-TR" sz="2000" dirty="0" smtClean="0"/>
              <a:t> </a:t>
            </a:r>
            <a:r>
              <a:rPr lang="tr-TR" sz="2000" dirty="0" err="1" smtClean="0"/>
              <a:t>or</a:t>
            </a:r>
            <a:r>
              <a:rPr lang="tr-TR" sz="2000" dirty="0" smtClean="0"/>
              <a:t> </a:t>
            </a:r>
            <a:r>
              <a:rPr lang="tr-TR" sz="2000" dirty="0" err="1" smtClean="0"/>
              <a:t>maintained</a:t>
            </a:r>
            <a:r>
              <a:rPr lang="tr-TR" sz="2000" dirty="0" smtClean="0"/>
              <a:t> </a:t>
            </a:r>
            <a:r>
              <a:rPr lang="tr-TR" sz="2000" dirty="0" err="1" smtClean="0"/>
              <a:t>during</a:t>
            </a:r>
            <a:r>
              <a:rPr lang="tr-TR" sz="2000" dirty="0" smtClean="0"/>
              <a:t> </a:t>
            </a:r>
            <a:r>
              <a:rPr lang="tr-TR" sz="2000" dirty="0" err="1" smtClean="0"/>
              <a:t>healing</a:t>
            </a:r>
            <a:r>
              <a:rPr lang="tr-TR" sz="2000" dirty="0" smtClean="0"/>
              <a:t>.</a:t>
            </a:r>
          </a:p>
          <a:p>
            <a:pPr algn="just"/>
            <a:endParaRPr lang="en-US" sz="2000" dirty="0"/>
          </a:p>
          <a:p>
            <a:pPr algn="just"/>
            <a:r>
              <a:rPr lang="en-US" sz="2000" dirty="0"/>
              <a:t>• Mal-union; can be in the form of angulation, shortening, rotation </a:t>
            </a:r>
            <a:r>
              <a:rPr lang="en-US" sz="2000" dirty="0" smtClean="0"/>
              <a:t>or</a:t>
            </a:r>
            <a:r>
              <a:rPr lang="tr-TR" sz="2000" dirty="0" smtClean="0"/>
              <a:t> </a:t>
            </a:r>
            <a:r>
              <a:rPr lang="en-US" sz="2000" dirty="0" smtClean="0"/>
              <a:t>combinations.</a:t>
            </a:r>
            <a:endParaRPr lang="tr-TR" sz="2000" dirty="0" smtClean="0"/>
          </a:p>
          <a:p>
            <a:pPr algn="just"/>
            <a:endParaRPr lang="tr-TR" sz="2000" dirty="0" smtClean="0"/>
          </a:p>
          <a:p>
            <a:pPr algn="just"/>
            <a:r>
              <a:rPr lang="en-US" sz="2000" dirty="0"/>
              <a:t>The most important mal-union is the mal-union of </a:t>
            </a:r>
            <a:r>
              <a:rPr lang="tr-TR" sz="2000" dirty="0" err="1" smtClean="0"/>
              <a:t>joint</a:t>
            </a:r>
            <a:r>
              <a:rPr lang="en-US" sz="2000" dirty="0" smtClean="0"/>
              <a:t> </a:t>
            </a:r>
            <a:r>
              <a:rPr lang="en-US" sz="2000" dirty="0"/>
              <a:t>fractures</a:t>
            </a:r>
            <a:r>
              <a:rPr lang="en-US" sz="2000" dirty="0" smtClean="0"/>
              <a:t>.</a:t>
            </a:r>
            <a:endParaRPr lang="tr-TR" sz="2000" dirty="0" smtClean="0"/>
          </a:p>
          <a:p>
            <a:pPr algn="just"/>
            <a:endParaRPr lang="tr-TR" sz="2000" dirty="0" smtClean="0"/>
          </a:p>
          <a:p>
            <a:pPr algn="just"/>
            <a:r>
              <a:rPr lang="tr-TR" sz="2000" dirty="0" err="1" smtClean="0"/>
              <a:t>Deformities</a:t>
            </a:r>
            <a:r>
              <a:rPr lang="tr-TR" sz="2000" dirty="0" smtClean="0"/>
              <a:t> </a:t>
            </a:r>
            <a:r>
              <a:rPr lang="tr-TR" sz="2000" dirty="0" err="1" smtClean="0"/>
              <a:t>may</a:t>
            </a:r>
            <a:r>
              <a:rPr lang="tr-TR" sz="2000" dirty="0" smtClean="0"/>
              <a:t> be </a:t>
            </a:r>
            <a:r>
              <a:rPr lang="tr-TR" sz="2000" dirty="0" err="1" smtClean="0"/>
              <a:t>classied</a:t>
            </a:r>
            <a:r>
              <a:rPr lang="tr-TR" sz="2000" dirty="0" smtClean="0"/>
              <a:t> as </a:t>
            </a:r>
            <a:r>
              <a:rPr lang="tr-TR" sz="2000" dirty="0" err="1" smtClean="0"/>
              <a:t>valgus</a:t>
            </a:r>
            <a:r>
              <a:rPr lang="tr-TR" sz="2000" dirty="0" smtClean="0"/>
              <a:t>, </a:t>
            </a:r>
            <a:r>
              <a:rPr lang="tr-TR" sz="2000" dirty="0" err="1" smtClean="0"/>
              <a:t>varus</a:t>
            </a:r>
            <a:r>
              <a:rPr lang="tr-TR" sz="2000" dirty="0" smtClean="0"/>
              <a:t>, </a:t>
            </a:r>
            <a:r>
              <a:rPr lang="tr-TR" sz="2000" dirty="0" err="1" smtClean="0"/>
              <a:t>antecurvatum</a:t>
            </a:r>
            <a:r>
              <a:rPr lang="tr-TR" sz="2000" dirty="0"/>
              <a:t> </a:t>
            </a:r>
            <a:r>
              <a:rPr lang="tr-TR" sz="2000" dirty="0" err="1" smtClean="0"/>
              <a:t>or</a:t>
            </a:r>
            <a:r>
              <a:rPr lang="tr-TR" sz="2000" dirty="0" smtClean="0"/>
              <a:t> </a:t>
            </a:r>
            <a:r>
              <a:rPr lang="tr-TR" sz="2000" dirty="0" err="1" smtClean="0"/>
              <a:t>recurvatum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508499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92696"/>
            <a:ext cx="9144000" cy="541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5019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908720"/>
            <a:ext cx="8065028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>
                <a:solidFill>
                  <a:srgbClr val="FFFF00"/>
                </a:solidFill>
              </a:rPr>
              <a:t>4- </a:t>
            </a:r>
            <a:r>
              <a:rPr lang="tr-TR" sz="2800" dirty="0" err="1" smtClean="0">
                <a:solidFill>
                  <a:srgbClr val="FFFF00"/>
                </a:solidFill>
              </a:rPr>
              <a:t>Osteomyelitis</a:t>
            </a:r>
            <a:endParaRPr lang="tr-TR" sz="2800" dirty="0" smtClean="0">
              <a:solidFill>
                <a:srgbClr val="FFFF00"/>
              </a:solidFill>
            </a:endParaRPr>
          </a:p>
          <a:p>
            <a:endParaRPr lang="tr-TR" sz="2800" dirty="0" smtClean="0">
              <a:solidFill>
                <a:srgbClr val="FFFF00"/>
              </a:solidFill>
            </a:endParaRPr>
          </a:p>
          <a:p>
            <a:pPr algn="just"/>
            <a:r>
              <a:rPr lang="en-US" sz="2000" dirty="0" smtClean="0"/>
              <a:t>İnflammation</a:t>
            </a:r>
            <a:r>
              <a:rPr lang="tr-TR" sz="2000" dirty="0" smtClean="0"/>
              <a:t> of</a:t>
            </a:r>
            <a:r>
              <a:rPr lang="tr-TR" sz="2000" dirty="0"/>
              <a:t> </a:t>
            </a:r>
            <a:r>
              <a:rPr lang="tr-TR" sz="2000" dirty="0" smtClean="0"/>
              <a:t>b</a:t>
            </a:r>
            <a:r>
              <a:rPr lang="en-US" sz="2000" dirty="0" smtClean="0"/>
              <a:t>one </a:t>
            </a:r>
            <a:r>
              <a:rPr lang="en-US" sz="2000" dirty="0"/>
              <a:t>and bone </a:t>
            </a:r>
            <a:r>
              <a:rPr lang="en-US" sz="2000" dirty="0" smtClean="0"/>
              <a:t>marrow</a:t>
            </a:r>
            <a:r>
              <a:rPr lang="tr-TR" sz="2000" dirty="0" smtClean="0"/>
              <a:t> </a:t>
            </a:r>
            <a:r>
              <a:rPr lang="tr-TR" sz="2000" dirty="0" err="1" smtClean="0"/>
              <a:t>due</a:t>
            </a:r>
            <a:r>
              <a:rPr lang="tr-TR" sz="2000" dirty="0" smtClean="0"/>
              <a:t> </a:t>
            </a:r>
            <a:r>
              <a:rPr lang="tr-TR" sz="2000" dirty="0" err="1" smtClean="0"/>
              <a:t>to</a:t>
            </a:r>
            <a:r>
              <a:rPr lang="en-US" sz="2000" dirty="0" smtClean="0"/>
              <a:t> </a:t>
            </a:r>
            <a:r>
              <a:rPr lang="en-US" sz="2000" dirty="0"/>
              <a:t>bacteria </a:t>
            </a:r>
            <a:endParaRPr lang="tr-TR" sz="2000" dirty="0" smtClean="0"/>
          </a:p>
          <a:p>
            <a:pPr algn="just"/>
            <a:r>
              <a:rPr lang="en-US" sz="2000" dirty="0" smtClean="0"/>
              <a:t>(</a:t>
            </a:r>
            <a:r>
              <a:rPr lang="en-US" sz="2000" dirty="0"/>
              <a:t>staphylococcus, salmonella, </a:t>
            </a:r>
            <a:r>
              <a:rPr lang="en-US" sz="2000" dirty="0" err="1"/>
              <a:t>brucella</a:t>
            </a:r>
            <a:r>
              <a:rPr lang="en-US" sz="2000" dirty="0"/>
              <a:t> etc</a:t>
            </a:r>
            <a:r>
              <a:rPr lang="en-US" sz="2000" dirty="0" smtClean="0"/>
              <a:t>.)</a:t>
            </a:r>
            <a:endParaRPr lang="tr-TR" sz="2000" dirty="0" smtClean="0"/>
          </a:p>
          <a:p>
            <a:pPr algn="just"/>
            <a:endParaRPr lang="tr-TR" sz="2000" dirty="0" smtClean="0"/>
          </a:p>
          <a:p>
            <a:pPr algn="just"/>
            <a:r>
              <a:rPr lang="tr-TR" sz="2000" dirty="0" smtClean="0"/>
              <a:t>-</a:t>
            </a:r>
            <a:r>
              <a:rPr lang="tr-TR" sz="2000" dirty="0"/>
              <a:t>o</a:t>
            </a:r>
            <a:r>
              <a:rPr lang="en-US" sz="2000" dirty="0" err="1" smtClean="0"/>
              <a:t>steomyelitis</a:t>
            </a:r>
            <a:r>
              <a:rPr lang="en-US" sz="2000" dirty="0" smtClean="0"/>
              <a:t> </a:t>
            </a:r>
            <a:r>
              <a:rPr lang="en-US" sz="2000" dirty="0"/>
              <a:t>occurs when bacteria reach the bone directly </a:t>
            </a:r>
            <a:r>
              <a:rPr lang="en-US" sz="2000" dirty="0" smtClean="0"/>
              <a:t>or</a:t>
            </a:r>
            <a:endParaRPr lang="tr-TR" sz="2000" dirty="0" smtClean="0"/>
          </a:p>
          <a:p>
            <a:pPr algn="just"/>
            <a:r>
              <a:rPr lang="en-US" sz="2000" dirty="0" smtClean="0"/>
              <a:t> </a:t>
            </a:r>
            <a:r>
              <a:rPr lang="en-US" sz="2000" dirty="0"/>
              <a:t>through blood circulation from the skin wound associated with </a:t>
            </a:r>
            <a:endParaRPr lang="tr-TR" sz="2000" dirty="0" smtClean="0"/>
          </a:p>
          <a:p>
            <a:pPr algn="just"/>
            <a:r>
              <a:rPr lang="en-US" sz="2000" dirty="0" smtClean="0"/>
              <a:t>the </a:t>
            </a:r>
            <a:r>
              <a:rPr lang="en-US" sz="2000" dirty="0"/>
              <a:t>bone</a:t>
            </a:r>
            <a:r>
              <a:rPr lang="en-US" sz="2000" dirty="0" smtClean="0"/>
              <a:t>.</a:t>
            </a:r>
            <a:endParaRPr lang="tr-TR" sz="2000" dirty="0" smtClean="0"/>
          </a:p>
          <a:p>
            <a:pPr algn="just"/>
            <a:endParaRPr lang="tr-TR" sz="2000" dirty="0" smtClean="0"/>
          </a:p>
          <a:p>
            <a:pPr algn="just"/>
            <a:r>
              <a:rPr lang="tr-TR" sz="2000" dirty="0" smtClean="0"/>
              <a:t>-</a:t>
            </a:r>
            <a:r>
              <a:rPr lang="en-US" sz="2000" dirty="0" smtClean="0"/>
              <a:t>may </a:t>
            </a:r>
            <a:r>
              <a:rPr lang="en-US" sz="2000" dirty="0"/>
              <a:t>be acute or </a:t>
            </a:r>
            <a:r>
              <a:rPr lang="en-US" sz="2000" dirty="0" smtClean="0"/>
              <a:t>chronic</a:t>
            </a:r>
            <a:r>
              <a:rPr lang="tr-TR" sz="20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05488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1340768"/>
            <a:ext cx="3876675" cy="41529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76672"/>
            <a:ext cx="3310415" cy="75597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755576" y="6309320"/>
            <a:ext cx="583264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/>
              <a:t>https://vtsonline.com/wp-content/uploads/2015/04/pre-operative-no-external-fixator.jpg</a:t>
            </a:r>
          </a:p>
        </p:txBody>
      </p:sp>
    </p:spTree>
    <p:extLst>
      <p:ext uri="{BB962C8B-B14F-4D97-AF65-F5344CB8AC3E}">
        <p14:creationId xmlns:p14="http://schemas.microsoft.com/office/powerpoint/2010/main" val="1761352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449109"/>
            <a:ext cx="8407113" cy="499915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611560" y="746064"/>
            <a:ext cx="1608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REFERENCES 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3356992"/>
            <a:ext cx="5029636" cy="2645893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7544" y="2204864"/>
            <a:ext cx="76386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Ankara Üniversitesi Açık Ders Malzemeleri Ortopedi ve Travmatoloji </a:t>
            </a:r>
          </a:p>
          <a:p>
            <a:r>
              <a:rPr lang="tr-TR" dirty="0" smtClean="0"/>
              <a:t>Prof. Dr. Hasan Bilgili Ders notu.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212425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5658400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214</Words>
  <Application>Microsoft Office PowerPoint</Application>
  <PresentationFormat>Ekran Gösterisi (4:3)</PresentationFormat>
  <Paragraphs>35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Duman</vt:lpstr>
      <vt:lpstr>PowerPoint Sunusu</vt:lpstr>
      <vt:lpstr> Fracture and callus complications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DEPO</dc:creator>
  <cp:lastModifiedBy>murat calıskan</cp:lastModifiedBy>
  <cp:revision>2</cp:revision>
  <dcterms:created xsi:type="dcterms:W3CDTF">2019-03-11T09:59:27Z</dcterms:created>
  <dcterms:modified xsi:type="dcterms:W3CDTF">2019-03-11T11:10:17Z</dcterms:modified>
</cp:coreProperties>
</file>