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0"/>
  </p:notesMasterIdLst>
  <p:sldIdLst>
    <p:sldId id="258" r:id="rId2"/>
    <p:sldId id="266" r:id="rId3"/>
    <p:sldId id="259" r:id="rId4"/>
    <p:sldId id="260" r:id="rId5"/>
    <p:sldId id="261" r:id="rId6"/>
    <p:sldId id="262" r:id="rId7"/>
    <p:sldId id="265" r:id="rId8"/>
    <p:sldId id="263" r:id="rId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1"/>
    <p:restoredTop sz="94694"/>
  </p:normalViewPr>
  <p:slideViewPr>
    <p:cSldViewPr snapToGrid="0" snapToObjects="1">
      <p:cViewPr varScale="1">
        <p:scale>
          <a:sx n="104" d="100"/>
          <a:sy n="104" d="100"/>
        </p:scale>
        <p:origin x="232" y="5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A2DE52C-4BBE-3F44-A099-6515656A46B7}" type="datetimeFigureOut">
              <a:rPr lang="tr-TR" smtClean="0"/>
              <a:t>23.03.2020</a:t>
            </a:fld>
            <a:endParaRPr lang="tr-TR"/>
          </a:p>
        </p:txBody>
      </p:sp>
      <p:sp>
        <p:nvSpPr>
          <p:cNvPr id="4" name="Slayt Resmi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AD5445C-D610-6E4A-8243-5044F068BA83}" type="slidenum">
              <a:rPr lang="tr-TR" smtClean="0"/>
              <a:t>‹#›</a:t>
            </a:fld>
            <a:endParaRPr lang="tr-TR"/>
          </a:p>
        </p:txBody>
      </p:sp>
    </p:spTree>
    <p:extLst>
      <p:ext uri="{BB962C8B-B14F-4D97-AF65-F5344CB8AC3E}">
        <p14:creationId xmlns:p14="http://schemas.microsoft.com/office/powerpoint/2010/main" val="244175552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1524000" y="1122363"/>
            <a:ext cx="9144000" cy="2387600"/>
          </a:xfrm>
        </p:spPr>
        <p:txBody>
          <a:bodyPr anchor="b"/>
          <a:lstStyle>
            <a:lvl1pPr algn="ctr">
              <a:defRPr sz="6000"/>
            </a:lvl1pPr>
          </a:lstStyle>
          <a:p>
            <a:r>
              <a:rPr lang="tr-TR"/>
              <a:t>Asıl başlık stili için tıklatın</a:t>
            </a:r>
          </a:p>
        </p:txBody>
      </p:sp>
      <p:sp>
        <p:nvSpPr>
          <p:cNvPr id="3" name="Alt Konu Başlığı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tıklatın</a:t>
            </a:r>
          </a:p>
        </p:txBody>
      </p:sp>
      <p:sp>
        <p:nvSpPr>
          <p:cNvPr id="4" name="Veri Yer Tutucusu 3"/>
          <p:cNvSpPr>
            <a:spLocks noGrp="1"/>
          </p:cNvSpPr>
          <p:nvPr>
            <p:ph type="dt" sz="half" idx="10"/>
          </p:nvPr>
        </p:nvSpPr>
        <p:spPr/>
        <p:txBody>
          <a:bodyPr/>
          <a:lstStyle/>
          <a:p>
            <a:fld id="{CDCDA9C5-33D5-9547-AD95-855E6C73434B}" type="datetime1">
              <a:rPr lang="tr-TR" smtClean="0"/>
              <a:t>23.03.2020</a:t>
            </a:fld>
            <a:endParaRPr lang="tr-TR"/>
          </a:p>
        </p:txBody>
      </p:sp>
      <p:sp>
        <p:nvSpPr>
          <p:cNvPr id="5" name="Altbilgi Yer Tutucusu 4"/>
          <p:cNvSpPr>
            <a:spLocks noGrp="1"/>
          </p:cNvSpPr>
          <p:nvPr>
            <p:ph type="ftr" sz="quarter" idx="11"/>
          </p:nvPr>
        </p:nvSpPr>
        <p:spPr/>
        <p:txBody>
          <a:bodyPr/>
          <a:lstStyle/>
          <a:p>
            <a:r>
              <a:rPr lang="tr-TR"/>
              <a:t>Sinematografi / Prof. Dr. S. Ruken Öztürk</a:t>
            </a:r>
          </a:p>
        </p:txBody>
      </p:sp>
      <p:sp>
        <p:nvSpPr>
          <p:cNvPr id="6" name="Slayt Numarası Yer Tutucusu 5"/>
          <p:cNvSpPr>
            <a:spLocks noGrp="1"/>
          </p:cNvSpPr>
          <p:nvPr>
            <p:ph type="sldNum" sz="quarter" idx="12"/>
          </p:nvPr>
        </p:nvSpPr>
        <p:spPr/>
        <p:txBody>
          <a:bodyPr/>
          <a:lstStyle/>
          <a:p>
            <a:fld id="{78A9DFBC-1C04-B44C-8761-A05EDE6A439C}" type="slidenum">
              <a:rPr lang="tr-TR" smtClean="0"/>
              <a:t>‹#›</a:t>
            </a:fld>
            <a:endParaRPr lang="tr-TR"/>
          </a:p>
        </p:txBody>
      </p:sp>
    </p:spTree>
    <p:extLst>
      <p:ext uri="{BB962C8B-B14F-4D97-AF65-F5344CB8AC3E}">
        <p14:creationId xmlns:p14="http://schemas.microsoft.com/office/powerpoint/2010/main" val="6259040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a:t>Asıl başlık stili için tıklatın</a:t>
            </a:r>
          </a:p>
        </p:txBody>
      </p:sp>
      <p:sp>
        <p:nvSpPr>
          <p:cNvPr id="3" name="Dikey Metin Yer Tutucusu 2"/>
          <p:cNvSpPr>
            <a:spLocks noGrp="1"/>
          </p:cNvSpPr>
          <p:nvPr>
            <p:ph type="body" orient="vert" idx="1"/>
          </p:nvPr>
        </p:nvSpPr>
        <p:spPr/>
        <p:txBody>
          <a:bodyPr vert="eaVert"/>
          <a:lstStyle/>
          <a:p>
            <a:pPr lvl="0"/>
            <a:r>
              <a:rPr lang="tr-TR"/>
              <a:t>Ana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B09F386D-E818-164E-80B6-31B46C720EC4}" type="datetime1">
              <a:rPr lang="tr-TR" smtClean="0"/>
              <a:t>23.03.2020</a:t>
            </a:fld>
            <a:endParaRPr lang="tr-TR"/>
          </a:p>
        </p:txBody>
      </p:sp>
      <p:sp>
        <p:nvSpPr>
          <p:cNvPr id="5" name="Altbilgi Yer Tutucusu 4"/>
          <p:cNvSpPr>
            <a:spLocks noGrp="1"/>
          </p:cNvSpPr>
          <p:nvPr>
            <p:ph type="ftr" sz="quarter" idx="11"/>
          </p:nvPr>
        </p:nvSpPr>
        <p:spPr/>
        <p:txBody>
          <a:bodyPr/>
          <a:lstStyle/>
          <a:p>
            <a:r>
              <a:rPr lang="tr-TR"/>
              <a:t>Sinematografi / Prof. Dr. S. Ruken Öztürk</a:t>
            </a:r>
          </a:p>
        </p:txBody>
      </p:sp>
      <p:sp>
        <p:nvSpPr>
          <p:cNvPr id="6" name="Slayt Numarası Yer Tutucusu 5"/>
          <p:cNvSpPr>
            <a:spLocks noGrp="1"/>
          </p:cNvSpPr>
          <p:nvPr>
            <p:ph type="sldNum" sz="quarter" idx="12"/>
          </p:nvPr>
        </p:nvSpPr>
        <p:spPr/>
        <p:txBody>
          <a:bodyPr/>
          <a:lstStyle/>
          <a:p>
            <a:fld id="{78A9DFBC-1C04-B44C-8761-A05EDE6A439C}" type="slidenum">
              <a:rPr lang="tr-TR" smtClean="0"/>
              <a:t>‹#›</a:t>
            </a:fld>
            <a:endParaRPr lang="tr-TR"/>
          </a:p>
        </p:txBody>
      </p:sp>
    </p:spTree>
    <p:extLst>
      <p:ext uri="{BB962C8B-B14F-4D97-AF65-F5344CB8AC3E}">
        <p14:creationId xmlns:p14="http://schemas.microsoft.com/office/powerpoint/2010/main" val="1590372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a:t>Asıl başlık stili için tıklatın</a:t>
            </a: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a:t>Ana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EF4B8165-D93C-1E46-9D8A-D37544621510}" type="datetime1">
              <a:rPr lang="tr-TR" smtClean="0"/>
              <a:t>23.03.2020</a:t>
            </a:fld>
            <a:endParaRPr lang="tr-TR"/>
          </a:p>
        </p:txBody>
      </p:sp>
      <p:sp>
        <p:nvSpPr>
          <p:cNvPr id="5" name="Altbilgi Yer Tutucusu 4"/>
          <p:cNvSpPr>
            <a:spLocks noGrp="1"/>
          </p:cNvSpPr>
          <p:nvPr>
            <p:ph type="ftr" sz="quarter" idx="11"/>
          </p:nvPr>
        </p:nvSpPr>
        <p:spPr/>
        <p:txBody>
          <a:bodyPr/>
          <a:lstStyle/>
          <a:p>
            <a:r>
              <a:rPr lang="tr-TR"/>
              <a:t>Sinematografi / Prof. Dr. S. Ruken Öztürk</a:t>
            </a:r>
          </a:p>
        </p:txBody>
      </p:sp>
      <p:sp>
        <p:nvSpPr>
          <p:cNvPr id="6" name="Slayt Numarası Yer Tutucusu 5"/>
          <p:cNvSpPr>
            <a:spLocks noGrp="1"/>
          </p:cNvSpPr>
          <p:nvPr>
            <p:ph type="sldNum" sz="quarter" idx="12"/>
          </p:nvPr>
        </p:nvSpPr>
        <p:spPr/>
        <p:txBody>
          <a:bodyPr/>
          <a:lstStyle/>
          <a:p>
            <a:fld id="{78A9DFBC-1C04-B44C-8761-A05EDE6A439C}" type="slidenum">
              <a:rPr lang="tr-TR" smtClean="0"/>
              <a:t>‹#›</a:t>
            </a:fld>
            <a:endParaRPr lang="tr-TR"/>
          </a:p>
        </p:txBody>
      </p:sp>
    </p:spTree>
    <p:extLst>
      <p:ext uri="{BB962C8B-B14F-4D97-AF65-F5344CB8AC3E}">
        <p14:creationId xmlns:p14="http://schemas.microsoft.com/office/powerpoint/2010/main" val="14686643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a:t>Asıl başlık stili için tıklatın</a:t>
            </a:r>
          </a:p>
        </p:txBody>
      </p:sp>
      <p:sp>
        <p:nvSpPr>
          <p:cNvPr id="3" name="İçerik Yer Tutucusu 2"/>
          <p:cNvSpPr>
            <a:spLocks noGrp="1"/>
          </p:cNvSpPr>
          <p:nvPr>
            <p:ph idx="1"/>
          </p:nvPr>
        </p:nvSpPr>
        <p:spPr/>
        <p:txBody>
          <a:bodyPr/>
          <a:lstStyle/>
          <a:p>
            <a:pPr lvl="0"/>
            <a:r>
              <a:rPr lang="tr-TR"/>
              <a:t>Ana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A06FD9DC-539A-9F45-8C73-57E6B2F19574}" type="datetime1">
              <a:rPr lang="tr-TR" smtClean="0"/>
              <a:t>23.03.2020</a:t>
            </a:fld>
            <a:endParaRPr lang="tr-TR"/>
          </a:p>
        </p:txBody>
      </p:sp>
      <p:sp>
        <p:nvSpPr>
          <p:cNvPr id="5" name="Altbilgi Yer Tutucusu 4"/>
          <p:cNvSpPr>
            <a:spLocks noGrp="1"/>
          </p:cNvSpPr>
          <p:nvPr>
            <p:ph type="ftr" sz="quarter" idx="11"/>
          </p:nvPr>
        </p:nvSpPr>
        <p:spPr/>
        <p:txBody>
          <a:bodyPr/>
          <a:lstStyle/>
          <a:p>
            <a:r>
              <a:rPr lang="tr-TR"/>
              <a:t>Sinematografi / Prof. Dr. S. Ruken Öztürk</a:t>
            </a:r>
          </a:p>
        </p:txBody>
      </p:sp>
      <p:sp>
        <p:nvSpPr>
          <p:cNvPr id="6" name="Slayt Numarası Yer Tutucusu 5"/>
          <p:cNvSpPr>
            <a:spLocks noGrp="1"/>
          </p:cNvSpPr>
          <p:nvPr>
            <p:ph type="sldNum" sz="quarter" idx="12"/>
          </p:nvPr>
        </p:nvSpPr>
        <p:spPr/>
        <p:txBody>
          <a:bodyPr/>
          <a:lstStyle/>
          <a:p>
            <a:fld id="{78A9DFBC-1C04-B44C-8761-A05EDE6A439C}" type="slidenum">
              <a:rPr lang="tr-TR" smtClean="0"/>
              <a:t>‹#›</a:t>
            </a:fld>
            <a:endParaRPr lang="tr-TR"/>
          </a:p>
        </p:txBody>
      </p:sp>
    </p:spTree>
    <p:extLst>
      <p:ext uri="{BB962C8B-B14F-4D97-AF65-F5344CB8AC3E}">
        <p14:creationId xmlns:p14="http://schemas.microsoft.com/office/powerpoint/2010/main" val="9675985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831850" y="1709738"/>
            <a:ext cx="10515600" cy="2852737"/>
          </a:xfrm>
        </p:spPr>
        <p:txBody>
          <a:bodyPr anchor="b"/>
          <a:lstStyle>
            <a:lvl1pPr>
              <a:defRPr sz="6000"/>
            </a:lvl1pPr>
          </a:lstStyle>
          <a:p>
            <a:r>
              <a:rPr lang="tr-TR"/>
              <a:t>Asıl başlık stili için tıklatın</a:t>
            </a: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Ana metin stillerini düzenlemek için tıklatın</a:t>
            </a:r>
          </a:p>
        </p:txBody>
      </p:sp>
      <p:sp>
        <p:nvSpPr>
          <p:cNvPr id="4" name="Veri Yer Tutucusu 3"/>
          <p:cNvSpPr>
            <a:spLocks noGrp="1"/>
          </p:cNvSpPr>
          <p:nvPr>
            <p:ph type="dt" sz="half" idx="10"/>
          </p:nvPr>
        </p:nvSpPr>
        <p:spPr/>
        <p:txBody>
          <a:bodyPr/>
          <a:lstStyle/>
          <a:p>
            <a:fld id="{9EA99FF0-6466-724F-8569-E165BC297493}" type="datetime1">
              <a:rPr lang="tr-TR" smtClean="0"/>
              <a:t>23.03.2020</a:t>
            </a:fld>
            <a:endParaRPr lang="tr-TR"/>
          </a:p>
        </p:txBody>
      </p:sp>
      <p:sp>
        <p:nvSpPr>
          <p:cNvPr id="5" name="Altbilgi Yer Tutucusu 4"/>
          <p:cNvSpPr>
            <a:spLocks noGrp="1"/>
          </p:cNvSpPr>
          <p:nvPr>
            <p:ph type="ftr" sz="quarter" idx="11"/>
          </p:nvPr>
        </p:nvSpPr>
        <p:spPr/>
        <p:txBody>
          <a:bodyPr/>
          <a:lstStyle/>
          <a:p>
            <a:r>
              <a:rPr lang="tr-TR"/>
              <a:t>Sinematografi / Prof. Dr. S. Ruken Öztürk</a:t>
            </a:r>
          </a:p>
        </p:txBody>
      </p:sp>
      <p:sp>
        <p:nvSpPr>
          <p:cNvPr id="6" name="Slayt Numarası Yer Tutucusu 5"/>
          <p:cNvSpPr>
            <a:spLocks noGrp="1"/>
          </p:cNvSpPr>
          <p:nvPr>
            <p:ph type="sldNum" sz="quarter" idx="12"/>
          </p:nvPr>
        </p:nvSpPr>
        <p:spPr/>
        <p:txBody>
          <a:bodyPr/>
          <a:lstStyle/>
          <a:p>
            <a:fld id="{78A9DFBC-1C04-B44C-8761-A05EDE6A439C}" type="slidenum">
              <a:rPr lang="tr-TR" smtClean="0"/>
              <a:t>‹#›</a:t>
            </a:fld>
            <a:endParaRPr lang="tr-TR"/>
          </a:p>
        </p:txBody>
      </p:sp>
    </p:spTree>
    <p:extLst>
      <p:ext uri="{BB962C8B-B14F-4D97-AF65-F5344CB8AC3E}">
        <p14:creationId xmlns:p14="http://schemas.microsoft.com/office/powerpoint/2010/main" val="16822682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a:t>Asıl başlık stili için tıklatın</a:t>
            </a:r>
          </a:p>
        </p:txBody>
      </p:sp>
      <p:sp>
        <p:nvSpPr>
          <p:cNvPr id="3" name="İçerik Yer Tutucusu 2"/>
          <p:cNvSpPr>
            <a:spLocks noGrp="1"/>
          </p:cNvSpPr>
          <p:nvPr>
            <p:ph sz="half" idx="1"/>
          </p:nvPr>
        </p:nvSpPr>
        <p:spPr>
          <a:xfrm>
            <a:off x="838200" y="1825625"/>
            <a:ext cx="5181600" cy="4351338"/>
          </a:xfrm>
        </p:spPr>
        <p:txBody>
          <a:bodyPr/>
          <a:lstStyle/>
          <a:p>
            <a:pPr lvl="0"/>
            <a:r>
              <a:rPr lang="tr-TR"/>
              <a:t>Ana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6172200" y="1825625"/>
            <a:ext cx="5181600" cy="4351338"/>
          </a:xfrm>
        </p:spPr>
        <p:txBody>
          <a:bodyPr/>
          <a:lstStyle/>
          <a:p>
            <a:pPr lvl="0"/>
            <a:r>
              <a:rPr lang="tr-TR"/>
              <a:t>Ana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p:cNvSpPr>
            <a:spLocks noGrp="1"/>
          </p:cNvSpPr>
          <p:nvPr>
            <p:ph type="dt" sz="half" idx="10"/>
          </p:nvPr>
        </p:nvSpPr>
        <p:spPr/>
        <p:txBody>
          <a:bodyPr/>
          <a:lstStyle/>
          <a:p>
            <a:fld id="{06B49AB3-C7B4-CC45-B80F-F41DBD327867}" type="datetime1">
              <a:rPr lang="tr-TR" smtClean="0"/>
              <a:t>23.03.2020</a:t>
            </a:fld>
            <a:endParaRPr lang="tr-TR"/>
          </a:p>
        </p:txBody>
      </p:sp>
      <p:sp>
        <p:nvSpPr>
          <p:cNvPr id="6" name="Altbilgi Yer Tutucusu 5"/>
          <p:cNvSpPr>
            <a:spLocks noGrp="1"/>
          </p:cNvSpPr>
          <p:nvPr>
            <p:ph type="ftr" sz="quarter" idx="11"/>
          </p:nvPr>
        </p:nvSpPr>
        <p:spPr/>
        <p:txBody>
          <a:bodyPr/>
          <a:lstStyle/>
          <a:p>
            <a:r>
              <a:rPr lang="tr-TR"/>
              <a:t>Sinematografi / Prof. Dr. S. Ruken Öztürk</a:t>
            </a:r>
          </a:p>
        </p:txBody>
      </p:sp>
      <p:sp>
        <p:nvSpPr>
          <p:cNvPr id="7" name="Slayt Numarası Yer Tutucusu 6"/>
          <p:cNvSpPr>
            <a:spLocks noGrp="1"/>
          </p:cNvSpPr>
          <p:nvPr>
            <p:ph type="sldNum" sz="quarter" idx="12"/>
          </p:nvPr>
        </p:nvSpPr>
        <p:spPr/>
        <p:txBody>
          <a:bodyPr/>
          <a:lstStyle/>
          <a:p>
            <a:fld id="{78A9DFBC-1C04-B44C-8761-A05EDE6A439C}" type="slidenum">
              <a:rPr lang="tr-TR" smtClean="0"/>
              <a:t>‹#›</a:t>
            </a:fld>
            <a:endParaRPr lang="tr-TR"/>
          </a:p>
        </p:txBody>
      </p:sp>
    </p:spTree>
    <p:extLst>
      <p:ext uri="{BB962C8B-B14F-4D97-AF65-F5344CB8AC3E}">
        <p14:creationId xmlns:p14="http://schemas.microsoft.com/office/powerpoint/2010/main" val="1120250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a:xfrm>
            <a:off x="839788" y="365125"/>
            <a:ext cx="10515600" cy="1325563"/>
          </a:xfrm>
        </p:spPr>
        <p:txBody>
          <a:bodyPr/>
          <a:lstStyle/>
          <a:p>
            <a:r>
              <a:rPr lang="tr-TR"/>
              <a:t>Asıl başlık stili için tıklatın</a:t>
            </a: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Ana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a:t>Ana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Ana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a:t>Ana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p:cNvSpPr>
            <a:spLocks noGrp="1"/>
          </p:cNvSpPr>
          <p:nvPr>
            <p:ph type="dt" sz="half" idx="10"/>
          </p:nvPr>
        </p:nvSpPr>
        <p:spPr/>
        <p:txBody>
          <a:bodyPr/>
          <a:lstStyle/>
          <a:p>
            <a:fld id="{CA7E7A12-EC47-164C-A30A-262C0AE78368}" type="datetime1">
              <a:rPr lang="tr-TR" smtClean="0"/>
              <a:t>23.03.2020</a:t>
            </a:fld>
            <a:endParaRPr lang="tr-TR"/>
          </a:p>
        </p:txBody>
      </p:sp>
      <p:sp>
        <p:nvSpPr>
          <p:cNvPr id="8" name="Altbilgi Yer Tutucusu 7"/>
          <p:cNvSpPr>
            <a:spLocks noGrp="1"/>
          </p:cNvSpPr>
          <p:nvPr>
            <p:ph type="ftr" sz="quarter" idx="11"/>
          </p:nvPr>
        </p:nvSpPr>
        <p:spPr/>
        <p:txBody>
          <a:bodyPr/>
          <a:lstStyle/>
          <a:p>
            <a:r>
              <a:rPr lang="tr-TR"/>
              <a:t>Sinematografi / Prof. Dr. S. Ruken Öztürk</a:t>
            </a:r>
          </a:p>
        </p:txBody>
      </p:sp>
      <p:sp>
        <p:nvSpPr>
          <p:cNvPr id="9" name="Slayt Numarası Yer Tutucusu 8"/>
          <p:cNvSpPr>
            <a:spLocks noGrp="1"/>
          </p:cNvSpPr>
          <p:nvPr>
            <p:ph type="sldNum" sz="quarter" idx="12"/>
          </p:nvPr>
        </p:nvSpPr>
        <p:spPr/>
        <p:txBody>
          <a:bodyPr/>
          <a:lstStyle/>
          <a:p>
            <a:fld id="{78A9DFBC-1C04-B44C-8761-A05EDE6A439C}" type="slidenum">
              <a:rPr lang="tr-TR" smtClean="0"/>
              <a:t>‹#›</a:t>
            </a:fld>
            <a:endParaRPr lang="tr-TR"/>
          </a:p>
        </p:txBody>
      </p:sp>
    </p:spTree>
    <p:extLst>
      <p:ext uri="{BB962C8B-B14F-4D97-AF65-F5344CB8AC3E}">
        <p14:creationId xmlns:p14="http://schemas.microsoft.com/office/powerpoint/2010/main" val="16090548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a:t>Asıl başlık stili için tıklatın</a:t>
            </a:r>
          </a:p>
        </p:txBody>
      </p:sp>
      <p:sp>
        <p:nvSpPr>
          <p:cNvPr id="3" name="Veri Yer Tutucusu 2"/>
          <p:cNvSpPr>
            <a:spLocks noGrp="1"/>
          </p:cNvSpPr>
          <p:nvPr>
            <p:ph type="dt" sz="half" idx="10"/>
          </p:nvPr>
        </p:nvSpPr>
        <p:spPr/>
        <p:txBody>
          <a:bodyPr/>
          <a:lstStyle/>
          <a:p>
            <a:fld id="{EC17E1BA-0A05-F248-B50C-3633CD46EB8F}" type="datetime1">
              <a:rPr lang="tr-TR" smtClean="0"/>
              <a:t>23.03.2020</a:t>
            </a:fld>
            <a:endParaRPr lang="tr-TR"/>
          </a:p>
        </p:txBody>
      </p:sp>
      <p:sp>
        <p:nvSpPr>
          <p:cNvPr id="4" name="Altbilgi Yer Tutucusu 3"/>
          <p:cNvSpPr>
            <a:spLocks noGrp="1"/>
          </p:cNvSpPr>
          <p:nvPr>
            <p:ph type="ftr" sz="quarter" idx="11"/>
          </p:nvPr>
        </p:nvSpPr>
        <p:spPr/>
        <p:txBody>
          <a:bodyPr/>
          <a:lstStyle/>
          <a:p>
            <a:r>
              <a:rPr lang="tr-TR"/>
              <a:t>Sinematografi / Prof. Dr. S. Ruken Öztürk</a:t>
            </a:r>
          </a:p>
        </p:txBody>
      </p:sp>
      <p:sp>
        <p:nvSpPr>
          <p:cNvPr id="5" name="Slayt Numarası Yer Tutucusu 4"/>
          <p:cNvSpPr>
            <a:spLocks noGrp="1"/>
          </p:cNvSpPr>
          <p:nvPr>
            <p:ph type="sldNum" sz="quarter" idx="12"/>
          </p:nvPr>
        </p:nvSpPr>
        <p:spPr/>
        <p:txBody>
          <a:bodyPr/>
          <a:lstStyle/>
          <a:p>
            <a:fld id="{78A9DFBC-1C04-B44C-8761-A05EDE6A439C}" type="slidenum">
              <a:rPr lang="tr-TR" smtClean="0"/>
              <a:t>‹#›</a:t>
            </a:fld>
            <a:endParaRPr lang="tr-TR"/>
          </a:p>
        </p:txBody>
      </p:sp>
    </p:spTree>
    <p:extLst>
      <p:ext uri="{BB962C8B-B14F-4D97-AF65-F5344CB8AC3E}">
        <p14:creationId xmlns:p14="http://schemas.microsoft.com/office/powerpoint/2010/main" val="1234485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3150CBEE-AE1E-4B4E-A54D-C53F5DDF7AE2}" type="datetime1">
              <a:rPr lang="tr-TR" smtClean="0"/>
              <a:t>23.03.2020</a:t>
            </a:fld>
            <a:endParaRPr lang="tr-TR"/>
          </a:p>
        </p:txBody>
      </p:sp>
      <p:sp>
        <p:nvSpPr>
          <p:cNvPr id="3" name="Altbilgi Yer Tutucusu 2"/>
          <p:cNvSpPr>
            <a:spLocks noGrp="1"/>
          </p:cNvSpPr>
          <p:nvPr>
            <p:ph type="ftr" sz="quarter" idx="11"/>
          </p:nvPr>
        </p:nvSpPr>
        <p:spPr/>
        <p:txBody>
          <a:bodyPr/>
          <a:lstStyle/>
          <a:p>
            <a:r>
              <a:rPr lang="tr-TR"/>
              <a:t>Sinematografi / Prof. Dr. S. Ruken Öztürk</a:t>
            </a:r>
          </a:p>
        </p:txBody>
      </p:sp>
      <p:sp>
        <p:nvSpPr>
          <p:cNvPr id="4" name="Slayt Numarası Yer Tutucusu 3"/>
          <p:cNvSpPr>
            <a:spLocks noGrp="1"/>
          </p:cNvSpPr>
          <p:nvPr>
            <p:ph type="sldNum" sz="quarter" idx="12"/>
          </p:nvPr>
        </p:nvSpPr>
        <p:spPr/>
        <p:txBody>
          <a:bodyPr/>
          <a:lstStyle/>
          <a:p>
            <a:fld id="{78A9DFBC-1C04-B44C-8761-A05EDE6A439C}" type="slidenum">
              <a:rPr lang="tr-TR" smtClean="0"/>
              <a:t>‹#›</a:t>
            </a:fld>
            <a:endParaRPr lang="tr-TR"/>
          </a:p>
        </p:txBody>
      </p:sp>
    </p:spTree>
    <p:extLst>
      <p:ext uri="{BB962C8B-B14F-4D97-AF65-F5344CB8AC3E}">
        <p14:creationId xmlns:p14="http://schemas.microsoft.com/office/powerpoint/2010/main" val="3304423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Açıklama Yazı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839788" y="457200"/>
            <a:ext cx="3932237" cy="1600200"/>
          </a:xfrm>
        </p:spPr>
        <p:txBody>
          <a:bodyPr anchor="b"/>
          <a:lstStyle>
            <a:lvl1pPr>
              <a:defRPr sz="3200"/>
            </a:lvl1pPr>
          </a:lstStyle>
          <a:p>
            <a:r>
              <a:rPr lang="tr-TR"/>
              <a:t>Asıl başlık stili için tıklatın</a:t>
            </a: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Ana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Ana metin stillerini düzenlemek için tıklatın</a:t>
            </a:r>
          </a:p>
        </p:txBody>
      </p:sp>
      <p:sp>
        <p:nvSpPr>
          <p:cNvPr id="5" name="Veri Yer Tutucusu 4"/>
          <p:cNvSpPr>
            <a:spLocks noGrp="1"/>
          </p:cNvSpPr>
          <p:nvPr>
            <p:ph type="dt" sz="half" idx="10"/>
          </p:nvPr>
        </p:nvSpPr>
        <p:spPr/>
        <p:txBody>
          <a:bodyPr/>
          <a:lstStyle/>
          <a:p>
            <a:fld id="{8D6062C3-13F3-EA40-BC22-E3B028968A68}" type="datetime1">
              <a:rPr lang="tr-TR" smtClean="0"/>
              <a:t>23.03.2020</a:t>
            </a:fld>
            <a:endParaRPr lang="tr-TR"/>
          </a:p>
        </p:txBody>
      </p:sp>
      <p:sp>
        <p:nvSpPr>
          <p:cNvPr id="6" name="Altbilgi Yer Tutucusu 5"/>
          <p:cNvSpPr>
            <a:spLocks noGrp="1"/>
          </p:cNvSpPr>
          <p:nvPr>
            <p:ph type="ftr" sz="quarter" idx="11"/>
          </p:nvPr>
        </p:nvSpPr>
        <p:spPr/>
        <p:txBody>
          <a:bodyPr/>
          <a:lstStyle/>
          <a:p>
            <a:r>
              <a:rPr lang="tr-TR"/>
              <a:t>Sinematografi / Prof. Dr. S. Ruken Öztürk</a:t>
            </a:r>
          </a:p>
        </p:txBody>
      </p:sp>
      <p:sp>
        <p:nvSpPr>
          <p:cNvPr id="7" name="Slayt Numarası Yer Tutucusu 6"/>
          <p:cNvSpPr>
            <a:spLocks noGrp="1"/>
          </p:cNvSpPr>
          <p:nvPr>
            <p:ph type="sldNum" sz="quarter" idx="12"/>
          </p:nvPr>
        </p:nvSpPr>
        <p:spPr/>
        <p:txBody>
          <a:bodyPr/>
          <a:lstStyle/>
          <a:p>
            <a:fld id="{78A9DFBC-1C04-B44C-8761-A05EDE6A439C}" type="slidenum">
              <a:rPr lang="tr-TR" smtClean="0"/>
              <a:t>‹#›</a:t>
            </a:fld>
            <a:endParaRPr lang="tr-TR"/>
          </a:p>
        </p:txBody>
      </p:sp>
    </p:spTree>
    <p:extLst>
      <p:ext uri="{BB962C8B-B14F-4D97-AF65-F5344CB8AC3E}">
        <p14:creationId xmlns:p14="http://schemas.microsoft.com/office/powerpoint/2010/main" val="3525712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çıklama Yazı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839788" y="457200"/>
            <a:ext cx="3932237" cy="1600200"/>
          </a:xfrm>
        </p:spPr>
        <p:txBody>
          <a:bodyPr anchor="b"/>
          <a:lstStyle>
            <a:lvl1pPr>
              <a:defRPr sz="3200"/>
            </a:lvl1pPr>
          </a:lstStyle>
          <a:p>
            <a:r>
              <a:rPr lang="tr-TR"/>
              <a:t>Asıl başlık stili için tıklatın</a:t>
            </a: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Ana metin stillerini düzenlemek için tıklatın</a:t>
            </a:r>
          </a:p>
        </p:txBody>
      </p:sp>
      <p:sp>
        <p:nvSpPr>
          <p:cNvPr id="5" name="Veri Yer Tutucusu 4"/>
          <p:cNvSpPr>
            <a:spLocks noGrp="1"/>
          </p:cNvSpPr>
          <p:nvPr>
            <p:ph type="dt" sz="half" idx="10"/>
          </p:nvPr>
        </p:nvSpPr>
        <p:spPr/>
        <p:txBody>
          <a:bodyPr/>
          <a:lstStyle/>
          <a:p>
            <a:fld id="{4F0074F3-50A4-D540-B71B-0729F97EC5A8}" type="datetime1">
              <a:rPr lang="tr-TR" smtClean="0"/>
              <a:t>23.03.2020</a:t>
            </a:fld>
            <a:endParaRPr lang="tr-TR"/>
          </a:p>
        </p:txBody>
      </p:sp>
      <p:sp>
        <p:nvSpPr>
          <p:cNvPr id="6" name="Altbilgi Yer Tutucusu 5"/>
          <p:cNvSpPr>
            <a:spLocks noGrp="1"/>
          </p:cNvSpPr>
          <p:nvPr>
            <p:ph type="ftr" sz="quarter" idx="11"/>
          </p:nvPr>
        </p:nvSpPr>
        <p:spPr/>
        <p:txBody>
          <a:bodyPr/>
          <a:lstStyle/>
          <a:p>
            <a:r>
              <a:rPr lang="tr-TR"/>
              <a:t>Sinematografi / Prof. Dr. S. Ruken Öztürk</a:t>
            </a:r>
          </a:p>
        </p:txBody>
      </p:sp>
      <p:sp>
        <p:nvSpPr>
          <p:cNvPr id="7" name="Slayt Numarası Yer Tutucusu 6"/>
          <p:cNvSpPr>
            <a:spLocks noGrp="1"/>
          </p:cNvSpPr>
          <p:nvPr>
            <p:ph type="sldNum" sz="quarter" idx="12"/>
          </p:nvPr>
        </p:nvSpPr>
        <p:spPr/>
        <p:txBody>
          <a:bodyPr/>
          <a:lstStyle/>
          <a:p>
            <a:fld id="{78A9DFBC-1C04-B44C-8761-A05EDE6A439C}" type="slidenum">
              <a:rPr lang="tr-TR" smtClean="0"/>
              <a:t>‹#›</a:t>
            </a:fld>
            <a:endParaRPr lang="tr-TR"/>
          </a:p>
        </p:txBody>
      </p:sp>
    </p:spTree>
    <p:extLst>
      <p:ext uri="{BB962C8B-B14F-4D97-AF65-F5344CB8AC3E}">
        <p14:creationId xmlns:p14="http://schemas.microsoft.com/office/powerpoint/2010/main" val="7568099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64002">
              <a:srgbClr val="BFD8EF">
                <a:lumMod val="0"/>
                <a:lumOff val="100000"/>
                <a:alpha val="30000"/>
              </a:srgbClr>
            </a:gs>
            <a:gs pos="16992">
              <a:srgbClr val="EEF5FB"/>
            </a:gs>
            <a:gs pos="27994">
              <a:srgbClr val="E3EEF8"/>
            </a:gs>
            <a:gs pos="38036">
              <a:srgbClr val="D9E8F5"/>
            </a:gs>
            <a:gs pos="0">
              <a:schemeClr val="accent1">
                <a:lumMod val="0"/>
                <a:lumOff val="100000"/>
                <a:alpha val="30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 için tıklatın</a:t>
            </a: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Ana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0253FEB-E47F-FF4C-93B6-10DCF0CC8E38}" type="datetime1">
              <a:rPr lang="tr-TR" smtClean="0"/>
              <a:t>23.03.2020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tr-TR"/>
              <a:t>Sinematografi / Prof. Dr. S. Ruken Öztürk</a:t>
            </a: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8A9DFBC-1C04-B44C-8761-A05EDE6A439C}" type="slidenum">
              <a:rPr lang="tr-TR" smtClean="0"/>
              <a:t>‹#›</a:t>
            </a:fld>
            <a:endParaRPr lang="tr-TR"/>
          </a:p>
        </p:txBody>
      </p:sp>
    </p:spTree>
    <p:extLst>
      <p:ext uri="{BB962C8B-B14F-4D97-AF65-F5344CB8AC3E}">
        <p14:creationId xmlns:p14="http://schemas.microsoft.com/office/powerpoint/2010/main" val="119139426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s://www.youtube.com/watch?v=0xZsoMSEsaA"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814450" y="602633"/>
            <a:ext cx="10300855" cy="561150"/>
          </a:xfrm>
        </p:spPr>
        <p:txBody>
          <a:bodyPr>
            <a:normAutofit/>
          </a:bodyPr>
          <a:lstStyle/>
          <a:p>
            <a:pPr algn="ctr"/>
            <a:r>
              <a:rPr lang="tr-TR" sz="2800" b="1" dirty="0">
                <a:solidFill>
                  <a:srgbClr val="C00000"/>
                </a:solidFill>
                <a:latin typeface="+mn-lt"/>
              </a:rPr>
              <a:t>Kapalı ve Açık Formlar (Kapalı Çerçeveleme-Açık Çerçeveleme)</a:t>
            </a:r>
            <a:endParaRPr lang="tr-TR" sz="2800" dirty="0">
              <a:solidFill>
                <a:srgbClr val="C00000"/>
              </a:solidFill>
              <a:latin typeface="+mn-lt"/>
            </a:endParaRPr>
          </a:p>
        </p:txBody>
      </p:sp>
      <p:sp>
        <p:nvSpPr>
          <p:cNvPr id="3" name="İçerik Yer Tutucusu 2"/>
          <p:cNvSpPr>
            <a:spLocks noGrp="1"/>
          </p:cNvSpPr>
          <p:nvPr>
            <p:ph idx="1"/>
          </p:nvPr>
        </p:nvSpPr>
        <p:spPr>
          <a:xfrm>
            <a:off x="956953" y="1611868"/>
            <a:ext cx="10515600" cy="4351338"/>
          </a:xfrm>
        </p:spPr>
        <p:txBody>
          <a:bodyPr>
            <a:normAutofit/>
          </a:bodyPr>
          <a:lstStyle/>
          <a:p>
            <a:pPr algn="just"/>
            <a:r>
              <a:rPr lang="tr-TR" sz="2400" dirty="0" err="1"/>
              <a:t>Abisel’in</a:t>
            </a:r>
            <a:r>
              <a:rPr lang="tr-TR" sz="2400" dirty="0"/>
              <a:t> de belirttiği gibi, çerçevenin sağladığı alan içinde görüntüleri düzenlerken, filmde yaratılmak istenen ortama, atmosfere uygun olarak kapalı ya da açık form denilen iki farklı tarzdan yararlanılabilir (2000-2001, s.22).</a:t>
            </a:r>
          </a:p>
          <a:p>
            <a:pPr algn="just"/>
            <a:endParaRPr lang="tr-TR" sz="2400" dirty="0"/>
          </a:p>
          <a:p>
            <a:pPr algn="just"/>
            <a:r>
              <a:rPr lang="tr-TR" sz="2400" dirty="0"/>
              <a:t>Kuşkusuz bazı filmlerde bu tarzlardan biri baskın olabilmekle beraber, genellikle sahnelerden beklenen duygusal etkilere bağlı olarak iki tarzın birlikte ve dengeli şekilde kullanılması söz konusudur. </a:t>
            </a:r>
          </a:p>
        </p:txBody>
      </p:sp>
      <p:sp>
        <p:nvSpPr>
          <p:cNvPr id="4" name="Alt Bilgi Yer Tutucusu 3">
            <a:extLst>
              <a:ext uri="{FF2B5EF4-FFF2-40B4-BE49-F238E27FC236}">
                <a16:creationId xmlns:a16="http://schemas.microsoft.com/office/drawing/2014/main" id="{9C9EFF40-6ACB-6844-933B-38729B40D352}"/>
              </a:ext>
            </a:extLst>
          </p:cNvPr>
          <p:cNvSpPr>
            <a:spLocks noGrp="1"/>
          </p:cNvSpPr>
          <p:nvPr>
            <p:ph type="ftr" sz="quarter" idx="11"/>
          </p:nvPr>
        </p:nvSpPr>
        <p:spPr/>
        <p:txBody>
          <a:bodyPr/>
          <a:lstStyle/>
          <a:p>
            <a:r>
              <a:rPr lang="tr-TR"/>
              <a:t>Sinematografi / Prof. Dr. S. Ruken Öztürk</a:t>
            </a:r>
          </a:p>
        </p:txBody>
      </p:sp>
    </p:spTree>
    <p:extLst>
      <p:ext uri="{BB962C8B-B14F-4D97-AF65-F5344CB8AC3E}">
        <p14:creationId xmlns:p14="http://schemas.microsoft.com/office/powerpoint/2010/main" val="9262219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4AC7D81-DE6F-C149-9FA2-140588E3F20C}"/>
              </a:ext>
            </a:extLst>
          </p:cNvPr>
          <p:cNvSpPr>
            <a:spLocks noGrp="1"/>
          </p:cNvSpPr>
          <p:nvPr>
            <p:ph type="title"/>
          </p:nvPr>
        </p:nvSpPr>
        <p:spPr/>
        <p:txBody>
          <a:bodyPr/>
          <a:lstStyle/>
          <a:p>
            <a:r>
              <a:rPr lang="tr-TR" dirty="0"/>
              <a:t>Gerçekçiler x Biçimciler</a:t>
            </a:r>
          </a:p>
        </p:txBody>
      </p:sp>
      <p:sp>
        <p:nvSpPr>
          <p:cNvPr id="3" name="İçerik Yer Tutucusu 2">
            <a:extLst>
              <a:ext uri="{FF2B5EF4-FFF2-40B4-BE49-F238E27FC236}">
                <a16:creationId xmlns:a16="http://schemas.microsoft.com/office/drawing/2014/main" id="{E5ABE3EF-A85E-804D-9E10-E3C998018D1C}"/>
              </a:ext>
            </a:extLst>
          </p:cNvPr>
          <p:cNvSpPr>
            <a:spLocks noGrp="1"/>
          </p:cNvSpPr>
          <p:nvPr>
            <p:ph idx="1"/>
          </p:nvPr>
        </p:nvSpPr>
        <p:spPr/>
        <p:txBody>
          <a:bodyPr/>
          <a:lstStyle/>
          <a:p>
            <a:r>
              <a:rPr lang="tr-TR" dirty="0"/>
              <a:t>Derste gerçekçi (</a:t>
            </a:r>
            <a:r>
              <a:rPr lang="tr-TR" dirty="0" err="1"/>
              <a:t>Lumière</a:t>
            </a:r>
            <a:r>
              <a:rPr lang="tr-TR" dirty="0"/>
              <a:t> kardeşler gibi) ve biçimci (</a:t>
            </a:r>
            <a:r>
              <a:rPr lang="tr-TR" dirty="0" err="1"/>
              <a:t>Méliès</a:t>
            </a:r>
            <a:r>
              <a:rPr lang="tr-TR" dirty="0"/>
              <a:t>) kuramcılar ve yönetmenlerin yaklaşımları, filmleri üzerinde örnekler verilecektir.</a:t>
            </a:r>
          </a:p>
        </p:txBody>
      </p:sp>
      <p:sp>
        <p:nvSpPr>
          <p:cNvPr id="4" name="Alt Bilgi Yer Tutucusu 3">
            <a:extLst>
              <a:ext uri="{FF2B5EF4-FFF2-40B4-BE49-F238E27FC236}">
                <a16:creationId xmlns:a16="http://schemas.microsoft.com/office/drawing/2014/main" id="{6C6408E5-A8B2-7E47-97C5-15027C373492}"/>
              </a:ext>
            </a:extLst>
          </p:cNvPr>
          <p:cNvSpPr>
            <a:spLocks noGrp="1"/>
          </p:cNvSpPr>
          <p:nvPr>
            <p:ph type="ftr" sz="quarter" idx="11"/>
          </p:nvPr>
        </p:nvSpPr>
        <p:spPr/>
        <p:txBody>
          <a:bodyPr/>
          <a:lstStyle/>
          <a:p>
            <a:r>
              <a:rPr lang="tr-TR"/>
              <a:t>Sinematografi / Prof. Dr. S. Ruken Öztürk</a:t>
            </a:r>
          </a:p>
        </p:txBody>
      </p:sp>
    </p:spTree>
    <p:extLst>
      <p:ext uri="{BB962C8B-B14F-4D97-AF65-F5344CB8AC3E}">
        <p14:creationId xmlns:p14="http://schemas.microsoft.com/office/powerpoint/2010/main" val="26791979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838200" y="721385"/>
            <a:ext cx="10063348" cy="608652"/>
          </a:xfrm>
        </p:spPr>
        <p:txBody>
          <a:bodyPr>
            <a:normAutofit/>
          </a:bodyPr>
          <a:lstStyle/>
          <a:p>
            <a:pPr algn="ctr"/>
            <a:r>
              <a:rPr lang="tr-TR" sz="2800" b="1" dirty="0">
                <a:solidFill>
                  <a:srgbClr val="C00000"/>
                </a:solidFill>
                <a:latin typeface="+mn-lt"/>
              </a:rPr>
              <a:t>Kapalı Form</a:t>
            </a:r>
          </a:p>
        </p:txBody>
      </p:sp>
      <p:sp>
        <p:nvSpPr>
          <p:cNvPr id="3" name="İçerik Yer Tutucusu 2"/>
          <p:cNvSpPr>
            <a:spLocks noGrp="1"/>
          </p:cNvSpPr>
          <p:nvPr>
            <p:ph idx="1"/>
          </p:nvPr>
        </p:nvSpPr>
        <p:spPr>
          <a:xfrm>
            <a:off x="838200" y="1433738"/>
            <a:ext cx="10515600" cy="4351338"/>
          </a:xfrm>
        </p:spPr>
        <p:txBody>
          <a:bodyPr>
            <a:normAutofit lnSpcReduction="10000"/>
          </a:bodyPr>
          <a:lstStyle/>
          <a:p>
            <a:pPr algn="just"/>
            <a:endParaRPr lang="tr-TR" sz="2400" b="1" dirty="0"/>
          </a:p>
          <a:p>
            <a:pPr algn="just"/>
            <a:r>
              <a:rPr lang="tr-TR" sz="2400" b="1" dirty="0"/>
              <a:t>Kapalı form</a:t>
            </a:r>
            <a:r>
              <a:rPr lang="tr-TR" sz="2400" dirty="0"/>
              <a:t>da her nesnenin yeri birbiriyle ilişkisi hissedilecek şekilde biçimde belirlidir. Çerçevenin dışına taşma hemen hiç söz konusu değildir. Dikdörtgen çerçevenin fiziksel sınırları kabul edilmiş ve tam bir başvuru çerçevesi olarak kullanılmıştır.  Çerçevedeki görüntü kendi kendine yeterlidir. Böyle bir çerçeve dışarda kalanlarla tamamlanmak, dışarıda sürüp gidiyor izlenimi vermek zorunda değildir. </a:t>
            </a:r>
          </a:p>
          <a:p>
            <a:pPr algn="just"/>
            <a:endParaRPr lang="tr-TR" sz="2400" dirty="0"/>
          </a:p>
          <a:p>
            <a:pPr algn="just"/>
            <a:r>
              <a:rPr lang="tr-TR" sz="2400" dirty="0"/>
              <a:t>Çerçeve içi hareket olsa bile, hareket eden konunun çerçeve dışına çıkmasına genellikle izin verilmez. Hareket kesmeyle geçilen sonraki çekimde devam eder. Tiyatrodan gelen etkiler taşıyan bir çerçevedir.  </a:t>
            </a:r>
          </a:p>
          <a:p>
            <a:pPr marL="0" indent="0" algn="just">
              <a:buNone/>
            </a:pPr>
            <a:r>
              <a:rPr lang="tr-TR" sz="2400" dirty="0"/>
              <a:t>							(</a:t>
            </a:r>
            <a:r>
              <a:rPr lang="tr-TR" sz="2400" dirty="0" err="1"/>
              <a:t>Abisel</a:t>
            </a:r>
            <a:r>
              <a:rPr lang="tr-TR" sz="2400" dirty="0"/>
              <a:t>, 2000-2001, s. 22)</a:t>
            </a:r>
          </a:p>
          <a:p>
            <a:pPr algn="just"/>
            <a:endParaRPr lang="tr-TR" sz="2400" dirty="0"/>
          </a:p>
          <a:p>
            <a:pPr algn="just"/>
            <a:endParaRPr lang="tr-TR" sz="2400" dirty="0"/>
          </a:p>
          <a:p>
            <a:pPr algn="just"/>
            <a:endParaRPr lang="tr-TR" sz="2400" dirty="0"/>
          </a:p>
          <a:p>
            <a:pPr algn="just"/>
            <a:endParaRPr lang="tr-TR" sz="2400" dirty="0"/>
          </a:p>
          <a:p>
            <a:endParaRPr lang="tr-TR" dirty="0"/>
          </a:p>
        </p:txBody>
      </p:sp>
      <p:sp>
        <p:nvSpPr>
          <p:cNvPr id="4" name="Alt Bilgi Yer Tutucusu 3">
            <a:extLst>
              <a:ext uri="{FF2B5EF4-FFF2-40B4-BE49-F238E27FC236}">
                <a16:creationId xmlns:a16="http://schemas.microsoft.com/office/drawing/2014/main" id="{621936BE-FC42-5648-A2EE-ECAB59EFB67F}"/>
              </a:ext>
            </a:extLst>
          </p:cNvPr>
          <p:cNvSpPr>
            <a:spLocks noGrp="1"/>
          </p:cNvSpPr>
          <p:nvPr>
            <p:ph type="ftr" sz="quarter" idx="11"/>
          </p:nvPr>
        </p:nvSpPr>
        <p:spPr/>
        <p:txBody>
          <a:bodyPr/>
          <a:lstStyle/>
          <a:p>
            <a:r>
              <a:rPr lang="tr-TR"/>
              <a:t>Sinematografi / Prof. Dr. S. Ruken Öztürk</a:t>
            </a:r>
          </a:p>
        </p:txBody>
      </p:sp>
    </p:spTree>
    <p:extLst>
      <p:ext uri="{BB962C8B-B14F-4D97-AF65-F5344CB8AC3E}">
        <p14:creationId xmlns:p14="http://schemas.microsoft.com/office/powerpoint/2010/main" val="9917948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838200" y="365125"/>
            <a:ext cx="10324605" cy="869909"/>
          </a:xfrm>
        </p:spPr>
        <p:txBody>
          <a:bodyPr>
            <a:normAutofit/>
          </a:bodyPr>
          <a:lstStyle/>
          <a:p>
            <a:pPr algn="ctr"/>
            <a:r>
              <a:rPr lang="tr-TR" sz="2800" b="1" dirty="0">
                <a:solidFill>
                  <a:srgbClr val="C00000"/>
                </a:solidFill>
                <a:latin typeface="+mn-lt"/>
              </a:rPr>
              <a:t>Kapalı Form</a:t>
            </a:r>
            <a:endParaRPr lang="tr-TR" sz="2800" dirty="0">
              <a:solidFill>
                <a:srgbClr val="C00000"/>
              </a:solidFill>
              <a:latin typeface="+mn-lt"/>
            </a:endParaRPr>
          </a:p>
        </p:txBody>
      </p:sp>
      <p:sp>
        <p:nvSpPr>
          <p:cNvPr id="3" name="İçerik Yer Tutucusu 2"/>
          <p:cNvSpPr>
            <a:spLocks noGrp="1"/>
          </p:cNvSpPr>
          <p:nvPr>
            <p:ph idx="1"/>
          </p:nvPr>
        </p:nvSpPr>
        <p:spPr>
          <a:xfrm>
            <a:off x="838200" y="1338737"/>
            <a:ext cx="10515600" cy="4351338"/>
          </a:xfrm>
        </p:spPr>
        <p:txBody>
          <a:bodyPr>
            <a:normAutofit fontScale="92500" lnSpcReduction="10000"/>
          </a:bodyPr>
          <a:lstStyle/>
          <a:p>
            <a:pPr algn="just"/>
            <a:r>
              <a:rPr lang="tr-TR" sz="2400" dirty="0"/>
              <a:t>Bu formda inşa edilen filmlere en çok 1930-40’lı yılların Hollywood filmlerinde rastlanır. Bu durum, anılan dönemde stüdyo sisteminde tüm koşulların denetlenmesinin mümkün oluşuyla da ilgilidir. O dönemde sesli çekime bağlı sorunların oyuncu ve kamera hareketlerini sınırlaması da bu formun tercih edilmesinde etkili olmuştur.</a:t>
            </a:r>
          </a:p>
          <a:p>
            <a:pPr algn="just"/>
            <a:endParaRPr lang="tr-TR" sz="2400" dirty="0"/>
          </a:p>
          <a:p>
            <a:pPr algn="just"/>
            <a:r>
              <a:rPr lang="tr-TR" sz="2400" dirty="0"/>
              <a:t>Genel bir kural olmamakla birlikte daha çok belirli bir düzen, tamlık ve kapalılık yaratmak, görsel kompozisyonu ve dengeyi vurgulamak ve ilişkileri ayrıntılı biçimde göstermek amacıyla kullanılır. </a:t>
            </a:r>
          </a:p>
          <a:p>
            <a:pPr algn="just"/>
            <a:endParaRPr lang="tr-TR" sz="2400" dirty="0"/>
          </a:p>
          <a:p>
            <a:pPr algn="just"/>
            <a:r>
              <a:rPr lang="tr-TR" sz="2400" dirty="0"/>
              <a:t>Kamera hareketleri genelde sınırlıdır ve çevrinmeler kaydırmalara göre daha çok kullanılır. </a:t>
            </a:r>
          </a:p>
          <a:p>
            <a:pPr marL="0" indent="0" algn="just">
              <a:buNone/>
            </a:pPr>
            <a:r>
              <a:rPr lang="tr-TR" sz="2400" dirty="0"/>
              <a:t>								</a:t>
            </a:r>
          </a:p>
          <a:p>
            <a:pPr marL="0" indent="0" algn="just">
              <a:buNone/>
            </a:pPr>
            <a:r>
              <a:rPr lang="tr-TR" sz="2400" dirty="0"/>
              <a:t>								(</a:t>
            </a:r>
            <a:r>
              <a:rPr lang="tr-TR" sz="2400" dirty="0" err="1"/>
              <a:t>Abisel</a:t>
            </a:r>
            <a:r>
              <a:rPr lang="tr-TR" sz="2400" dirty="0"/>
              <a:t>, 2000-2001, s. 23)</a:t>
            </a:r>
          </a:p>
          <a:p>
            <a:pPr marL="0" indent="0" algn="just">
              <a:buNone/>
            </a:pPr>
            <a:endParaRPr lang="tr-TR" sz="2400" dirty="0"/>
          </a:p>
          <a:p>
            <a:pPr algn="just"/>
            <a:endParaRPr lang="tr-TR" sz="2400" dirty="0"/>
          </a:p>
          <a:p>
            <a:endParaRPr lang="tr-TR" dirty="0"/>
          </a:p>
          <a:p>
            <a:endParaRPr lang="tr-TR" dirty="0"/>
          </a:p>
        </p:txBody>
      </p:sp>
      <p:sp>
        <p:nvSpPr>
          <p:cNvPr id="4" name="Alt Bilgi Yer Tutucusu 3">
            <a:extLst>
              <a:ext uri="{FF2B5EF4-FFF2-40B4-BE49-F238E27FC236}">
                <a16:creationId xmlns:a16="http://schemas.microsoft.com/office/drawing/2014/main" id="{62C90CD0-6919-4A40-B021-307746004527}"/>
              </a:ext>
            </a:extLst>
          </p:cNvPr>
          <p:cNvSpPr>
            <a:spLocks noGrp="1"/>
          </p:cNvSpPr>
          <p:nvPr>
            <p:ph type="ftr" sz="quarter" idx="11"/>
          </p:nvPr>
        </p:nvSpPr>
        <p:spPr/>
        <p:txBody>
          <a:bodyPr/>
          <a:lstStyle/>
          <a:p>
            <a:r>
              <a:rPr lang="tr-TR"/>
              <a:t>Sinematografi / Prof. Dr. S. Ruken Öztürk</a:t>
            </a:r>
          </a:p>
        </p:txBody>
      </p:sp>
    </p:spTree>
    <p:extLst>
      <p:ext uri="{BB962C8B-B14F-4D97-AF65-F5344CB8AC3E}">
        <p14:creationId xmlns:p14="http://schemas.microsoft.com/office/powerpoint/2010/main" val="20913315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838200" y="353249"/>
            <a:ext cx="10419608" cy="810533"/>
          </a:xfrm>
        </p:spPr>
        <p:txBody>
          <a:bodyPr>
            <a:normAutofit/>
          </a:bodyPr>
          <a:lstStyle/>
          <a:p>
            <a:pPr algn="ctr"/>
            <a:r>
              <a:rPr lang="tr-TR" sz="2800" b="1" dirty="0">
                <a:solidFill>
                  <a:srgbClr val="C00000"/>
                </a:solidFill>
                <a:latin typeface="+mn-lt"/>
              </a:rPr>
              <a:t>Açık Form</a:t>
            </a:r>
          </a:p>
        </p:txBody>
      </p:sp>
      <p:sp>
        <p:nvSpPr>
          <p:cNvPr id="3" name="İçerik Yer Tutucusu 2"/>
          <p:cNvSpPr>
            <a:spLocks noGrp="1"/>
          </p:cNvSpPr>
          <p:nvPr>
            <p:ph idx="1"/>
          </p:nvPr>
        </p:nvSpPr>
        <p:spPr>
          <a:xfrm>
            <a:off x="838200" y="1255610"/>
            <a:ext cx="10515600" cy="4351338"/>
          </a:xfrm>
        </p:spPr>
        <p:txBody>
          <a:bodyPr>
            <a:normAutofit fontScale="92500" lnSpcReduction="10000"/>
          </a:bodyPr>
          <a:lstStyle/>
          <a:p>
            <a:pPr algn="just"/>
            <a:r>
              <a:rPr lang="tr-TR" sz="2400" dirty="0"/>
              <a:t>Açık form ya da genişletilmiş çerçevede, kapalı formun tam tersi biçimde çerçevenin dışının farkına varılır, konu ve nesne çerçevenin dışına taşar. Hareket çerçevenin dışına çıkıp yeniden girer.</a:t>
            </a:r>
          </a:p>
          <a:p>
            <a:pPr algn="just"/>
            <a:endParaRPr lang="tr-TR" sz="2400" dirty="0"/>
          </a:p>
          <a:p>
            <a:pPr algn="just"/>
            <a:r>
              <a:rPr lang="tr-TR" sz="2400" dirty="0"/>
              <a:t>Açık formda çerçevenin genişlediği duygusunu yaratan en önemli etkenlerden ilki, sürüp gidiyor izlenimi veren yatay ve </a:t>
            </a:r>
            <a:r>
              <a:rPr lang="tr-TR" sz="2400" dirty="0" err="1"/>
              <a:t>diagonal</a:t>
            </a:r>
            <a:r>
              <a:rPr lang="tr-TR" sz="2400" dirty="0"/>
              <a:t> çizgilerdir. Tipik örneği savaş filmlerinde görülen siperler ya da asker sıralarıdır.</a:t>
            </a:r>
          </a:p>
          <a:p>
            <a:pPr algn="just"/>
            <a:endParaRPr lang="tr-TR" sz="2400" dirty="0"/>
          </a:p>
          <a:p>
            <a:pPr algn="just"/>
            <a:r>
              <a:rPr lang="tr-TR" sz="2400" dirty="0"/>
              <a:t>Özellikle yatay hareketlerin yoğunluğuyla özgürlük, genişlik, ferahlık duygusu yaratır. Bununla birlikte çerçeve dışının varlığının yarattığı anlam ve atmosfer de ilgi çekici kılınır. Çerçeve dışı eskiden beri dramatik amaçlar için, gerilim, heyecan, merak ve şaşkınlık gibi duygular uyandırmaya yönelik kullanılmıştır.</a:t>
            </a:r>
          </a:p>
          <a:p>
            <a:pPr marL="0" indent="0" algn="just">
              <a:buNone/>
            </a:pPr>
            <a:r>
              <a:rPr lang="tr-TR" sz="2400" dirty="0"/>
              <a:t>								(</a:t>
            </a:r>
            <a:r>
              <a:rPr lang="tr-TR" sz="2400" dirty="0" err="1"/>
              <a:t>Abisel</a:t>
            </a:r>
            <a:r>
              <a:rPr lang="tr-TR" sz="2400" dirty="0"/>
              <a:t>, 2000-2001, s. 23)</a:t>
            </a:r>
          </a:p>
        </p:txBody>
      </p:sp>
      <p:sp>
        <p:nvSpPr>
          <p:cNvPr id="4" name="Alt Bilgi Yer Tutucusu 3">
            <a:extLst>
              <a:ext uri="{FF2B5EF4-FFF2-40B4-BE49-F238E27FC236}">
                <a16:creationId xmlns:a16="http://schemas.microsoft.com/office/drawing/2014/main" id="{ECA202AE-00D7-F84F-8C6F-1E205CFEE467}"/>
              </a:ext>
            </a:extLst>
          </p:cNvPr>
          <p:cNvSpPr>
            <a:spLocks noGrp="1"/>
          </p:cNvSpPr>
          <p:nvPr>
            <p:ph type="ftr" sz="quarter" idx="11"/>
          </p:nvPr>
        </p:nvSpPr>
        <p:spPr/>
        <p:txBody>
          <a:bodyPr/>
          <a:lstStyle/>
          <a:p>
            <a:r>
              <a:rPr lang="tr-TR"/>
              <a:t>Sinematografi / Prof. Dr. S. Ruken Öztürk</a:t>
            </a:r>
          </a:p>
        </p:txBody>
      </p:sp>
    </p:spTree>
    <p:extLst>
      <p:ext uri="{BB962C8B-B14F-4D97-AF65-F5344CB8AC3E}">
        <p14:creationId xmlns:p14="http://schemas.microsoft.com/office/powerpoint/2010/main" val="19889591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838200" y="365125"/>
            <a:ext cx="10407732" cy="858033"/>
          </a:xfrm>
        </p:spPr>
        <p:txBody>
          <a:bodyPr>
            <a:normAutofit/>
          </a:bodyPr>
          <a:lstStyle/>
          <a:p>
            <a:pPr algn="ctr"/>
            <a:r>
              <a:rPr lang="tr-TR" sz="2800" b="1" dirty="0">
                <a:solidFill>
                  <a:srgbClr val="C00000"/>
                </a:solidFill>
                <a:latin typeface="+mn-lt"/>
              </a:rPr>
              <a:t>Açık Form</a:t>
            </a:r>
          </a:p>
        </p:txBody>
      </p:sp>
      <p:sp>
        <p:nvSpPr>
          <p:cNvPr id="3" name="İçerik Yer Tutucusu 2"/>
          <p:cNvSpPr>
            <a:spLocks noGrp="1"/>
          </p:cNvSpPr>
          <p:nvPr>
            <p:ph idx="1"/>
          </p:nvPr>
        </p:nvSpPr>
        <p:spPr>
          <a:xfrm>
            <a:off x="784266" y="1326862"/>
            <a:ext cx="10515600" cy="4351338"/>
          </a:xfrm>
        </p:spPr>
        <p:txBody>
          <a:bodyPr>
            <a:normAutofit lnSpcReduction="10000"/>
          </a:bodyPr>
          <a:lstStyle/>
          <a:p>
            <a:r>
              <a:rPr lang="tr-TR" dirty="0"/>
              <a:t>Çerçevenin zihinsel olarak genişletilmesi sürecinde ses kullanımı da önemli bir rol oynar. Kendisi görüntüde yer almayan bir şeyin sesi filmsel uzamın boyutunu genişletir. </a:t>
            </a:r>
          </a:p>
          <a:p>
            <a:endParaRPr lang="tr-TR" dirty="0"/>
          </a:p>
          <a:p>
            <a:r>
              <a:rPr lang="tr-TR" dirty="0"/>
              <a:t>Açık çerçevelerde filmsel uzam, kapalı olanlara kıyasla daha fazla oranda seyircinin imgeleminde var olmaktadır. Ancak bazen tam tersi şekilde, yanılsama dizgesini de bozar; çünkü bu tarz çerçevenin varlığı üzerinde kuruludur ve bir bakıma onun varlığını vurgulamaktadır. </a:t>
            </a:r>
          </a:p>
          <a:p>
            <a:endParaRPr lang="tr-TR" dirty="0"/>
          </a:p>
          <a:p>
            <a:pPr marL="0" indent="0">
              <a:buNone/>
            </a:pPr>
            <a:r>
              <a:rPr lang="tr-TR" dirty="0"/>
              <a:t>							(</a:t>
            </a:r>
            <a:r>
              <a:rPr lang="tr-TR" dirty="0" err="1"/>
              <a:t>Abisel</a:t>
            </a:r>
            <a:r>
              <a:rPr lang="tr-TR" dirty="0"/>
              <a:t>, 2000-2001, s. 24)</a:t>
            </a:r>
          </a:p>
          <a:p>
            <a:endParaRPr lang="tr-TR" dirty="0"/>
          </a:p>
          <a:p>
            <a:endParaRPr lang="tr-TR" dirty="0"/>
          </a:p>
        </p:txBody>
      </p:sp>
      <p:sp>
        <p:nvSpPr>
          <p:cNvPr id="4" name="Alt Bilgi Yer Tutucusu 3">
            <a:extLst>
              <a:ext uri="{FF2B5EF4-FFF2-40B4-BE49-F238E27FC236}">
                <a16:creationId xmlns:a16="http://schemas.microsoft.com/office/drawing/2014/main" id="{491F1050-78D9-9242-ADC3-F9844A43E737}"/>
              </a:ext>
            </a:extLst>
          </p:cNvPr>
          <p:cNvSpPr>
            <a:spLocks noGrp="1"/>
          </p:cNvSpPr>
          <p:nvPr>
            <p:ph type="ftr" sz="quarter" idx="11"/>
          </p:nvPr>
        </p:nvSpPr>
        <p:spPr/>
        <p:txBody>
          <a:bodyPr/>
          <a:lstStyle/>
          <a:p>
            <a:r>
              <a:rPr lang="tr-TR"/>
              <a:t>Sinematografi / Prof. Dr. S. Ruken Öztürk</a:t>
            </a:r>
          </a:p>
        </p:txBody>
      </p:sp>
    </p:spTree>
    <p:extLst>
      <p:ext uri="{BB962C8B-B14F-4D97-AF65-F5344CB8AC3E}">
        <p14:creationId xmlns:p14="http://schemas.microsoft.com/office/powerpoint/2010/main" val="18688351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838200" y="400751"/>
            <a:ext cx="10515600" cy="1325563"/>
          </a:xfrm>
        </p:spPr>
        <p:txBody>
          <a:bodyPr>
            <a:normAutofit/>
          </a:bodyPr>
          <a:lstStyle/>
          <a:p>
            <a:pPr algn="ctr"/>
            <a:r>
              <a:rPr lang="tr-TR" sz="2800" b="1">
                <a:solidFill>
                  <a:srgbClr val="C00000"/>
                </a:solidFill>
                <a:latin typeface="+mn-lt"/>
              </a:rPr>
              <a:t>Derste İzlenecek </a:t>
            </a:r>
            <a:r>
              <a:rPr lang="tr-TR" sz="2800" b="1" dirty="0">
                <a:solidFill>
                  <a:srgbClr val="C00000"/>
                </a:solidFill>
                <a:latin typeface="+mn-lt"/>
              </a:rPr>
              <a:t>Film:</a:t>
            </a:r>
          </a:p>
        </p:txBody>
      </p:sp>
      <p:sp>
        <p:nvSpPr>
          <p:cNvPr id="3" name="İçerik Yer Tutucusu 2"/>
          <p:cNvSpPr>
            <a:spLocks noGrp="1"/>
          </p:cNvSpPr>
          <p:nvPr>
            <p:ph idx="1"/>
          </p:nvPr>
        </p:nvSpPr>
        <p:spPr>
          <a:xfrm>
            <a:off x="838200" y="2134384"/>
            <a:ext cx="10075223" cy="2627621"/>
          </a:xfrm>
        </p:spPr>
        <p:txBody>
          <a:bodyPr/>
          <a:lstStyle/>
          <a:p>
            <a:r>
              <a:rPr lang="tr-TR" i="1" dirty="0"/>
              <a:t>Düello</a:t>
            </a:r>
            <a:r>
              <a:rPr lang="tr-TR" dirty="0"/>
              <a:t> / </a:t>
            </a:r>
            <a:r>
              <a:rPr lang="tr-TR" i="1" dirty="0" err="1"/>
              <a:t>Duel</a:t>
            </a:r>
            <a:r>
              <a:rPr lang="tr-TR" dirty="0"/>
              <a:t> (Steven Spielberg, 1971)</a:t>
            </a:r>
          </a:p>
          <a:p>
            <a:endParaRPr lang="tr-TR" dirty="0"/>
          </a:p>
          <a:p>
            <a:r>
              <a:rPr lang="tr-TR" dirty="0">
                <a:hlinkClick r:id="rId2"/>
              </a:rPr>
              <a:t>https://www.youtube.com/watch?v=0xZsoMSEsaA</a:t>
            </a:r>
            <a:endParaRPr lang="tr-TR" dirty="0"/>
          </a:p>
        </p:txBody>
      </p:sp>
      <p:sp>
        <p:nvSpPr>
          <p:cNvPr id="4" name="Alt Bilgi Yer Tutucusu 3">
            <a:extLst>
              <a:ext uri="{FF2B5EF4-FFF2-40B4-BE49-F238E27FC236}">
                <a16:creationId xmlns:a16="http://schemas.microsoft.com/office/drawing/2014/main" id="{8CAA0B46-3EB1-E547-AE21-F996674E7523}"/>
              </a:ext>
            </a:extLst>
          </p:cNvPr>
          <p:cNvSpPr>
            <a:spLocks noGrp="1"/>
          </p:cNvSpPr>
          <p:nvPr>
            <p:ph type="ftr" sz="quarter" idx="11"/>
          </p:nvPr>
        </p:nvSpPr>
        <p:spPr/>
        <p:txBody>
          <a:bodyPr/>
          <a:lstStyle/>
          <a:p>
            <a:r>
              <a:rPr lang="tr-TR"/>
              <a:t>Sinematografi / Prof. Dr. S. Ruken Öztürk</a:t>
            </a:r>
          </a:p>
        </p:txBody>
      </p:sp>
    </p:spTree>
    <p:extLst>
      <p:ext uri="{BB962C8B-B14F-4D97-AF65-F5344CB8AC3E}">
        <p14:creationId xmlns:p14="http://schemas.microsoft.com/office/powerpoint/2010/main" val="17810521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790698" y="673883"/>
            <a:ext cx="10515600" cy="1325563"/>
          </a:xfrm>
        </p:spPr>
        <p:txBody>
          <a:bodyPr>
            <a:normAutofit/>
          </a:bodyPr>
          <a:lstStyle/>
          <a:p>
            <a:pPr algn="ctr"/>
            <a:r>
              <a:rPr lang="tr-TR" sz="2800" b="1" u="sng" dirty="0">
                <a:solidFill>
                  <a:srgbClr val="C00000"/>
                </a:solidFill>
                <a:latin typeface="+mn-lt"/>
                <a:cs typeface="Times New Roman" panose="02020603050405020304" pitchFamily="18" charset="0"/>
              </a:rPr>
              <a:t>Bu ders için okunacak kaynaklar (kaynakların tam künyesi ilk dersin içinde bulunmaktadır):</a:t>
            </a:r>
            <a:endParaRPr lang="tr-TR" sz="2800" b="1" u="sng" dirty="0">
              <a:solidFill>
                <a:srgbClr val="C00000"/>
              </a:solidFill>
              <a:latin typeface="+mn-lt"/>
            </a:endParaRPr>
          </a:p>
        </p:txBody>
      </p:sp>
      <p:sp>
        <p:nvSpPr>
          <p:cNvPr id="3" name="İçerik Yer Tutucusu 2"/>
          <p:cNvSpPr>
            <a:spLocks noGrp="1"/>
          </p:cNvSpPr>
          <p:nvPr>
            <p:ph idx="1"/>
          </p:nvPr>
        </p:nvSpPr>
        <p:spPr>
          <a:xfrm>
            <a:off x="1087582" y="2716274"/>
            <a:ext cx="9671462" cy="2271362"/>
          </a:xfrm>
        </p:spPr>
        <p:txBody>
          <a:bodyPr>
            <a:normAutofit/>
          </a:bodyPr>
          <a:lstStyle/>
          <a:p>
            <a:r>
              <a:rPr lang="tr-TR" sz="2400" dirty="0"/>
              <a:t>Nilgün </a:t>
            </a:r>
            <a:r>
              <a:rPr lang="tr-TR" sz="2400" dirty="0" err="1"/>
              <a:t>Abisel</a:t>
            </a:r>
            <a:r>
              <a:rPr lang="tr-TR" sz="2400" dirty="0"/>
              <a:t>, Sinematografinin Temel Ögeleri Ders Notları, s. 22-24.</a:t>
            </a:r>
          </a:p>
        </p:txBody>
      </p:sp>
      <p:sp>
        <p:nvSpPr>
          <p:cNvPr id="4" name="Alt Bilgi Yer Tutucusu 3">
            <a:extLst>
              <a:ext uri="{FF2B5EF4-FFF2-40B4-BE49-F238E27FC236}">
                <a16:creationId xmlns:a16="http://schemas.microsoft.com/office/drawing/2014/main" id="{C8FA3B0B-2A51-6941-8CC1-CD0E501DFB13}"/>
              </a:ext>
            </a:extLst>
          </p:cNvPr>
          <p:cNvSpPr>
            <a:spLocks noGrp="1"/>
          </p:cNvSpPr>
          <p:nvPr>
            <p:ph type="ftr" sz="quarter" idx="11"/>
          </p:nvPr>
        </p:nvSpPr>
        <p:spPr/>
        <p:txBody>
          <a:bodyPr/>
          <a:lstStyle/>
          <a:p>
            <a:r>
              <a:rPr lang="tr-TR"/>
              <a:t>Sinematografi / Prof. Dr. S. Ruken Öztürk</a:t>
            </a:r>
          </a:p>
        </p:txBody>
      </p:sp>
    </p:spTree>
    <p:extLst>
      <p:ext uri="{BB962C8B-B14F-4D97-AF65-F5344CB8AC3E}">
        <p14:creationId xmlns:p14="http://schemas.microsoft.com/office/powerpoint/2010/main" val="155329762"/>
      </p:ext>
    </p:extLst>
  </p:cSld>
  <p:clrMapOvr>
    <a:masterClrMapping/>
  </p:clrMapOvr>
</p:sld>
</file>

<file path=ppt/theme/theme1.xml><?xml version="1.0" encoding="utf-8"?>
<a:theme xmlns:a="http://schemas.openxmlformats.org/drawingml/2006/main" name="Office Teması">
  <a:themeElements>
    <a:clrScheme name="Ofis">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is">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144</TotalTime>
  <Words>663</Words>
  <Application>Microsoft Macintosh PowerPoint</Application>
  <PresentationFormat>Geniş ekran</PresentationFormat>
  <Paragraphs>52</Paragraphs>
  <Slides>8</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8</vt:i4>
      </vt:variant>
    </vt:vector>
  </HeadingPairs>
  <TitlesOfParts>
    <vt:vector size="12" baseType="lpstr">
      <vt:lpstr>Arial</vt:lpstr>
      <vt:lpstr>Calibri</vt:lpstr>
      <vt:lpstr>Calibri Light</vt:lpstr>
      <vt:lpstr>Office Teması</vt:lpstr>
      <vt:lpstr>Kapalı ve Açık Formlar (Kapalı Çerçeveleme-Açık Çerçeveleme)</vt:lpstr>
      <vt:lpstr>Gerçekçiler x Biçimciler</vt:lpstr>
      <vt:lpstr>Kapalı Form</vt:lpstr>
      <vt:lpstr>Kapalı Form</vt:lpstr>
      <vt:lpstr>Açık Form</vt:lpstr>
      <vt:lpstr>Açık Form</vt:lpstr>
      <vt:lpstr>Derste İzlenecek Film:</vt:lpstr>
      <vt:lpstr>Bu ders için okunacak kaynaklar (kaynakların tam künyesi ilk dersin içinde bulunmaktadır):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Microsoft Office Kullanıcısı</dc:creator>
  <cp:lastModifiedBy>Microsoft Office User</cp:lastModifiedBy>
  <cp:revision>17</cp:revision>
  <dcterms:created xsi:type="dcterms:W3CDTF">2020-01-09T11:00:02Z</dcterms:created>
  <dcterms:modified xsi:type="dcterms:W3CDTF">2020-03-23T09:54:52Z</dcterms:modified>
</cp:coreProperties>
</file>