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59"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AE6FF3C8-E972-4B62-9C67-D37C625FE659}" type="datetimeFigureOut">
              <a:rPr lang="tr-TR" smtClean="0"/>
              <a:t>19.10.2018</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AEDE347D-DC18-42E9-972C-9A02668225A7}"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4473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E6FF3C8-E972-4B62-9C67-D37C625FE65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373200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E6FF3C8-E972-4B62-9C67-D37C625FE65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3853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E6FF3C8-E972-4B62-9C67-D37C625FE659}" type="datetimeFigureOut">
              <a:rPr lang="tr-TR" smtClean="0"/>
              <a:t>19.10.2018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1311291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AE6FF3C8-E972-4B62-9C67-D37C625FE659}" type="datetimeFigureOut">
              <a:rPr lang="tr-TR" smtClean="0"/>
              <a:t>19.10.2018</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AEDE347D-DC18-42E9-972C-9A02668225A7}"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0032347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E6FF3C8-E972-4B62-9C67-D37C625FE659}" type="datetimeFigureOut">
              <a:rPr lang="tr-TR" smtClean="0"/>
              <a:t>19.10.2018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427260372"/>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257300"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633864" y="2909102"/>
            <a:ext cx="4800600" cy="299639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E6FF3C8-E972-4B62-9C67-D37C625FE659}" type="datetimeFigureOut">
              <a:rPr lang="tr-TR" smtClean="0"/>
              <a:t>19.10.2018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3664977203"/>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6FF3C8-E972-4B62-9C67-D37C625FE659}" type="datetimeFigureOut">
              <a:rPr lang="tr-TR" smtClean="0"/>
              <a:t>19.10.2018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283431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FF3C8-E972-4B62-9C67-D37C625FE659}" type="datetimeFigureOut">
              <a:rPr lang="tr-TR" smtClean="0"/>
              <a:t>19.10.2018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3146657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smtClean="0"/>
              <a:t>Asıl başlık stili için tıklatın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051" y="6375679"/>
            <a:ext cx="1233355" cy="348462"/>
          </a:xfrm>
        </p:spPr>
        <p:txBody>
          <a:bodyPr/>
          <a:lstStyle/>
          <a:p>
            <a:fld id="{AE6FF3C8-E972-4B62-9C67-D37C625FE659}" type="datetimeFigureOut">
              <a:rPr lang="tr-TR" smtClean="0"/>
              <a:t>19.10.2018</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AEDE347D-DC18-42E9-972C-9A02668225A7}"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80895077"/>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65950" y="6375679"/>
            <a:ext cx="1232456" cy="348462"/>
          </a:xfrm>
        </p:spPr>
        <p:txBody>
          <a:bodyPr/>
          <a:lstStyle/>
          <a:p>
            <a:fld id="{AE6FF3C8-E972-4B62-9C67-D37C625FE659}" type="datetimeFigureOut">
              <a:rPr lang="tr-TR" smtClean="0"/>
              <a:t>19.10.2018</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AEDE347D-DC18-42E9-972C-9A02668225A7}" type="slidenum">
              <a:rPr lang="tr-TR" smtClean="0"/>
              <a:t>‹#›</a:t>
            </a:fld>
            <a:endParaRPr lang="tr-TR"/>
          </a:p>
        </p:txBody>
      </p:sp>
    </p:spTree>
    <p:extLst>
      <p:ext uri="{BB962C8B-B14F-4D97-AF65-F5344CB8AC3E}">
        <p14:creationId xmlns:p14="http://schemas.microsoft.com/office/powerpoint/2010/main" val="293431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AE6FF3C8-E972-4B62-9C67-D37C625FE659}" type="datetimeFigureOut">
              <a:rPr lang="tr-TR" smtClean="0"/>
              <a:t>19.10.2018</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AEDE347D-DC18-42E9-972C-9A02668225A7}"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53214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MISRA VE BEYİT</a:t>
            </a:r>
            <a:endParaRPr lang="tr-TR" dirty="0"/>
          </a:p>
        </p:txBody>
      </p:sp>
    </p:spTree>
    <p:extLst>
      <p:ext uri="{BB962C8B-B14F-4D97-AF65-F5344CB8AC3E}">
        <p14:creationId xmlns:p14="http://schemas.microsoft.com/office/powerpoint/2010/main" val="107412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MISRA (DİZE)</a:t>
            </a:r>
            <a:endParaRPr lang="tr-TR" dirty="0"/>
          </a:p>
        </p:txBody>
      </p:sp>
      <p:sp>
        <p:nvSpPr>
          <p:cNvPr id="3" name="İçerik Yer Tutucusu 2"/>
          <p:cNvSpPr>
            <a:spLocks noGrp="1"/>
          </p:cNvSpPr>
          <p:nvPr>
            <p:ph idx="1"/>
          </p:nvPr>
        </p:nvSpPr>
        <p:spPr>
          <a:xfrm>
            <a:off x="1251678" y="1274619"/>
            <a:ext cx="10178322" cy="4604974"/>
          </a:xfrm>
        </p:spPr>
        <p:txBody>
          <a:bodyPr>
            <a:noAutofit/>
          </a:bodyPr>
          <a:lstStyle/>
          <a:p>
            <a:pPr marL="0" indent="0" algn="just">
              <a:buNone/>
            </a:pPr>
            <a:r>
              <a:rPr lang="tr-TR" sz="3600" dirty="0" smtClean="0">
                <a:solidFill>
                  <a:schemeClr val="tx1"/>
                </a:solidFill>
              </a:rPr>
              <a:t>Manzum </a:t>
            </a:r>
            <a:r>
              <a:rPr lang="tr-TR" sz="3600" dirty="0">
                <a:solidFill>
                  <a:schemeClr val="tx1"/>
                </a:solidFill>
              </a:rPr>
              <a:t>edebiyat yapıtlarının her bir satırına verilen isimdir. Bir ölçüye uygun olarak söylenmiş beytin yarısına da mısra denir. </a:t>
            </a:r>
            <a:r>
              <a:rPr lang="tr-TR" sz="3600" b="1" dirty="0">
                <a:solidFill>
                  <a:schemeClr val="tx1"/>
                </a:solidFill>
              </a:rPr>
              <a:t>En küçük anlamlı nazım birimi olan mısra</a:t>
            </a:r>
            <a:r>
              <a:rPr lang="tr-TR" sz="3600" dirty="0">
                <a:solidFill>
                  <a:schemeClr val="tx1"/>
                </a:solidFill>
              </a:rPr>
              <a:t>, bir şiirin parçası olabileceği gibi, bağımsız bir bütün de olabilir. Yani tek mısralık şiirler de olabilir. </a:t>
            </a:r>
            <a:endParaRPr lang="tr-TR" sz="3600" dirty="0">
              <a:solidFill>
                <a:schemeClr val="tx1"/>
              </a:solidFill>
            </a:endParaRPr>
          </a:p>
        </p:txBody>
      </p:sp>
    </p:spTree>
    <p:extLst>
      <p:ext uri="{BB962C8B-B14F-4D97-AF65-F5344CB8AC3E}">
        <p14:creationId xmlns:p14="http://schemas.microsoft.com/office/powerpoint/2010/main" val="4140939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1149927"/>
            <a:ext cx="10178322" cy="4729665"/>
          </a:xfrm>
        </p:spPr>
        <p:txBody>
          <a:bodyPr>
            <a:normAutofit lnSpcReduction="10000"/>
          </a:bodyPr>
          <a:lstStyle/>
          <a:p>
            <a:pPr marL="0" indent="0" algn="just">
              <a:buNone/>
            </a:pPr>
            <a:r>
              <a:rPr lang="tr-TR" sz="3600" dirty="0">
                <a:solidFill>
                  <a:schemeClr val="tx1"/>
                </a:solidFill>
              </a:rPr>
              <a:t>Divan edebiyatında kendi içinde bir bütün oluşturan mısralara </a:t>
            </a:r>
            <a:r>
              <a:rPr lang="tr-TR" sz="3600" b="1" dirty="0">
                <a:solidFill>
                  <a:schemeClr val="tx1"/>
                </a:solidFill>
              </a:rPr>
              <a:t>mısra-i azade</a:t>
            </a:r>
            <a:r>
              <a:rPr lang="tr-TR" sz="3600" dirty="0">
                <a:solidFill>
                  <a:schemeClr val="tx1"/>
                </a:solidFill>
              </a:rPr>
              <a:t> (bağımsız mısra) adı verilir. Ayrıca bir </a:t>
            </a:r>
            <a:r>
              <a:rPr lang="tr-TR" sz="3600" dirty="0" smtClean="0">
                <a:solidFill>
                  <a:schemeClr val="tx1"/>
                </a:solidFill>
              </a:rPr>
              <a:t>beytin </a:t>
            </a:r>
            <a:r>
              <a:rPr lang="tr-TR" sz="3600" dirty="0">
                <a:solidFill>
                  <a:schemeClr val="tx1"/>
                </a:solidFill>
              </a:rPr>
              <a:t>birbirinin anlamlarını tamamlayan ya da aralarındaki anlam bağı kesin olmayan mısralarına da aynı isim verilir. Yetkinliği, sağlam yapısı, özlü ve çarpıcı anlatımıyla dikkat çeken, her zaman kolayca anımsanabilen, dilden dile dolaşan mısralara </a:t>
            </a:r>
            <a:r>
              <a:rPr lang="tr-TR" sz="3600" b="1" dirty="0">
                <a:solidFill>
                  <a:schemeClr val="tx1"/>
                </a:solidFill>
              </a:rPr>
              <a:t>"mısra-i berceste"</a:t>
            </a:r>
            <a:r>
              <a:rPr lang="tr-TR" sz="3600" dirty="0">
                <a:solidFill>
                  <a:schemeClr val="tx1"/>
                </a:solidFill>
              </a:rPr>
              <a:t> ya da </a:t>
            </a:r>
            <a:r>
              <a:rPr lang="tr-TR" sz="3600" b="1" dirty="0">
                <a:solidFill>
                  <a:schemeClr val="tx1"/>
                </a:solidFill>
              </a:rPr>
              <a:t>şah-mısra</a:t>
            </a:r>
            <a:r>
              <a:rPr lang="tr-TR" sz="3600" dirty="0">
                <a:solidFill>
                  <a:schemeClr val="tx1"/>
                </a:solidFill>
              </a:rPr>
              <a:t> denir. </a:t>
            </a:r>
          </a:p>
          <a:p>
            <a:endParaRPr lang="tr-TR" dirty="0">
              <a:solidFill>
                <a:schemeClr val="tx1"/>
              </a:solidFill>
            </a:endParaRPr>
          </a:p>
        </p:txBody>
      </p:sp>
    </p:spTree>
    <p:extLst>
      <p:ext uri="{BB962C8B-B14F-4D97-AF65-F5344CB8AC3E}">
        <p14:creationId xmlns:p14="http://schemas.microsoft.com/office/powerpoint/2010/main" val="2496861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BEYİT</a:t>
            </a:r>
            <a:endParaRPr lang="tr-TR" dirty="0"/>
          </a:p>
        </p:txBody>
      </p:sp>
      <p:sp>
        <p:nvSpPr>
          <p:cNvPr id="3" name="İçerik Yer Tutucusu 2"/>
          <p:cNvSpPr>
            <a:spLocks noGrp="1"/>
          </p:cNvSpPr>
          <p:nvPr>
            <p:ph idx="1"/>
          </p:nvPr>
        </p:nvSpPr>
        <p:spPr>
          <a:xfrm>
            <a:off x="1251678" y="1191491"/>
            <a:ext cx="10178322" cy="5278582"/>
          </a:xfrm>
        </p:spPr>
        <p:txBody>
          <a:bodyPr>
            <a:noAutofit/>
          </a:bodyPr>
          <a:lstStyle/>
          <a:p>
            <a:pPr marL="0" indent="0" algn="just">
              <a:buNone/>
            </a:pPr>
            <a:r>
              <a:rPr lang="tr-TR" sz="3600" dirty="0" smtClean="0">
                <a:solidFill>
                  <a:schemeClr val="tx1"/>
                </a:solidFill>
              </a:rPr>
              <a:t>Şiirde </a:t>
            </a:r>
            <a:r>
              <a:rPr lang="tr-TR" sz="3600" dirty="0">
                <a:solidFill>
                  <a:schemeClr val="tx1"/>
                </a:solidFill>
              </a:rPr>
              <a:t>sonları uyaklı, iki dizeden oluşan, kendi içinde bağımsız bir yapısı ve anlam bütünlüğü bulunan birimdir. Bir beytin her dizesi kendi içinde bir bütün olabildiği gibi, birinci dizedeki anlam ikinci dizede de sürebilir. Beyit uzun şiirlerde anlatım birimi olarak sık kullanılır. Güçlü ve özlü söyleyişlere uygun olduğu için bağımsız tek bir şiir olarak da yazılabilir. Ya da başka şiir biçimlerinin bir parçası olarak ele alınabilir.  </a:t>
            </a:r>
            <a:r>
              <a:rPr lang="tr-TR" sz="3600" dirty="0">
                <a:solidFill>
                  <a:schemeClr val="tx1"/>
                </a:solidFill>
              </a:rPr>
              <a:t/>
            </a:r>
            <a:br>
              <a:rPr lang="tr-TR" sz="3600" dirty="0">
                <a:solidFill>
                  <a:schemeClr val="tx1"/>
                </a:solidFill>
              </a:rPr>
            </a:br>
            <a:r>
              <a:rPr lang="tr-TR" sz="3600" dirty="0">
                <a:solidFill>
                  <a:schemeClr val="tx1"/>
                </a:solidFill>
              </a:rPr>
              <a:t>      </a:t>
            </a:r>
            <a:endParaRPr lang="tr-TR" sz="3600" dirty="0">
              <a:solidFill>
                <a:schemeClr val="tx1"/>
              </a:solidFill>
            </a:endParaRPr>
          </a:p>
        </p:txBody>
      </p:sp>
    </p:spTree>
    <p:extLst>
      <p:ext uri="{BB962C8B-B14F-4D97-AF65-F5344CB8AC3E}">
        <p14:creationId xmlns:p14="http://schemas.microsoft.com/office/powerpoint/2010/main" val="375117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678" y="401782"/>
            <a:ext cx="10178322" cy="5477811"/>
          </a:xfrm>
        </p:spPr>
        <p:txBody>
          <a:bodyPr>
            <a:noAutofit/>
          </a:bodyPr>
          <a:lstStyle/>
          <a:p>
            <a:pPr marL="0" indent="0" algn="just">
              <a:buNone/>
            </a:pPr>
            <a:r>
              <a:rPr lang="tr-TR" sz="3600" dirty="0">
                <a:solidFill>
                  <a:schemeClr val="tx1"/>
                </a:solidFill>
              </a:rPr>
              <a:t>Divan edebiyatı beyit temeline dayalıdır. </a:t>
            </a:r>
            <a:r>
              <a:rPr lang="tr-TR" sz="3600" dirty="0" smtClean="0">
                <a:solidFill>
                  <a:schemeClr val="tx1"/>
                </a:solidFill>
              </a:rPr>
              <a:t>Divan </a:t>
            </a:r>
            <a:r>
              <a:rPr lang="tr-TR" sz="3600" dirty="0">
                <a:solidFill>
                  <a:schemeClr val="tx1"/>
                </a:solidFill>
              </a:rPr>
              <a:t>edebiyatında, bir beyitteki iki dize kendi içinde iki parçaya ayrılır. Birinci dizenin ilk parçasına </a:t>
            </a:r>
            <a:r>
              <a:rPr lang="tr-TR" sz="3600" b="1" dirty="0" err="1">
                <a:solidFill>
                  <a:schemeClr val="tx1"/>
                </a:solidFill>
              </a:rPr>
              <a:t>sadr</a:t>
            </a:r>
            <a:r>
              <a:rPr lang="tr-TR" sz="3600" dirty="0">
                <a:solidFill>
                  <a:schemeClr val="tx1"/>
                </a:solidFill>
              </a:rPr>
              <a:t>, son parçasına aruz ya da </a:t>
            </a:r>
            <a:r>
              <a:rPr lang="tr-TR" sz="3600" b="1" dirty="0" err="1">
                <a:solidFill>
                  <a:schemeClr val="tx1"/>
                </a:solidFill>
              </a:rPr>
              <a:t>harb</a:t>
            </a:r>
            <a:r>
              <a:rPr lang="tr-TR" sz="3600" dirty="0">
                <a:solidFill>
                  <a:schemeClr val="tx1"/>
                </a:solidFill>
              </a:rPr>
              <a:t> denir. İkinci dizenin ilk parçası </a:t>
            </a:r>
            <a:r>
              <a:rPr lang="tr-TR" sz="3600" b="1" dirty="0" err="1">
                <a:solidFill>
                  <a:schemeClr val="tx1"/>
                </a:solidFill>
              </a:rPr>
              <a:t>ibtida</a:t>
            </a:r>
            <a:r>
              <a:rPr lang="tr-TR" sz="3600" dirty="0">
                <a:solidFill>
                  <a:schemeClr val="tx1"/>
                </a:solidFill>
              </a:rPr>
              <a:t>, son parçası </a:t>
            </a:r>
            <a:r>
              <a:rPr lang="tr-TR" sz="3600" b="1" dirty="0" err="1">
                <a:solidFill>
                  <a:schemeClr val="tx1"/>
                </a:solidFill>
              </a:rPr>
              <a:t>acz</a:t>
            </a:r>
            <a:r>
              <a:rPr lang="tr-TR" sz="3600" dirty="0">
                <a:solidFill>
                  <a:schemeClr val="tx1"/>
                </a:solidFill>
              </a:rPr>
              <a:t> ya da </a:t>
            </a:r>
            <a:r>
              <a:rPr lang="tr-TR" sz="3600" b="1" dirty="0" err="1">
                <a:solidFill>
                  <a:schemeClr val="tx1"/>
                </a:solidFill>
              </a:rPr>
              <a:t>darb</a:t>
            </a:r>
            <a:r>
              <a:rPr lang="tr-TR" sz="3600" dirty="0" err="1">
                <a:solidFill>
                  <a:schemeClr val="tx1"/>
                </a:solidFill>
              </a:rPr>
              <a:t>'dir</a:t>
            </a:r>
            <a:r>
              <a:rPr lang="tr-TR" sz="3600" dirty="0">
                <a:solidFill>
                  <a:schemeClr val="tx1"/>
                </a:solidFill>
              </a:rPr>
              <a:t>. </a:t>
            </a:r>
            <a:r>
              <a:rPr lang="tr-TR" sz="3600" dirty="0" err="1">
                <a:solidFill>
                  <a:schemeClr val="tx1"/>
                </a:solidFill>
              </a:rPr>
              <a:t>Sadr</a:t>
            </a:r>
            <a:r>
              <a:rPr lang="tr-TR" sz="3600" dirty="0">
                <a:solidFill>
                  <a:schemeClr val="tx1"/>
                </a:solidFill>
              </a:rPr>
              <a:t> ile aruz, </a:t>
            </a:r>
            <a:r>
              <a:rPr lang="tr-TR" sz="3600" dirty="0" err="1">
                <a:solidFill>
                  <a:schemeClr val="tx1"/>
                </a:solidFill>
              </a:rPr>
              <a:t>ibtida</a:t>
            </a:r>
            <a:r>
              <a:rPr lang="tr-TR" sz="3600" dirty="0">
                <a:solidFill>
                  <a:schemeClr val="tx1"/>
                </a:solidFill>
              </a:rPr>
              <a:t> ile </a:t>
            </a:r>
            <a:r>
              <a:rPr lang="tr-TR" sz="3600" dirty="0" err="1">
                <a:solidFill>
                  <a:schemeClr val="tx1"/>
                </a:solidFill>
              </a:rPr>
              <a:t>acz</a:t>
            </a:r>
            <a:r>
              <a:rPr lang="tr-TR" sz="3600" dirty="0">
                <a:solidFill>
                  <a:schemeClr val="tx1"/>
                </a:solidFill>
              </a:rPr>
              <a:t> arasında kalan bölüm </a:t>
            </a:r>
            <a:r>
              <a:rPr lang="tr-TR" sz="3600" b="1" dirty="0" err="1">
                <a:solidFill>
                  <a:schemeClr val="tx1"/>
                </a:solidFill>
              </a:rPr>
              <a:t>haşv</a:t>
            </a:r>
            <a:r>
              <a:rPr lang="tr-TR" sz="3600" dirty="0">
                <a:solidFill>
                  <a:schemeClr val="tx1"/>
                </a:solidFill>
              </a:rPr>
              <a:t> olarak isimlendirilir. </a:t>
            </a:r>
            <a:endParaRPr lang="tr-TR" sz="3600" dirty="0"/>
          </a:p>
        </p:txBody>
      </p:sp>
    </p:spTree>
    <p:extLst>
      <p:ext uri="{BB962C8B-B14F-4D97-AF65-F5344CB8AC3E}">
        <p14:creationId xmlns:p14="http://schemas.microsoft.com/office/powerpoint/2010/main" val="972420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20951" y="1205345"/>
            <a:ext cx="10178322" cy="5200719"/>
          </a:xfrm>
        </p:spPr>
        <p:txBody>
          <a:bodyPr>
            <a:normAutofit/>
          </a:bodyPr>
          <a:lstStyle/>
          <a:p>
            <a:pPr marL="0" indent="0" algn="just">
              <a:buNone/>
            </a:pPr>
            <a:r>
              <a:rPr lang="tr-TR" sz="3600" dirty="0">
                <a:solidFill>
                  <a:schemeClr val="tx1"/>
                </a:solidFill>
              </a:rPr>
              <a:t>Uyaklı bir </a:t>
            </a:r>
            <a:r>
              <a:rPr lang="tr-TR" sz="3600" dirty="0" err="1">
                <a:solidFill>
                  <a:schemeClr val="tx1"/>
                </a:solidFill>
              </a:rPr>
              <a:t>beyite</a:t>
            </a:r>
            <a:r>
              <a:rPr lang="tr-TR" sz="3600" dirty="0">
                <a:solidFill>
                  <a:schemeClr val="tx1"/>
                </a:solidFill>
              </a:rPr>
              <a:t> </a:t>
            </a:r>
            <a:r>
              <a:rPr lang="tr-TR" sz="3600" b="1" dirty="0">
                <a:solidFill>
                  <a:schemeClr val="tx1"/>
                </a:solidFill>
              </a:rPr>
              <a:t>"</a:t>
            </a:r>
            <a:r>
              <a:rPr lang="tr-TR" sz="3600" b="1" dirty="0" err="1">
                <a:solidFill>
                  <a:schemeClr val="tx1"/>
                </a:solidFill>
              </a:rPr>
              <a:t>beyt</a:t>
            </a:r>
            <a:r>
              <a:rPr lang="tr-TR" sz="3600" b="1" dirty="0">
                <a:solidFill>
                  <a:schemeClr val="tx1"/>
                </a:solidFill>
              </a:rPr>
              <a:t>-i </a:t>
            </a:r>
            <a:r>
              <a:rPr lang="tr-TR" sz="3600" b="1" dirty="0" err="1">
                <a:solidFill>
                  <a:schemeClr val="tx1"/>
                </a:solidFill>
              </a:rPr>
              <a:t>musarra</a:t>
            </a:r>
            <a:r>
              <a:rPr lang="tr-TR" sz="3600" b="1" dirty="0">
                <a:solidFill>
                  <a:schemeClr val="tx1"/>
                </a:solidFill>
              </a:rPr>
              <a:t>"</a:t>
            </a:r>
            <a:r>
              <a:rPr lang="tr-TR" sz="3600" dirty="0">
                <a:solidFill>
                  <a:schemeClr val="tx1"/>
                </a:solidFill>
              </a:rPr>
              <a:t>, </a:t>
            </a:r>
            <a:r>
              <a:rPr lang="tr-TR" sz="3600" dirty="0" err="1">
                <a:solidFill>
                  <a:schemeClr val="tx1"/>
                </a:solidFill>
              </a:rPr>
              <a:t>uyaksız</a:t>
            </a:r>
            <a:r>
              <a:rPr lang="tr-TR" sz="3600" dirty="0">
                <a:solidFill>
                  <a:schemeClr val="tx1"/>
                </a:solidFill>
              </a:rPr>
              <a:t> olanlara </a:t>
            </a:r>
            <a:r>
              <a:rPr lang="tr-TR" sz="3600" b="1" dirty="0">
                <a:solidFill>
                  <a:schemeClr val="tx1"/>
                </a:solidFill>
              </a:rPr>
              <a:t>"</a:t>
            </a:r>
            <a:r>
              <a:rPr lang="tr-TR" sz="3600" b="1" dirty="0" err="1">
                <a:solidFill>
                  <a:schemeClr val="tx1"/>
                </a:solidFill>
              </a:rPr>
              <a:t>ferd</a:t>
            </a:r>
            <a:r>
              <a:rPr lang="tr-TR" sz="3600" b="1" dirty="0">
                <a:solidFill>
                  <a:schemeClr val="tx1"/>
                </a:solidFill>
              </a:rPr>
              <a:t>"</a:t>
            </a:r>
            <a:r>
              <a:rPr lang="tr-TR" sz="3600" dirty="0">
                <a:solidFill>
                  <a:schemeClr val="tx1"/>
                </a:solidFill>
              </a:rPr>
              <a:t> ya da </a:t>
            </a:r>
            <a:r>
              <a:rPr lang="tr-TR" sz="3600" b="1" dirty="0">
                <a:solidFill>
                  <a:schemeClr val="tx1"/>
                </a:solidFill>
              </a:rPr>
              <a:t>"</a:t>
            </a:r>
            <a:r>
              <a:rPr lang="tr-TR" sz="3600" b="1" dirty="0" err="1">
                <a:solidFill>
                  <a:schemeClr val="tx1"/>
                </a:solidFill>
              </a:rPr>
              <a:t>müfred</a:t>
            </a:r>
            <a:r>
              <a:rPr lang="tr-TR" sz="3600" b="1" dirty="0">
                <a:solidFill>
                  <a:schemeClr val="tx1"/>
                </a:solidFill>
              </a:rPr>
              <a:t>"</a:t>
            </a:r>
            <a:r>
              <a:rPr lang="tr-TR" sz="3600" dirty="0">
                <a:solidFill>
                  <a:schemeClr val="tx1"/>
                </a:solidFill>
              </a:rPr>
              <a:t> denir. Divanlarda </a:t>
            </a:r>
            <a:r>
              <a:rPr lang="tr-TR" sz="3600" dirty="0" err="1">
                <a:solidFill>
                  <a:schemeClr val="tx1"/>
                </a:solidFill>
              </a:rPr>
              <a:t>müfredler</a:t>
            </a:r>
            <a:r>
              <a:rPr lang="tr-TR" sz="3600" dirty="0">
                <a:solidFill>
                  <a:schemeClr val="tx1"/>
                </a:solidFill>
              </a:rPr>
              <a:t> </a:t>
            </a:r>
            <a:r>
              <a:rPr lang="tr-TR" sz="3600" b="1" dirty="0">
                <a:solidFill>
                  <a:schemeClr val="tx1"/>
                </a:solidFill>
              </a:rPr>
              <a:t>müfredat</a:t>
            </a:r>
            <a:r>
              <a:rPr lang="tr-TR" sz="3600" dirty="0">
                <a:solidFill>
                  <a:schemeClr val="tx1"/>
                </a:solidFill>
              </a:rPr>
              <a:t> adıyla ayrı bir bölümde toplanır. Uyaklı beyitlerin olduğu bölüme de </a:t>
            </a:r>
            <a:r>
              <a:rPr lang="tr-TR" sz="3600" b="1" dirty="0">
                <a:solidFill>
                  <a:schemeClr val="tx1"/>
                </a:solidFill>
              </a:rPr>
              <a:t>"metali"</a:t>
            </a:r>
            <a:r>
              <a:rPr lang="tr-TR" sz="3600" dirty="0">
                <a:solidFill>
                  <a:schemeClr val="tx1"/>
                </a:solidFill>
              </a:rPr>
              <a:t> denir. </a:t>
            </a:r>
            <a:br>
              <a:rPr lang="tr-TR" sz="3600" dirty="0">
                <a:solidFill>
                  <a:schemeClr val="tx1"/>
                </a:solidFill>
              </a:rPr>
            </a:br>
            <a:r>
              <a:rPr lang="tr-TR" sz="3600" dirty="0">
                <a:solidFill>
                  <a:schemeClr val="tx1"/>
                </a:solidFill>
              </a:rPr>
              <a:t/>
            </a:r>
            <a:br>
              <a:rPr lang="tr-TR" sz="3600" dirty="0">
                <a:solidFill>
                  <a:schemeClr val="tx1"/>
                </a:solidFill>
              </a:rPr>
            </a:br>
            <a:endParaRPr lang="tr-TR" dirty="0"/>
          </a:p>
        </p:txBody>
      </p:sp>
    </p:spTree>
    <p:extLst>
      <p:ext uri="{BB962C8B-B14F-4D97-AF65-F5344CB8AC3E}">
        <p14:creationId xmlns:p14="http://schemas.microsoft.com/office/powerpoint/2010/main" val="2110578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3350" y="1925782"/>
            <a:ext cx="10178322" cy="4646537"/>
          </a:xfrm>
        </p:spPr>
        <p:txBody>
          <a:bodyPr/>
          <a:lstStyle/>
          <a:p>
            <a:pPr marL="0" indent="0">
              <a:buNone/>
            </a:pPr>
            <a:r>
              <a:rPr lang="tr-TR" sz="3600" dirty="0">
                <a:solidFill>
                  <a:schemeClr val="tx1"/>
                </a:solidFill>
              </a:rPr>
              <a:t>Biz bülbül-i muhrik-dem-i </a:t>
            </a:r>
            <a:r>
              <a:rPr lang="tr-TR" sz="3600" dirty="0" err="1">
                <a:solidFill>
                  <a:schemeClr val="tx1"/>
                </a:solidFill>
              </a:rPr>
              <a:t>şevkâ-yı</a:t>
            </a:r>
            <a:r>
              <a:rPr lang="tr-TR" sz="3600" dirty="0">
                <a:solidFill>
                  <a:schemeClr val="tx1"/>
                </a:solidFill>
              </a:rPr>
              <a:t> </a:t>
            </a:r>
            <a:r>
              <a:rPr lang="tr-TR" sz="3600" dirty="0" err="1">
                <a:solidFill>
                  <a:schemeClr val="tx1"/>
                </a:solidFill>
              </a:rPr>
              <a:t>firaakız</a:t>
            </a:r>
            <a:r>
              <a:rPr lang="tr-TR" sz="3600" dirty="0">
                <a:solidFill>
                  <a:schemeClr val="tx1"/>
                </a:solidFill>
              </a:rPr>
              <a:t> </a:t>
            </a:r>
            <a:br>
              <a:rPr lang="tr-TR" sz="3600" dirty="0">
                <a:solidFill>
                  <a:schemeClr val="tx1"/>
                </a:solidFill>
              </a:rPr>
            </a:br>
            <a:r>
              <a:rPr lang="tr-TR" sz="3600" dirty="0" err="1">
                <a:solidFill>
                  <a:schemeClr val="tx1"/>
                </a:solidFill>
              </a:rPr>
              <a:t>Âteş</a:t>
            </a:r>
            <a:r>
              <a:rPr lang="tr-TR" sz="3600" dirty="0">
                <a:solidFill>
                  <a:schemeClr val="tx1"/>
                </a:solidFill>
              </a:rPr>
              <a:t> </a:t>
            </a:r>
            <a:r>
              <a:rPr lang="tr-TR" sz="3600" dirty="0" err="1">
                <a:solidFill>
                  <a:schemeClr val="tx1"/>
                </a:solidFill>
              </a:rPr>
              <a:t>kesilür</a:t>
            </a:r>
            <a:r>
              <a:rPr lang="tr-TR" sz="3600" dirty="0">
                <a:solidFill>
                  <a:schemeClr val="tx1"/>
                </a:solidFill>
              </a:rPr>
              <a:t> geçse </a:t>
            </a:r>
            <a:r>
              <a:rPr lang="tr-TR" sz="3600" dirty="0" err="1">
                <a:solidFill>
                  <a:schemeClr val="tx1"/>
                </a:solidFill>
              </a:rPr>
              <a:t>sabâ</a:t>
            </a:r>
            <a:r>
              <a:rPr lang="tr-TR" sz="3600" dirty="0">
                <a:solidFill>
                  <a:schemeClr val="tx1"/>
                </a:solidFill>
              </a:rPr>
              <a:t> gül-şenimizden </a:t>
            </a:r>
            <a:br>
              <a:rPr lang="tr-TR" sz="3600" dirty="0">
                <a:solidFill>
                  <a:schemeClr val="tx1"/>
                </a:solidFill>
              </a:rPr>
            </a:br>
            <a:r>
              <a:rPr lang="tr-TR" sz="3600" dirty="0" smtClean="0">
                <a:solidFill>
                  <a:schemeClr val="tx1"/>
                </a:solidFill>
              </a:rPr>
              <a:t>							(</a:t>
            </a:r>
            <a:r>
              <a:rPr lang="tr-TR" sz="3600" dirty="0" err="1" smtClean="0">
                <a:solidFill>
                  <a:schemeClr val="tx1"/>
                </a:solidFill>
              </a:rPr>
              <a:t>Selimî</a:t>
            </a:r>
            <a:r>
              <a:rPr lang="tr-TR" sz="3600" dirty="0" smtClean="0">
                <a:solidFill>
                  <a:schemeClr val="tx1"/>
                </a:solidFill>
              </a:rPr>
              <a:t>)</a:t>
            </a:r>
            <a:endParaRPr lang="tr-TR" sz="3600" dirty="0">
              <a:solidFill>
                <a:schemeClr val="tx1"/>
              </a:solidFill>
            </a:endParaRPr>
          </a:p>
          <a:p>
            <a:endParaRPr lang="tr-TR" dirty="0"/>
          </a:p>
        </p:txBody>
      </p:sp>
    </p:spTree>
    <p:extLst>
      <p:ext uri="{BB962C8B-B14F-4D97-AF65-F5344CB8AC3E}">
        <p14:creationId xmlns:p14="http://schemas.microsoft.com/office/powerpoint/2010/main" val="289735052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Rozet</Template>
  <TotalTime>6</TotalTime>
  <Words>140</Words>
  <Application>Microsoft Office PowerPoint</Application>
  <PresentationFormat>Geniş ekran</PresentationFormat>
  <Paragraphs>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Gill Sans MT</vt:lpstr>
      <vt:lpstr>Impact</vt:lpstr>
      <vt:lpstr>Badge</vt:lpstr>
      <vt:lpstr>MISRA VE BEYİT</vt:lpstr>
      <vt:lpstr>MISRA (DİZE)</vt:lpstr>
      <vt:lpstr>PowerPoint Sunusu</vt:lpstr>
      <vt:lpstr>BEYİT</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MISRA VE BEYİT</dc:title>
  <dc:creator>BayUni</dc:creator>
  <cp:lastModifiedBy>BayUni</cp:lastModifiedBy>
  <cp:revision>1</cp:revision>
  <dcterms:created xsi:type="dcterms:W3CDTF">2018-10-19T07:02:57Z</dcterms:created>
  <dcterms:modified xsi:type="dcterms:W3CDTF">2018-10-19T07:09:56Z</dcterms:modified>
</cp:coreProperties>
</file>