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16" name="15 Slayt Numarası Yer Tutucusu"/>
          <p:cNvSpPr>
            <a:spLocks noGrp="1"/>
          </p:cNvSpPr>
          <p:nvPr>
            <p:ph type="sldNum" sz="quarter" idx="11"/>
          </p:nvPr>
        </p:nvSpPr>
        <p:spPr/>
        <p:txBody>
          <a:bodyPr/>
          <a:lstStyle/>
          <a:p>
            <a:fld id="{61111990-8A55-4D13-8CDA-91A9D3B2AD14}"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AAA1506C-C1F7-453B-B0F5-2567224229B1}" type="datetimeFigureOut">
              <a:rPr lang="tr-TR" smtClean="0"/>
              <a:pPr/>
              <a:t>12.10.2019</a:t>
            </a:fld>
            <a:endParaRPr lang="tr-TR"/>
          </a:p>
        </p:txBody>
      </p:sp>
      <p:sp>
        <p:nvSpPr>
          <p:cNvPr id="15" name="14 Slayt Numarası Yer Tutucusu"/>
          <p:cNvSpPr>
            <a:spLocks noGrp="1"/>
          </p:cNvSpPr>
          <p:nvPr>
            <p:ph type="sldNum" sz="quarter" idx="15"/>
          </p:nvPr>
        </p:nvSpPr>
        <p:spPr/>
        <p:txBody>
          <a:bodyPr/>
          <a:lstStyle>
            <a:lvl1pPr algn="ctr">
              <a:defRPr/>
            </a:lvl1pPr>
          </a:lstStyle>
          <a:p>
            <a:fld id="{61111990-8A55-4D13-8CDA-91A9D3B2AD14}"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1111990-8A55-4D13-8CDA-91A9D3B2AD1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AAA1506C-C1F7-453B-B0F5-2567224229B1}" type="datetimeFigureOut">
              <a:rPr lang="tr-TR" smtClean="0"/>
              <a:pPr/>
              <a:t>12.10.2019</a:t>
            </a:fld>
            <a:endParaRPr lang="tr-TR"/>
          </a:p>
        </p:txBody>
      </p:sp>
      <p:sp>
        <p:nvSpPr>
          <p:cNvPr id="9" name="8 Slayt Numarası Yer Tutucusu"/>
          <p:cNvSpPr>
            <a:spLocks noGrp="1"/>
          </p:cNvSpPr>
          <p:nvPr>
            <p:ph type="sldNum" sz="quarter" idx="15"/>
          </p:nvPr>
        </p:nvSpPr>
        <p:spPr/>
        <p:txBody>
          <a:bodyPr/>
          <a:lstStyle/>
          <a:p>
            <a:fld id="{61111990-8A55-4D13-8CDA-91A9D3B2AD14}"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AAA1506C-C1F7-453B-B0F5-2567224229B1}" type="datetimeFigureOut">
              <a:rPr lang="tr-TR" smtClean="0"/>
              <a:pPr/>
              <a:t>12.10.2019</a:t>
            </a:fld>
            <a:endParaRPr lang="tr-TR"/>
          </a:p>
        </p:txBody>
      </p:sp>
      <p:sp>
        <p:nvSpPr>
          <p:cNvPr id="9" name="8 Slayt Numarası Yer Tutucusu"/>
          <p:cNvSpPr>
            <a:spLocks noGrp="1"/>
          </p:cNvSpPr>
          <p:nvPr>
            <p:ph type="sldNum" sz="quarter" idx="11"/>
          </p:nvPr>
        </p:nvSpPr>
        <p:spPr/>
        <p:txBody>
          <a:bodyPr/>
          <a:lstStyle/>
          <a:p>
            <a:fld id="{61111990-8A55-4D13-8CDA-91A9D3B2AD14}"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A1506C-C1F7-453B-B0F5-2567224229B1}" type="datetimeFigureOut">
              <a:rPr lang="tr-TR" smtClean="0"/>
              <a:pPr/>
              <a:t>12.10.2019</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1111990-8A55-4D13-8CDA-91A9D3B2AD14}"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CHARLES LİNDHOLM</a:t>
            </a:r>
            <a:endParaRPr lang="tr-TR" dirty="0"/>
          </a:p>
        </p:txBody>
      </p:sp>
      <p:sp>
        <p:nvSpPr>
          <p:cNvPr id="2" name="1 Başlık"/>
          <p:cNvSpPr>
            <a:spLocks noGrp="1"/>
          </p:cNvSpPr>
          <p:nvPr>
            <p:ph type="ctrTitle"/>
          </p:nvPr>
        </p:nvSpPr>
        <p:spPr/>
        <p:txBody>
          <a:bodyPr/>
          <a:lstStyle/>
          <a:p>
            <a:r>
              <a:rPr lang="tr-TR" dirty="0" smtClean="0"/>
              <a:t>KADINLARIN İKİRCİL DURUMLARI</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Peygamber'in kendisi hiç bir zaman eşlerini dövmemiş, yalnız kalmak üzere uzaklaşmayı tercih etmiştir. Eşine karşı şiddet kullanacak biri “ancak aranızdaki en kötü kişidir” demiştir.</a:t>
            </a:r>
          </a:p>
          <a:p>
            <a:r>
              <a:rPr lang="tr-TR" dirty="0" smtClean="0"/>
              <a:t>“Ey Peygamber! Kadınlarına, kızlarına ve müminlerin kadınlarına söyle de dış örtülerini sımsıkı örtsünler” yolundaki Kuran hükmü de yeniden yorumlanmıştır. Kadınların tesettüre mahkûm olmadıklarını savunanlar, sadece belli düzeyde iffetli davranmayı yeterli gördüğünü ileri sürerler. Peygamber'in eşlerine uygulanabilen olağandışı bir ölçüttü.</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57166"/>
            <a:ext cx="8229600" cy="5738834"/>
          </a:xfrm>
        </p:spPr>
        <p:txBody>
          <a:bodyPr/>
          <a:lstStyle/>
          <a:p>
            <a:r>
              <a:rPr lang="tr-TR" dirty="0" smtClean="0"/>
              <a:t>Kadının kamusal yaşamdan ve etkin olmaktan uzaklaştırılması hususunda; bağımsız bir kadın ve kendinden genç ortağı, aynı zamanda sadık kocası olan Muhammed'in yardımıyla ticari girişimlerini yöneten başarılı bir müteşebbis olarak Hatice'den de söz edilir.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İslamcıların iddiası; doğru İslami pratikte, kadınlar çocuk doğuranlar, onları yetiştirenler ve aile birliğini sürdürenler; erkekler ise koruyucular ve para kazananlar olarak "insanlıkta birbirlerinin eşiti, görevde birbirlerinin tamamlayıcılarıdır“</a:t>
            </a:r>
          </a:p>
          <a:p>
            <a:r>
              <a:rPr lang="tr-TR" dirty="0" smtClean="0"/>
              <a:t>Kimyasal yapılanışının ve sinir sisteminin onu doğal olarak ev kadınlığına uygun kıldığını ileri sürerler.</a:t>
            </a:r>
          </a:p>
          <a:p>
            <a:r>
              <a:rPr lang="tr-TR" dirty="0" smtClean="0"/>
              <a:t>Modern </a:t>
            </a:r>
            <a:r>
              <a:rPr lang="tr-TR" dirty="0" err="1" smtClean="0"/>
              <a:t>Islami</a:t>
            </a:r>
            <a:r>
              <a:rPr lang="tr-TR" dirty="0" smtClean="0"/>
              <a:t> görüş, kadının erkekle eşit statüye sahip olmasını, ancak bu iki cins arasındaki dengeli ve sözde doğuştan (fıtrî) İlişki korunduğu sürece kabul ederler. Sapma hayvansı şehvete, sefalete ve toplumsal çöküşe yol açar; ki, Batı'nın şimdiden bu duruma düştüğünü iddia etmektedirler.</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Modern Ortadoğulu kadınlar, giderek bir yandan geleneksel ev işlerini erkeğin yardımı olmaksızın ya da bu işlere değer atfedilmeksizin sürdürmeye zorlanırlarken, bir yandan aile gelirine katkıda bulunmak üzere ev dışında çalışmaya zorlandıkları çekirdek aileler içinde yalıtılmaktadırlar.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İslam'ın kadına ilişkin kayıtları karma olmakla birlikte, terazi, kadının özerkliğine ve eşitliğine olan inanç yönünde biraz daha ağır basmaktadır.</a:t>
            </a:r>
          </a:p>
          <a:p>
            <a:r>
              <a:rPr lang="tr-TR" dirty="0" smtClean="0"/>
              <a:t>Bu ilkeler, kadının ikincilliğine ilişkin yaygın inancı yerinden söküp atmaya kesinlikle yetmemiştir. Bunun neden böyle olduğunu anlayabilmek için İslam'a değil, tarihe ve kültüre bakmamız gerekiyor.</a:t>
            </a:r>
          </a:p>
          <a:p>
            <a:endParaRPr lang="tr-TR" dirty="0"/>
          </a:p>
        </p:txBody>
      </p:sp>
      <p:sp>
        <p:nvSpPr>
          <p:cNvPr id="3" name="2 Başlık"/>
          <p:cNvSpPr>
            <a:spLocks noGrp="1"/>
          </p:cNvSpPr>
          <p:nvPr>
            <p:ph type="title"/>
          </p:nvPr>
        </p:nvSpPr>
        <p:spPr/>
        <p:txBody>
          <a:bodyPr/>
          <a:lstStyle/>
          <a:p>
            <a:r>
              <a:rPr lang="tr-TR" dirty="0" smtClean="0"/>
              <a:t>Tarih, Kültür ve Kadın Düşmanlığı</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Abbasi dönemi ve sonrasında, odalık almak yaygın bir şekilde kurumsallaşmıştır. </a:t>
            </a:r>
            <a:r>
              <a:rPr lang="tr-TR" dirty="0" err="1" smtClean="0"/>
              <a:t>Abbott'ın</a:t>
            </a:r>
            <a:r>
              <a:rPr lang="tr-TR" dirty="0" smtClean="0"/>
              <a:t> söylediği gibi, bu yeni seçkin kesim için “bir eşe sahip olmaya kalkmak, kolayca atılabilen, başkasına verilebilen, hatta sorgusuz sualsiz öldürülebilen bir sürü odalık almaktan çok daha ciddi bir işti.</a:t>
            </a:r>
          </a:p>
          <a:p>
            <a:r>
              <a:rPr lang="tr-TR" dirty="0" smtClean="0"/>
              <a:t>Köle kadınlar, çoğunlukla savaşçıların birincil yarenleri ve oğullarının da anneleri oluyorlardı; oysa özgür olarak doğmuş kadınlar kapatılıyorlar ve marjinalleştiriliyorlardı, yani hiçbir zaman kurtulamadıkları bir konuma hapsediliyorlardı.</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err="1" smtClean="0"/>
              <a:t>Leila</a:t>
            </a:r>
            <a:r>
              <a:rPr lang="tr-TR" dirty="0" smtClean="0"/>
              <a:t> </a:t>
            </a:r>
            <a:r>
              <a:rPr lang="tr-TR" dirty="0" err="1" smtClean="0"/>
              <a:t>Ahmed</a:t>
            </a:r>
            <a:r>
              <a:rPr lang="tr-TR" dirty="0" smtClean="0"/>
              <a:t>, kadının özerkliğini reddeden yeni bir standardın belirlendiği </a:t>
            </a:r>
            <a:r>
              <a:rPr lang="tr-TR" dirty="0" err="1" smtClean="0"/>
              <a:t>Sasani</a:t>
            </a:r>
            <a:r>
              <a:rPr lang="tr-TR" dirty="0" smtClean="0"/>
              <a:t> İmparatorluğu'nda doruğuna ulaşmış olduğunu söyler. </a:t>
            </a:r>
            <a:r>
              <a:rPr lang="tr-TR" dirty="0" err="1" smtClean="0"/>
              <a:t>Sasani</a:t>
            </a:r>
            <a:r>
              <a:rPr lang="tr-TR" dirty="0" smtClean="0"/>
              <a:t> kadınları tanıklık yapamazlar, kocanın arzusuna göre odalık olarak verilebilirlerdi; genellikle eğitimsiz, eve kapatılmış, kesin olarak erkeklerden tecrit edilmiş ve mali olanaklardan yoksundular. Bizanslılar da bu bakımdan İranlı düşmanlarından pek geri kalmamıştır.</a:t>
            </a:r>
          </a:p>
          <a:p>
            <a:r>
              <a:rPr lang="tr-TR" dirty="0" smtClean="0"/>
              <a:t>İslam hukuku pek çok anlamda bu kadın düşmanı tarihi radikal bir şekilde altüst etmişti; fakat görmüş olduğumuz gibi, çoğunlukla kadının ikincilliğinin altında yatan ataerkil varsayımlar hiç azalmadan sürmüştü.</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lnSpcReduction="10000"/>
          </a:bodyPr>
          <a:lstStyle/>
          <a:p>
            <a:r>
              <a:rPr lang="tr-TR" dirty="0" smtClean="0"/>
              <a:t>İslam öncesi Mısır, çok fazla hiyerarşik ve karmaşık bir toplumdu; yine de kadınlar kendileri mülk edinebiliyorlar, vâris olabiliyorlar, yasal bireyler gibi hareket edebiliyorlar, evlilik anlaşmalarında koşul öne sürebiliyorlar ve boşanma talebinde bulunabiliyorlardı.</a:t>
            </a:r>
          </a:p>
          <a:p>
            <a:r>
              <a:rPr lang="tr-TR" dirty="0" smtClean="0"/>
              <a:t>Kraliyet dışında, babalığı garantileme kaygısı yoktu ve oğul sahibi olmayanlar genellikle bir vâris evlat edinirlerdi.</a:t>
            </a:r>
          </a:p>
          <a:p>
            <a:r>
              <a:rPr lang="tr-TR" dirty="0" smtClean="0"/>
              <a:t>Antik Mısır'ın verimli, yalıtık ve görece güvenli ortamında sıradan kadın ve erkekler, istikrarlı ve Firavun ve onun ruhbanınca yönetilen hiyerarşik bir toplumsal düzenle kuşatılmışlardı. Bu evren içinde, krallığın sorgusuzca kabul edilmesini onaylatmak için 'doğal' kan ya da cinsiyet farklılığı nosyonlarına hiç ihtiyaç duyulmamaktaydı.</a:t>
            </a: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err="1" smtClean="0"/>
              <a:t>Babasoyu</a:t>
            </a:r>
            <a:r>
              <a:rPr lang="tr-TR" dirty="0" smtClean="0"/>
              <a:t> bir kez insanlar arasındaki şeceresel bağların kaynağı ve bireyin kimliğinin temeli olarak kabul edildiğinde, bunu birtakım sonuçlar izlemektedir; bu sonuçların hiçbiri, kadın ile erkek arasında düzgün ve eşitlikçi bir ilişkiye yol açmaz.</a:t>
            </a:r>
          </a:p>
          <a:p>
            <a:r>
              <a:rPr lang="tr-TR" dirty="0" err="1" smtClean="0"/>
              <a:t>Babasoyunun</a:t>
            </a:r>
            <a:r>
              <a:rPr lang="tr-TR" dirty="0" smtClean="0"/>
              <a:t> ana rahminden çıktığı ve kadınların, çocuk doğurma ve annelik rolleriyle parçalı, eril toplumsal yapının gerçek merkezleri olduğu gerçeği yadsınamaz bir olgudur. </a:t>
            </a:r>
            <a:r>
              <a:rPr lang="tr-TR" dirty="0" err="1" smtClean="0"/>
              <a:t>Abdella</a:t>
            </a:r>
            <a:r>
              <a:rPr lang="tr-TR" dirty="0" smtClean="0"/>
              <a:t> </a:t>
            </a:r>
            <a:r>
              <a:rPr lang="tr-TR" dirty="0" err="1" smtClean="0"/>
              <a:t>Hammoudi'nin</a:t>
            </a:r>
            <a:r>
              <a:rPr lang="tr-TR" dirty="0" smtClean="0"/>
              <a:t> söylediği gibi, hayatın bu paradoksal gerçeği, “ataerkil normlara göre bir skandal olmakla birlikte, bundan kaçınmak mümkün değil”dir.</a:t>
            </a:r>
            <a:endParaRPr lang="tr-TR" dirty="0"/>
          </a:p>
        </p:txBody>
      </p:sp>
      <p:sp>
        <p:nvSpPr>
          <p:cNvPr id="3" name="2 Başlık"/>
          <p:cNvSpPr>
            <a:spLocks noGrp="1"/>
          </p:cNvSpPr>
          <p:nvPr>
            <p:ph type="title"/>
          </p:nvPr>
        </p:nvSpPr>
        <p:spPr/>
        <p:txBody>
          <a:bodyPr/>
          <a:lstStyle/>
          <a:p>
            <a:r>
              <a:rPr lang="tr-TR" dirty="0" smtClean="0"/>
              <a:t>Babasoyluluğun İkilemleri</a:t>
            </a: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Evliliğe ilişkin köklü kültürel endişeler, evlilik töreninde ritüelleşmiş olan gelin ailesinin derin üzüntüsü ve "kadın almış”, dolayısıyla rekabetçi oyunda puan kazanmış damat ailesinin sevinç ve kutlamalarıyla ortaya çıkar.</a:t>
            </a:r>
          </a:p>
          <a:p>
            <a:r>
              <a:rPr lang="tr-TR" dirty="0" smtClean="0"/>
              <a:t>Paul </a:t>
            </a:r>
            <a:r>
              <a:rPr lang="tr-TR" dirty="0" err="1" smtClean="0"/>
              <a:t>Vieille'in</a:t>
            </a:r>
            <a:r>
              <a:rPr lang="tr-TR" dirty="0" smtClean="0"/>
              <a:t> söylediği gibi, kadın için “erkek bir yabancı, ailesi de düşmandır.” Şiddet, kayınvalide otoritesi, boşanma ya da üstüne kuma getirilerek aşağılanma korkularını taşır. </a:t>
            </a:r>
          </a:p>
          <a:p>
            <a:r>
              <a:rPr lang="tr-TR" dirty="0" smtClean="0"/>
              <a:t>Ona göre vazifesi, kendine verilmiş koşullar içinde mevkiini ve şerefini elinden geldiğince en üst seviyeye çıkarmaktı. Kadının rekabet arenası ev ve temel silahı da erkek çocuklar doğurmaktır.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Autofit/>
          </a:bodyPr>
          <a:lstStyle/>
          <a:p>
            <a:r>
              <a:rPr lang="tr-TR" sz="2400" dirty="0" smtClean="0"/>
              <a:t>Kadınların dünyası saklı, özel ve önce baba evinin duvarları, sonra da koca ve ailesiyle birlikte yaşanılan yerle kuşatılmış bir dünyadır. Burası meşhur ‘harem’dir.</a:t>
            </a:r>
          </a:p>
          <a:p>
            <a:r>
              <a:rPr lang="tr-TR" sz="2400" dirty="0" smtClean="0"/>
              <a:t>Bir erkek, aile şeceresini anlatırken sadece erkek atalarından söz ederdi, sanki soy tek başına erkek tarafından sürdürülüyormuş gibi.</a:t>
            </a:r>
          </a:p>
          <a:p>
            <a:r>
              <a:rPr lang="tr-TR" sz="2400" dirty="0" smtClean="0"/>
              <a:t>Kadınlar sadece saklı tutulmakla kalmaz, aynı zamanda ikinci sınıf muamelesi de görürler. </a:t>
            </a:r>
            <a:r>
              <a:rPr lang="tr-TR" sz="2400" dirty="0" err="1" smtClean="0"/>
              <a:t>Swat’ın</a:t>
            </a:r>
            <a:r>
              <a:rPr lang="tr-TR" sz="2400" dirty="0" smtClean="0"/>
              <a:t> </a:t>
            </a:r>
            <a:r>
              <a:rPr lang="tr-TR" sz="2400" dirty="0" err="1" smtClean="0"/>
              <a:t>Peştûlarına</a:t>
            </a:r>
            <a:r>
              <a:rPr lang="tr-TR" sz="2400" dirty="0" smtClean="0"/>
              <a:t> göre kadınlar akıl ve beğeni yetisinden yoksundurlar; onlar ayrı bir insan türüdür; yani doğal olarak aptal, tembel, güvenilmez, kirletici, inatçı, duygusal, bencil, geveze, açgözlü ve doğuştan ahlaksız bir tür.</a:t>
            </a:r>
            <a:endParaRPr lang="tr-TR" sz="2400" dirty="0"/>
          </a:p>
        </p:txBody>
      </p:sp>
      <p:sp>
        <p:nvSpPr>
          <p:cNvPr id="3" name="2 Başlık"/>
          <p:cNvSpPr>
            <a:spLocks noGrp="1"/>
          </p:cNvSpPr>
          <p:nvPr>
            <p:ph type="title"/>
          </p:nvPr>
        </p:nvSpPr>
        <p:spPr/>
        <p:txBody>
          <a:bodyPr/>
          <a:lstStyle/>
          <a:p>
            <a:r>
              <a:rPr lang="tr-TR" dirty="0" smtClean="0"/>
              <a:t>Ortadoğu Bilincinde Kadınlar</a:t>
            </a:r>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57166"/>
            <a:ext cx="8229600" cy="5738834"/>
          </a:xfrm>
        </p:spPr>
        <p:txBody>
          <a:bodyPr/>
          <a:lstStyle/>
          <a:p>
            <a:r>
              <a:rPr lang="tr-TR" dirty="0" smtClean="0"/>
              <a:t>“Olabildiğince eril bir toplum” olan Arap toplumu, “çocuğu gönül rahatlığıyla annesine bırakabilmektedir.” Bu bırakış, erkek çocuklarının toplumsallaşmasında esas olarak kadının etkili olduğu anlamına gelmektedir.</a:t>
            </a:r>
          </a:p>
          <a:p>
            <a:r>
              <a:rPr lang="tr-TR" dirty="0" smtClean="0"/>
              <a:t>Eğer bir erkeğin başı dertte ise, </a:t>
            </a:r>
            <a:r>
              <a:rPr lang="tr-TR" dirty="0" err="1" smtClean="0"/>
              <a:t>Peştû</a:t>
            </a:r>
            <a:r>
              <a:rPr lang="tr-TR" dirty="0" smtClean="0"/>
              <a:t> atasözüne göre, bu erkek kendisine nutuk çekecek olan babasından yardım istemeye utanacak ve onun yerine, hiç soru sormadan aracılık yapacak olan annesine ya da kız kardeşine gidecektir. Bunun karşılığında ise, babasına karşı annesinin, kız kardeşinin kocasına karşı kız kardeşinin müttefiki olacaktır.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57166"/>
            <a:ext cx="8229600" cy="5929354"/>
          </a:xfrm>
        </p:spPr>
        <p:txBody>
          <a:bodyPr>
            <a:normAutofit fontScale="85000" lnSpcReduction="10000"/>
          </a:bodyPr>
          <a:lstStyle/>
          <a:p>
            <a:r>
              <a:rPr lang="tr-TR" dirty="0" smtClean="0"/>
              <a:t>Erkek çocuğu, annesinin ve kız kardeşlerinin ikincil </a:t>
            </a:r>
            <a:r>
              <a:rPr lang="tr-TR" smtClean="0"/>
              <a:t>yaratıklar olduklarını </a:t>
            </a:r>
            <a:r>
              <a:rPr lang="tr-TR" dirty="0" smtClean="0"/>
              <a:t>öğrenir; onlar evlerinin içinde kilitli kalırlar ya da en azından iffet peçelerinin arkasında saklanırlarken, kendisi köyün içinde serbestçe dolaşabilmektedir.</a:t>
            </a:r>
          </a:p>
          <a:p>
            <a:r>
              <a:rPr lang="tr-TR" dirty="0" smtClean="0"/>
              <a:t>Erkeğe kadın düşmanlığı, etkin bir şekilde hanesindeki kadınlar tarafından aşılanır. Örneğin, Susan </a:t>
            </a:r>
            <a:r>
              <a:rPr lang="tr-TR" dirty="0" err="1" smtClean="0"/>
              <a:t>Dorsky'nin</a:t>
            </a:r>
            <a:r>
              <a:rPr lang="tr-TR" dirty="0" smtClean="0"/>
              <a:t> Yemen'den bildirdiği gibi: “Üç yaşındaki erkek çocuk sürekli olarak dokuz yaşındaki kız kardeşine kenarı keskin bir oyuncak silahla vurmaktadır. Kız kardeşi çocuğu engellemeye çalışırken zorla gülümsemektedir.</a:t>
            </a:r>
          </a:p>
          <a:p>
            <a:r>
              <a:rPr lang="tr-TR" dirty="0" smtClean="0"/>
              <a:t>Oğlunun kız kardeşine böyle vahşice davranması karşısında annenin görünüşteki paradoksal tutumu, ataerkil bir aile içindeki güç ilişkilerine gerçekçi bir tepkidir. </a:t>
            </a:r>
            <a:r>
              <a:rPr lang="tr-TR" dirty="0" err="1" smtClean="0"/>
              <a:t>Cherry</a:t>
            </a:r>
            <a:r>
              <a:rPr lang="tr-TR" dirty="0" smtClean="0"/>
              <a:t> </a:t>
            </a:r>
            <a:r>
              <a:rPr lang="tr-TR" dirty="0" err="1" smtClean="0"/>
              <a:t>Lindholm</a:t>
            </a:r>
            <a:r>
              <a:rPr lang="tr-TR" dirty="0" smtClean="0"/>
              <a:t> bunu şöyle açıklar: “Oğlunun bu davranışları, gelecekteki karısıyla -ki o da kendisinin gelecekteki gelinidir- başa çıkabilmesinin egzersizi olmaktadır; ayrıca, oğullarının eşlerini gerektiği gibi kontrol altına alabilmesini öğrenmeleri annenin menfaatinedir.</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Kadının cinsel gücü, onun kültürel olarak, zampara erkeklerden hareme kapatılmak suretiyle korunması gereken kolay bir av gibi tanımlanmasıyla açıkça reddedilmektedir. Buna karşın kadının gerçek gücü, onun cinsel bakımdan yırtıcı bir hayvan gibi görüldüğü alternatif imajında ortaya çıkmaktadır. Her iki durumda da kadının kafese kapatılması gerekmektedir.</a:t>
            </a:r>
            <a:endParaRPr lang="tr-TR" dirty="0"/>
          </a:p>
        </p:txBody>
      </p:sp>
      <p:sp>
        <p:nvSpPr>
          <p:cNvPr id="3" name="2 Başlık"/>
          <p:cNvSpPr>
            <a:spLocks noGrp="1"/>
          </p:cNvSpPr>
          <p:nvPr>
            <p:ph type="title"/>
          </p:nvPr>
        </p:nvSpPr>
        <p:spPr/>
        <p:txBody>
          <a:bodyPr/>
          <a:lstStyle/>
          <a:p>
            <a:r>
              <a:rPr lang="tr-TR" dirty="0" smtClean="0"/>
              <a:t>Kadın Cinselliğinin Tehlikeleri</a:t>
            </a: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Ayrıca, genellikle kadınların karanlık ruhlar ve büyüyle özel ilişkileri olduğu düşünülür. Kadının bu doğaüstü güçlere yönelik faaliyet ve yakarışları, genellikle erkek çocuklar doğurmayı ve onları korumayı ya da kocasını kendisine bağlamayı hedefler.</a:t>
            </a:r>
          </a:p>
          <a:p>
            <a:r>
              <a:rPr lang="tr-TR" dirty="0" err="1" smtClean="0"/>
              <a:t>Mernissi'nin</a:t>
            </a:r>
            <a:r>
              <a:rPr lang="tr-TR" dirty="0" smtClean="0"/>
              <a:t> iddiasına göre: dindarlık zorunlu ve rasyonel, oysa kadınlar erotik ve irrasyoneldir; onlar şehvetleriyle erkekleri doğru yoldan çıkarabilirler.</a:t>
            </a:r>
          </a:p>
          <a:p>
            <a:r>
              <a:rPr lang="tr-TR" dirty="0" smtClean="0"/>
              <a:t>Kadın, erkeğin Allah'a olan bağlılığına doğrudan tehdit oluşturmaktadır.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fontScale="92500"/>
          </a:bodyPr>
          <a:lstStyle/>
          <a:p>
            <a:r>
              <a:rPr lang="tr-TR" dirty="0" smtClean="0"/>
              <a:t>Niçin Tanrı'nın açıkça hem hoşlanılacak hem de üreme için zorunlu bir şey olarak bahşettiği kadının cinsel arzusunun kaos nedeni olarak görülmesi gerekiyor?</a:t>
            </a:r>
          </a:p>
          <a:p>
            <a:r>
              <a:rPr lang="tr-TR" dirty="0" smtClean="0"/>
              <a:t>Bu ikircillik, Ortadoğu'daki babasoyluluğun paradoksundan kaynaklanmaktadır.</a:t>
            </a:r>
          </a:p>
          <a:p>
            <a:r>
              <a:rPr lang="tr-TR" dirty="0" smtClean="0"/>
              <a:t>Cinsellik soyun devamı için gereklidir, ancak cinsel ayartıcılığı, kocasını, günlük yaşam İçinde öncelikle bağlı olması gereken eşit soy kardeşlerinden ve komşularından uzaklaştırmaktadır. İşte </a:t>
            </a:r>
            <a:r>
              <a:rPr lang="tr-TR" dirty="0" err="1" smtClean="0"/>
              <a:t>Peştûların</a:t>
            </a:r>
            <a:r>
              <a:rPr lang="tr-TR" dirty="0" smtClean="0"/>
              <a:t>, "karısını seven erkek gücünü yitirir'' ve Iraklıların "kendileriyle yumuşak ses tonuyla konuşulan kadınlar terbiyesizleşir” demelerinin ve geniş ailelerin dağılmasından hep aileye giren kadınların düzenbazlıklarının ve bencilliklerinin sorumlu tutulmasının nedeni budur.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00042"/>
            <a:ext cx="8229600" cy="5595958"/>
          </a:xfrm>
        </p:spPr>
        <p:txBody>
          <a:bodyPr/>
          <a:lstStyle/>
          <a:p>
            <a:r>
              <a:rPr lang="tr-TR" dirty="0" smtClean="0"/>
              <a:t>Kadının peçeyle örtülmesini, tecrit edilmesini ve karalanmasını İçeren Ortadoğu </a:t>
            </a:r>
            <a:r>
              <a:rPr lang="tr-TR" dirty="0" smtClean="0"/>
              <a:t>geleneği, </a:t>
            </a:r>
            <a:r>
              <a:rPr lang="tr-TR" dirty="0" smtClean="0"/>
              <a:t>İslam'ın bir buluşu ya da kadının zayıflığından ileri gelen bir şey değildir. Kadını kuşatan pratikler ve simgecilik onun saklı iktidarını, yani hem besleyip yetiştiren hem de baştan çıkaran paradoksal kapasitesini ve erkeklerde uyandırdığı korkuyu ifşa etmektedir. </a:t>
            </a:r>
          </a:p>
          <a:p>
            <a:r>
              <a:rPr lang="tr-TR" dirty="0" smtClean="0"/>
              <a:t>Feminist romancı </a:t>
            </a:r>
            <a:r>
              <a:rPr lang="tr-TR" dirty="0" err="1" smtClean="0"/>
              <a:t>Neval</a:t>
            </a:r>
            <a:r>
              <a:rPr lang="tr-TR" dirty="0" smtClean="0"/>
              <a:t> El-</a:t>
            </a:r>
            <a:r>
              <a:rPr lang="tr-TR" dirty="0" err="1" smtClean="0"/>
              <a:t>Sadavi'nin</a:t>
            </a:r>
            <a:r>
              <a:rPr lang="tr-TR" dirty="0" smtClean="0"/>
              <a:t> söylediği gibi, Ortadoğu'da “kadın zayıf değil güçlü, edilgin değil etkin, kolay yıkılmayan ama yıkmaya muktedirdir... korunmaya muhtaç biri varsa, o kadın değil erkektir.”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Alt Başlık"/>
          <p:cNvSpPr>
            <a:spLocks noGrp="1"/>
          </p:cNvSpPr>
          <p:nvPr>
            <p:ph type="subTitle" idx="1"/>
          </p:nvPr>
        </p:nvSpPr>
        <p:spPr/>
        <p:txBody>
          <a:bodyPr/>
          <a:lstStyle/>
          <a:p>
            <a:endParaRPr lang="tr-TR"/>
          </a:p>
        </p:txBody>
      </p:sp>
      <p:sp>
        <p:nvSpPr>
          <p:cNvPr id="3" name="2 Başlık"/>
          <p:cNvSpPr>
            <a:spLocks noGrp="1"/>
          </p:cNvSpPr>
          <p:nvPr>
            <p:ph type="ctrTitle"/>
          </p:nvPr>
        </p:nvSpPr>
        <p:spPr/>
        <p:txBody>
          <a:bodyPr/>
          <a:lstStyle/>
          <a:p>
            <a:r>
              <a:rPr lang="tr-TR" dirty="0" smtClean="0"/>
              <a:t>Ayrımdan Kaçışlar: Aşk ve Dostluk</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Paradoksal bir şekilde romantik aşk olarak bildiğimiz şeyin en tutkulu ifadelerini Ortadoğu'da bulmaktayız, yani bir başka kişiyi yürekten taparcasına sevmek...</a:t>
            </a:r>
          </a:p>
          <a:p>
            <a:r>
              <a:rPr lang="tr-TR" dirty="0" smtClean="0"/>
              <a:t>Evlilikte kadın ikincildir ve hor görülür, oysa romantik aşkta eşit olarak şereflendirilir ve sevgilisi tarafından itibar görür.</a:t>
            </a:r>
            <a:endParaRPr lang="tr-TR" dirty="0"/>
          </a:p>
        </p:txBody>
      </p:sp>
      <p:sp>
        <p:nvSpPr>
          <p:cNvPr id="3" name="2 Başlık"/>
          <p:cNvSpPr>
            <a:spLocks noGrp="1"/>
          </p:cNvSpPr>
          <p:nvPr>
            <p:ph type="title"/>
          </p:nvPr>
        </p:nvSpPr>
        <p:spPr/>
        <p:txBody>
          <a:bodyPr/>
          <a:lstStyle/>
          <a:p>
            <a:r>
              <a:rPr lang="tr-TR" dirty="0" smtClean="0"/>
              <a:t>Romantik Aşk</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Eşcinsel erotizm, Tanrı'nın doğal düzenine karşı büyük bir suç olarak görüldüğü İslami metinlerde şiddetle reddedilir. Fakat geleneksel olarak günlük yaşamda eşcinselliğe Ortadoğu'nun büyük bölümünde oldukça sık rastlanırdı ve buna çok kötü gözle bakılmazdı.</a:t>
            </a:r>
          </a:p>
          <a:p>
            <a:r>
              <a:rPr lang="tr-TR" dirty="0" smtClean="0"/>
              <a:t>Söz konusu ikircillikler eşcinsel aşk meselelerine de karışmaktadır; bu durumda, etkin 'eril' taraf sadece beklenen egemen erkek rolünü yerine getiren kişi addedilirken, pasif taraf ise bunun aksine, 'dişil' olarak hor görülür. Fakat hor görülen bu edilgen eşcinsel bile, eğer bu ilişkilerine son verir, evlenir, çocuk sahibi olur ve saygınlık kazanırsa bağışlanabilir, ki bu görece sık olan bir şeydir.</a:t>
            </a:r>
            <a:endParaRPr lang="tr-TR" dirty="0"/>
          </a:p>
        </p:txBody>
      </p:sp>
      <p:sp>
        <p:nvSpPr>
          <p:cNvPr id="3" name="2 Başlık"/>
          <p:cNvSpPr>
            <a:spLocks noGrp="1"/>
          </p:cNvSpPr>
          <p:nvPr>
            <p:ph type="title"/>
          </p:nvPr>
        </p:nvSpPr>
        <p:spPr/>
        <p:txBody>
          <a:bodyPr/>
          <a:lstStyle/>
          <a:p>
            <a:r>
              <a:rPr lang="tr-TR" dirty="0" smtClean="0"/>
              <a:t>Erkekler Arasında Aşk</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İki kişinin aynı özü paylaştıkları fikrinde simgeleşir ve ideal dostlar, birbirlerini arayıp bulmuş ve tek bir kişi haline gelecek denli birbirlerini içselleştirmiş olan “ikiz </a:t>
            </a:r>
            <a:r>
              <a:rPr lang="tr-TR" dirty="0" err="1" smtClean="0"/>
              <a:t>ruhlar”dır</a:t>
            </a:r>
            <a:r>
              <a:rPr lang="tr-TR" dirty="0" smtClean="0"/>
              <a:t>.</a:t>
            </a:r>
          </a:p>
          <a:p>
            <a:r>
              <a:rPr lang="tr-TR" dirty="0" smtClean="0"/>
              <a:t>Farsçada arkadaş yerine kullanılan, dost teriminin “özde bir, gerçeklikte ve tanıtmada iki” demek olduğu söylenir.</a:t>
            </a:r>
          </a:p>
          <a:p>
            <a:r>
              <a:rPr lang="tr-TR" dirty="0" err="1" smtClean="0"/>
              <a:t>Hallac</a:t>
            </a:r>
            <a:r>
              <a:rPr lang="tr-TR" dirty="0" smtClean="0"/>
              <a:t>‘</a:t>
            </a:r>
            <a:r>
              <a:rPr lang="tr-TR" dirty="0" err="1" smtClean="0"/>
              <a:t>ın</a:t>
            </a:r>
            <a:r>
              <a:rPr lang="tr-TR" dirty="0" smtClean="0"/>
              <a:t> yazdığı gibi: “Bir şey sana dokunuyorsa bana da dokunuyordur. O halde her durumda Sen Bensin.”</a:t>
            </a:r>
            <a:endParaRPr lang="tr-TR" dirty="0"/>
          </a:p>
        </p:txBody>
      </p:sp>
      <p:sp>
        <p:nvSpPr>
          <p:cNvPr id="3" name="2 Başlık"/>
          <p:cNvSpPr>
            <a:spLocks noGrp="1"/>
          </p:cNvSpPr>
          <p:nvPr>
            <p:ph type="title"/>
          </p:nvPr>
        </p:nvSpPr>
        <p:spPr/>
        <p:txBody>
          <a:bodyPr/>
          <a:lstStyle/>
          <a:p>
            <a:r>
              <a:rPr lang="tr-TR" dirty="0" smtClean="0"/>
              <a:t>‘Ben Senim’: İdealleştirilmiş Dostluk</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71480"/>
            <a:ext cx="8229600" cy="5524520"/>
          </a:xfrm>
        </p:spPr>
        <p:txBody>
          <a:bodyPr>
            <a:noAutofit/>
          </a:bodyPr>
          <a:lstStyle/>
          <a:p>
            <a:r>
              <a:rPr lang="tr-TR" sz="2300" dirty="0" smtClean="0"/>
              <a:t>Ulema da, gerçek bir Müslüman dünyasında kadının bağımlı statüsünün Tanrı takdiri olduğunu ilan etmekle, onun erkekler tarafından yaygın olarak aşağılanmasını pekiştirmiş oluyordu.</a:t>
            </a:r>
          </a:p>
          <a:p>
            <a:r>
              <a:rPr lang="tr-TR" sz="2300" dirty="0" smtClean="0"/>
              <a:t>Ulema bu düşüncelerini, şu hadislere dayandırır; “Bir kadına iktidarı emanet eden asla refaha eremez” ve “namaz kılan müminin önünden köpek, eşek, kadın geçerse namaz bölünmüş olur.”</a:t>
            </a:r>
          </a:p>
          <a:p>
            <a:r>
              <a:rPr lang="tr-TR" sz="2300" dirty="0" smtClean="0"/>
              <a:t>Ayrıca Kuran'ın şu buyruğuna da işaret eder: “Erkekler kadınlar üzerine hâkim dururlar. Çünkü bir kere Allah birini diğerinden üstün yaratmıştır. Bir de erkekler mallarından (kadınlara) nafaka verirler... Geçimsizliklerinden korktuğunuz kadınlara gelince, önce onlara nasihat verin. Sonra onları yataklarında (yalnız) terk edin! (Yine dinlemezlerse), dövün!”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71480"/>
            <a:ext cx="8229600" cy="5524520"/>
          </a:xfrm>
        </p:spPr>
        <p:txBody>
          <a:bodyPr>
            <a:normAutofit lnSpcReduction="10000"/>
          </a:bodyPr>
          <a:lstStyle/>
          <a:p>
            <a:r>
              <a:rPr lang="tr-TR" dirty="0" smtClean="0"/>
              <a:t>Kadının ikincilliğinin, erkeklerin karılarını kolayca boşamalarına izin veren, buna karşılık kadınların boşanmaya kalkışmalarını yasaklayan Şeriatta da kurallara bağlandığı görülmektedir.</a:t>
            </a:r>
          </a:p>
          <a:p>
            <a:r>
              <a:rPr lang="tr-TR" dirty="0" smtClean="0"/>
              <a:t>İslam'da erkek dört kadınla evlenebilirken, kadın sadece tek erkekle evlenebilir; hukuken kadının tanıklığı erkeğin tanıklığının yarısı kadar geçerlidir; kadına ödenen kan parası erkeğe ödenenin yarısı kadardır; yine kadının miras hakkı erkeğinkinin yarısı kadardır</a:t>
            </a:r>
          </a:p>
          <a:p>
            <a:r>
              <a:rPr lang="tr-TR" dirty="0" smtClean="0"/>
              <a:t>Tüm bu olumsuz faktörler göz önünde tutulursa, Ortadoğu'nun her yerinde, erkek çocuğun doğumunun sevinç nidalarıyla, kız çocuğununkinin ise matem sessizliğiyle karşılanması hiç de şaşırtıcı değildir.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lnSpcReduction="10000"/>
          </a:bodyPr>
          <a:lstStyle/>
          <a:p>
            <a:r>
              <a:rPr lang="tr-TR" dirty="0" err="1" smtClean="0"/>
              <a:t>Sufiler</a:t>
            </a:r>
            <a:r>
              <a:rPr lang="tr-TR" dirty="0" smtClean="0"/>
              <a:t> ve Ortodoks olmayan diğer gruplar, özellikle kadının katılım göstermesini ve kadına karşı eşitlikçi tutum içinde olunmasını isterlerdi; İşte bunlar, toplumun geniş kesiminin bu gruplara kuşkuyla bakmasına neden olan başlıca etkenlerdi.</a:t>
            </a:r>
          </a:p>
          <a:p>
            <a:r>
              <a:rPr lang="tr-TR" dirty="0" smtClean="0"/>
              <a:t>Kadınla temellendirilmiş birlik içinde bir cemaat imgelemi, mecazi olduğu kadar toplumsal bir gerçeği de yansıtmaktadır. Örneğin Carla </a:t>
            </a:r>
            <a:r>
              <a:rPr lang="tr-TR" dirty="0" err="1" smtClean="0"/>
              <a:t>Makhlouf</a:t>
            </a:r>
            <a:r>
              <a:rPr lang="tr-TR" dirty="0" smtClean="0"/>
              <a:t>, Yemen'de şehirli kadınların, her gün birinin evinde toplanıp dans ettiklerini, şarkı söylediklerini, dedikodu yaptıklarını, sigara içtiklerini ve erkeklerin kalabalık, eşitlikçi ve kimsenin birbirine güvenmediği renksiz toplantılarına hiç benzemeyen, kimsenin kendini sınırlandırmadığı bir atmosfer içinde eğlendiklerini anlatır.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500042"/>
            <a:ext cx="8229600" cy="5595958"/>
          </a:xfrm>
        </p:spPr>
        <p:txBody>
          <a:bodyPr>
            <a:normAutofit fontScale="92500"/>
          </a:bodyPr>
          <a:lstStyle/>
          <a:p>
            <a:r>
              <a:rPr lang="tr-TR" dirty="0" smtClean="0"/>
              <a:t>İslam öncesi zamanlarda, kadınlar kocalarının ya da babalarının malı addedilir ve bir mal gibi miras bırakılabiliyorlar ya da satılabiliyorlardı.</a:t>
            </a:r>
          </a:p>
          <a:p>
            <a:r>
              <a:rPr lang="tr-TR" dirty="0" smtClean="0"/>
              <a:t>Kadına tanınan miras hakkının erkeğinkinin yarısı kadar olması, kadının evlenirken ailesinden çeyiz olarak mal, para ve bazen de toprak almasıyla dengeleniyordu.</a:t>
            </a:r>
          </a:p>
          <a:p>
            <a:r>
              <a:rPr lang="tr-TR" dirty="0" smtClean="0"/>
              <a:t>Gelinin kocasının ailesinden aldığı oldukça yüklü miktardaki başlık parası (</a:t>
            </a:r>
            <a:r>
              <a:rPr lang="tr-TR" dirty="0" err="1" smtClean="0"/>
              <a:t>mehir</a:t>
            </a:r>
            <a:r>
              <a:rPr lang="tr-TR" dirty="0" smtClean="0"/>
              <a:t>) ile daha da fazlalaşır ve tüm bunlar, kadının dilediği gibi kullanıp harcayabileceği özel mülkü olurdu. gerçi her ikisi de, genellikle hanenin ortak kaynağına dahil edilirdi.</a:t>
            </a:r>
          </a:p>
          <a:p>
            <a:r>
              <a:rPr lang="tr-TR" dirty="0" smtClean="0"/>
              <a:t>Boşanma durumunda kadın, başlık parasını ve çeyizini kocasından talep edebilirdi ve </a:t>
            </a:r>
            <a:r>
              <a:rPr lang="tr-TR" dirty="0" err="1" smtClean="0"/>
              <a:t>Islami</a:t>
            </a:r>
            <a:r>
              <a:rPr lang="tr-TR" dirty="0" smtClean="0"/>
              <a:t> mahkemelerin kararları da kadının lehine olurdu.</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lstStyle/>
          <a:p>
            <a:r>
              <a:rPr lang="tr-TR" dirty="0" smtClean="0"/>
              <a:t>İslam’da kadın “satılık nesne konumundan çıkıp... daha önce sahip olmadığı bir yasal yetkiyle donanarak... sözleşmeyi yapan taraf konumuna geçecek şekilde” statü değiştirmiştir.</a:t>
            </a:r>
          </a:p>
          <a:p>
            <a:r>
              <a:rPr lang="tr-TR" dirty="0" smtClean="0"/>
              <a:t>Hıristiyan Avrupa toplumlarındaki kadınlardan, gerçekte çok daha fazla kişisel özgürlüğe sahiptiler.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lnSpcReduction="10000"/>
          </a:bodyPr>
          <a:lstStyle/>
          <a:p>
            <a:r>
              <a:rPr lang="tr-TR" dirty="0" smtClean="0"/>
              <a:t>Diğer bir ikircilliği, erkeğin çokeşli evlilik yapabilmesini onun tüm eşlerine kesinlikle eşit davranması koşuluna bağlayan Kuran'daki ifadede bulmak mümkündür. Pek çok reformcu, bu koşulun pratikte yerine getirilebilmesi için ancak bir evliya olunması gerektiğini söylemiştir; dolayısıyla, tekeşli evlilik ahlaki olarak güvenli, yegâne evlilik biçimi olmaktadır. (Peştularda, Kuran'ın gereklerine uygun olarak yaşadığından söz edilen tek çokeşli erkek, karılarına gerçekten eşit davranan bir bireydi; her iki karısından da vebadan kaçar gibi kaçardı.)</a:t>
            </a:r>
          </a:p>
          <a:p>
            <a:r>
              <a:rPr lang="tr-TR" dirty="0" smtClean="0"/>
              <a:t>Boşanma da, izin verilmiş olsa bile, Peygamber tarafından müsaade edilmiş şeyler arasında en ayıp sayılan bir şey olarak lanetlenmiştir.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428604"/>
            <a:ext cx="8229600" cy="5667396"/>
          </a:xfrm>
        </p:spPr>
        <p:txBody>
          <a:bodyPr>
            <a:normAutofit fontScale="92500" lnSpcReduction="10000"/>
          </a:bodyPr>
          <a:lstStyle/>
          <a:p>
            <a:r>
              <a:rPr lang="tr-TR" dirty="0" smtClean="0"/>
              <a:t>Feministler, kadının ikincilliğinin temelini yeniden incelemektedirler. Kuran'da toplumsal cinsiyete gönderme yapılmaksızın hem kadının hem de erkeğin erdemlerine göre inayete layık görülmektedir.</a:t>
            </a:r>
          </a:p>
          <a:p>
            <a:r>
              <a:rPr lang="tr-TR" dirty="0" err="1" smtClean="0"/>
              <a:t>Mernissi</a:t>
            </a:r>
            <a:r>
              <a:rPr lang="tr-TR" dirty="0" smtClean="0"/>
              <a:t>, Kuran'da açıkça “hakkaniyet gereği, kadınlar erkeklerle eşit haklara sahiptir” dendiğini de belirtir.</a:t>
            </a:r>
          </a:p>
          <a:p>
            <a:r>
              <a:rPr lang="tr-TR" dirty="0" smtClean="0"/>
              <a:t>Ayşe'nin Ebu </a:t>
            </a:r>
            <a:r>
              <a:rPr lang="tr-TR" dirty="0" err="1" smtClean="0"/>
              <a:t>Hureyre'yi</a:t>
            </a:r>
            <a:r>
              <a:rPr lang="tr-TR" dirty="0" smtClean="0"/>
              <a:t> şu şekilde azarladığını da söyler: “Sen bizi eşekle ve köpekle bir tutuyorsun. Allah'a ant olsun ki, Peygamber dua ederken, ben onunla kıble arasında yatıyordum.”</a:t>
            </a:r>
          </a:p>
          <a:p>
            <a:r>
              <a:rPr lang="tr-TR" dirty="0" smtClean="0"/>
              <a:t>İslam'da kadınların yüksek statüye sahip oldukları iddiasındakiler, Muhammed'in genelde kadınlara, özelde de Ayşe'ye duyduğu büyük sevgiye gönderme yaparlar ve ölmek için kendisinin ve ilk iki Halifenin gömülü olduğu Ayşe'nin odasını seçtiğini hatırlatırlar.</a:t>
            </a:r>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178</TotalTime>
  <Words>2290</Words>
  <Application>Microsoft Office PowerPoint</Application>
  <PresentationFormat>Ekran Gösterisi (4:3)</PresentationFormat>
  <Paragraphs>75</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Kağıt</vt:lpstr>
      <vt:lpstr>KADINLARIN İKİRCİL DURUMLARI</vt:lpstr>
      <vt:lpstr>Ortadoğu Bilincinde Kadınlar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Tarih, Kültür ve Kadın Düşmanlığı</vt:lpstr>
      <vt:lpstr>PowerPoint Sunusu</vt:lpstr>
      <vt:lpstr>PowerPoint Sunusu</vt:lpstr>
      <vt:lpstr>PowerPoint Sunusu</vt:lpstr>
      <vt:lpstr>Babasoyluluğun İkilemleri</vt:lpstr>
      <vt:lpstr>PowerPoint Sunusu</vt:lpstr>
      <vt:lpstr>PowerPoint Sunusu</vt:lpstr>
      <vt:lpstr>PowerPoint Sunusu</vt:lpstr>
      <vt:lpstr>Kadın Cinselliğinin Tehlikeleri</vt:lpstr>
      <vt:lpstr>PowerPoint Sunusu</vt:lpstr>
      <vt:lpstr>PowerPoint Sunusu</vt:lpstr>
      <vt:lpstr>PowerPoint Sunusu</vt:lpstr>
      <vt:lpstr>Ayrımdan Kaçışlar: Aşk ve Dostluk</vt:lpstr>
      <vt:lpstr>Romantik Aşk</vt:lpstr>
      <vt:lpstr>Erkekler Arasında Aşk</vt:lpstr>
      <vt:lpstr>‘Ben Senim’: İdealleştirilmiş Dostluk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VE KADIN DERSİ</dc:title>
  <dc:creator>Betül</dc:creator>
  <cp:lastModifiedBy>user</cp:lastModifiedBy>
  <cp:revision>17</cp:revision>
  <dcterms:created xsi:type="dcterms:W3CDTF">2019-10-10T18:05:43Z</dcterms:created>
  <dcterms:modified xsi:type="dcterms:W3CDTF">2019-10-12T14:26:59Z</dcterms:modified>
</cp:coreProperties>
</file>