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72" r:id="rId4"/>
  </p:sldMasterIdLst>
  <p:notesMasterIdLst>
    <p:notesMasterId r:id="rId15"/>
  </p:notesMasterIdLst>
  <p:sldIdLst>
    <p:sldId id="294" r:id="rId5"/>
    <p:sldId id="298" r:id="rId6"/>
    <p:sldId id="299" r:id="rId7"/>
    <p:sldId id="295" r:id="rId8"/>
    <p:sldId id="300" r:id="rId9"/>
    <p:sldId id="296" r:id="rId10"/>
    <p:sldId id="302" r:id="rId11"/>
    <p:sldId id="301" r:id="rId12"/>
    <p:sldId id="297" r:id="rId13"/>
    <p:sldId id="30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91" d="100"/>
          <a:sy n="91" d="100"/>
        </p:scale>
        <p:origin x="-13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a:t>
            </a:fld>
            <a:endParaRPr lang="en-US"/>
          </a:p>
        </p:txBody>
      </p:sp>
    </p:spTree>
    <p:extLst>
      <p:ext uri="{BB962C8B-B14F-4D97-AF65-F5344CB8AC3E}">
        <p14:creationId xmlns:p14="http://schemas.microsoft.com/office/powerpoint/2010/main" xmlns="" val="3349794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tr-TR"/>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86A3CEC0-CCE6-4EAF-B6DD-41B23AA246DD}"/>
              </a:ext>
            </a:extLst>
          </p:cNvPr>
          <p:cNvSpPr>
            <a:spLocks noGrp="1"/>
          </p:cNvSpPr>
          <p:nvPr>
            <p:ph idx="1"/>
          </p:nvPr>
        </p:nvSpPr>
        <p:spPr>
          <a:xfrm>
            <a:off x="380999" y="1719070"/>
            <a:ext cx="8407893" cy="4950289"/>
          </a:xfrm>
        </p:spPr>
        <p:txBody>
          <a:bodyPr>
            <a:normAutofit/>
          </a:bodyPr>
          <a:lstStyle/>
          <a:p>
            <a:pPr algn="just"/>
            <a:r>
              <a:rPr lang="tr-TR" dirty="0">
                <a:latin typeface="Calibri" panose="020F0502020204030204" pitchFamily="34" charset="0"/>
                <a:cs typeface="Calibri" panose="020F0502020204030204" pitchFamily="34" charset="0"/>
              </a:rPr>
              <a:t>Kanunla öngörülen </a:t>
            </a:r>
            <a:r>
              <a:rPr lang="tr-TR" b="1" dirty="0">
                <a:latin typeface="Calibri" panose="020F0502020204030204" pitchFamily="34" charset="0"/>
                <a:cs typeface="Calibri" panose="020F0502020204030204" pitchFamily="34" charset="0"/>
              </a:rPr>
              <a:t>zorunlu</a:t>
            </a:r>
            <a:r>
              <a:rPr lang="tr-TR" dirty="0">
                <a:latin typeface="Calibri" panose="020F0502020204030204" pitchFamily="34" charset="0"/>
                <a:cs typeface="Calibri" panose="020F0502020204030204" pitchFamily="34" charset="0"/>
              </a:rPr>
              <a:t> idari başvuru yolları tüketilmeden dava açılması, idari merci tecavüzüne sebebiyet verir.</a:t>
            </a:r>
          </a:p>
          <a:p>
            <a:pPr algn="just"/>
            <a:endParaRPr lang="tr-TR"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İYUK, md. </a:t>
            </a:r>
            <a:r>
              <a:rPr lang="tr-TR" b="1" dirty="0">
                <a:latin typeface="Calibri" panose="020F0502020204030204" pitchFamily="34" charset="0"/>
                <a:cs typeface="Calibri" panose="020F0502020204030204" pitchFamily="34" charset="0"/>
              </a:rPr>
              <a:t>14/3-b</a:t>
            </a:r>
            <a:r>
              <a:rPr lang="tr-TR" dirty="0">
                <a:latin typeface="Calibri" panose="020F0502020204030204" pitchFamily="34" charset="0"/>
                <a:cs typeface="Calibri" panose="020F0502020204030204" pitchFamily="34" charset="0"/>
              </a:rPr>
              <a:t> uyarınca ilk inceleme konularındandır. İdari merci tecavüzü halinde yargı yeri, İYUK, </a:t>
            </a:r>
            <a:r>
              <a:rPr lang="tr-TR" b="1" dirty="0">
                <a:latin typeface="Calibri" panose="020F0502020204030204" pitchFamily="34" charset="0"/>
                <a:cs typeface="Calibri" panose="020F0502020204030204" pitchFamily="34" charset="0"/>
              </a:rPr>
              <a:t>15/1-e</a:t>
            </a:r>
            <a:r>
              <a:rPr lang="tr-TR" dirty="0">
                <a:latin typeface="Calibri" panose="020F0502020204030204" pitchFamily="34" charset="0"/>
                <a:cs typeface="Calibri" panose="020F0502020204030204" pitchFamily="34" charset="0"/>
              </a:rPr>
              <a:t> uyarınca «</a:t>
            </a:r>
            <a:r>
              <a:rPr lang="tr-TR" b="1" dirty="0">
                <a:latin typeface="Calibri" panose="020F0502020204030204" pitchFamily="34" charset="0"/>
                <a:cs typeface="Calibri" panose="020F0502020204030204" pitchFamily="34" charset="0"/>
              </a:rPr>
              <a:t>görevli idare merciine tevdiine</a:t>
            </a:r>
            <a:r>
              <a:rPr lang="tr-TR" dirty="0">
                <a:latin typeface="Calibri" panose="020F0502020204030204" pitchFamily="34" charset="0"/>
                <a:cs typeface="Calibri" panose="020F0502020204030204" pitchFamily="34" charset="0"/>
              </a:rPr>
              <a:t>» karar verilir.</a:t>
            </a:r>
          </a:p>
          <a:p>
            <a:pPr algn="just"/>
            <a:endParaRPr lang="tr-TR" dirty="0">
              <a:latin typeface="Calibri" panose="020F0502020204030204" pitchFamily="34" charset="0"/>
              <a:cs typeface="Calibri" panose="020F0502020204030204" pitchFamily="34" charset="0"/>
            </a:endParaRPr>
          </a:p>
          <a:p>
            <a:pPr marL="365760" lvl="1" indent="0" algn="just">
              <a:buNone/>
            </a:pPr>
            <a:endParaRPr lang="tr-TR" i="1" dirty="0">
              <a:latin typeface="Calibri" panose="020F0502020204030204" pitchFamily="34" charset="0"/>
              <a:cs typeface="Calibri" panose="020F0502020204030204" pitchFamily="34" charset="0"/>
            </a:endParaRPr>
          </a:p>
          <a:p>
            <a:pPr marL="365760" lvl="1" indent="0" algn="just">
              <a:buNone/>
            </a:pPr>
            <a:endParaRPr lang="tr-TR" i="1" dirty="0">
              <a:latin typeface="Calibri" panose="020F0502020204030204" pitchFamily="34" charset="0"/>
              <a:cs typeface="Calibri" panose="020F0502020204030204" pitchFamily="34" charset="0"/>
            </a:endParaRPr>
          </a:p>
          <a:p>
            <a:pPr marL="365760" lvl="1" indent="0" algn="just">
              <a:buNone/>
            </a:pPr>
            <a:endParaRPr lang="tr-TR" i="1"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a16="http://schemas.microsoft.com/office/drawing/2014/main" xmlns="" id="{864365AC-7F02-4F00-8865-139197E23068}"/>
              </a:ext>
            </a:extLst>
          </p:cNvPr>
          <p:cNvSpPr>
            <a:spLocks noGrp="1"/>
          </p:cNvSpPr>
          <p:nvPr>
            <p:ph type="title"/>
          </p:nvPr>
        </p:nvSpPr>
        <p:spPr/>
        <p:txBody>
          <a:bodyPr/>
          <a:lstStyle/>
          <a:p>
            <a:r>
              <a:rPr lang="tr-TR" sz="2400" dirty="0">
                <a:latin typeface="Gill Sans MT" panose="020B0502020104020203" pitchFamily="34" charset="0"/>
              </a:rPr>
              <a:t>13. HAFTA</a:t>
            </a:r>
            <a:br>
              <a:rPr lang="tr-TR" sz="2400" dirty="0">
                <a:latin typeface="Gill Sans MT" panose="020B0502020104020203" pitchFamily="34" charset="0"/>
              </a:rPr>
            </a:br>
            <a:r>
              <a:rPr lang="tr-TR" sz="2400" dirty="0">
                <a:latin typeface="Gill Sans MT" panose="020B0502020104020203" pitchFamily="34" charset="0"/>
              </a:rPr>
              <a:t>İDARİ MERCİ TECAVÜZÜ</a:t>
            </a:r>
            <a:endParaRPr lang="en-GB" sz="2400" dirty="0">
              <a:latin typeface="Gill Sans MT" panose="020B0502020104020203" pitchFamily="34" charset="0"/>
            </a:endParaRPr>
          </a:p>
        </p:txBody>
      </p:sp>
    </p:spTree>
    <p:extLst>
      <p:ext uri="{BB962C8B-B14F-4D97-AF65-F5344CB8AC3E}">
        <p14:creationId xmlns:p14="http://schemas.microsoft.com/office/powerpoint/2010/main" xmlns="" val="3076333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pPr algn="just"/>
            <a:r>
              <a:rPr lang="tr-TR" dirty="0" smtClean="0">
                <a:latin typeface="Calibri" panose="020F0502020204030204" pitchFamily="34" charset="0"/>
                <a:cs typeface="Calibri" panose="020F0502020204030204" pitchFamily="34" charset="0"/>
              </a:rPr>
              <a:t>İYUK, md. 2 uyarınca </a:t>
            </a:r>
            <a:r>
              <a:rPr lang="tr-TR" b="1" dirty="0" smtClean="0">
                <a:latin typeface="Calibri" panose="020F0502020204030204" pitchFamily="34" charset="0"/>
                <a:cs typeface="Calibri" panose="020F0502020204030204" pitchFamily="34" charset="0"/>
              </a:rPr>
              <a:t>tam yargı davaları</a:t>
            </a:r>
            <a:r>
              <a:rPr lang="tr-TR" dirty="0" smtClean="0">
                <a:latin typeface="Calibri" panose="020F0502020204030204" pitchFamily="34" charset="0"/>
                <a:cs typeface="Calibri" panose="020F0502020204030204" pitchFamily="34" charset="0"/>
              </a:rPr>
              <a:t>, idari eylem ve işlemlerden dolayı </a:t>
            </a:r>
            <a:r>
              <a:rPr lang="tr-TR" b="1" dirty="0" smtClean="0">
                <a:latin typeface="Calibri" panose="020F0502020204030204" pitchFamily="34" charset="0"/>
                <a:cs typeface="Calibri" panose="020F0502020204030204" pitchFamily="34" charset="0"/>
              </a:rPr>
              <a:t>kişisel</a:t>
            </a:r>
            <a:r>
              <a:rPr lang="tr-TR" dirty="0" smtClean="0">
                <a:latin typeface="Calibri" panose="020F0502020204030204" pitchFamily="34" charset="0"/>
                <a:cs typeface="Calibri" panose="020F0502020204030204" pitchFamily="34" charset="0"/>
              </a:rPr>
              <a:t> </a:t>
            </a:r>
            <a:r>
              <a:rPr lang="tr-TR" b="1" dirty="0" smtClean="0">
                <a:latin typeface="Calibri" panose="020F0502020204030204" pitchFamily="34" charset="0"/>
                <a:cs typeface="Calibri" panose="020F0502020204030204" pitchFamily="34" charset="0"/>
              </a:rPr>
              <a:t>hakları doğrudan </a:t>
            </a:r>
            <a:r>
              <a:rPr lang="tr-TR" b="1" dirty="0" err="1" smtClean="0">
                <a:latin typeface="Calibri" panose="020F0502020204030204" pitchFamily="34" charset="0"/>
                <a:cs typeface="Calibri" panose="020F0502020204030204" pitchFamily="34" charset="0"/>
              </a:rPr>
              <a:t>muhtel</a:t>
            </a:r>
            <a:r>
              <a:rPr lang="tr-TR" b="1" dirty="0" smtClean="0">
                <a:latin typeface="Calibri" panose="020F0502020204030204" pitchFamily="34" charset="0"/>
                <a:cs typeface="Calibri" panose="020F0502020204030204" pitchFamily="34" charset="0"/>
              </a:rPr>
              <a:t> olanlar </a:t>
            </a:r>
            <a:r>
              <a:rPr lang="tr-TR" dirty="0" smtClean="0">
                <a:latin typeface="Calibri" panose="020F0502020204030204" pitchFamily="34" charset="0"/>
                <a:cs typeface="Calibri" panose="020F0502020204030204" pitchFamily="34" charset="0"/>
              </a:rPr>
              <a:t>tarafından açılır.</a:t>
            </a:r>
          </a:p>
          <a:p>
            <a:pPr algn="just"/>
            <a:endParaRPr lang="tr-TR" dirty="0" smtClean="0">
              <a:latin typeface="Calibri" panose="020F0502020204030204" pitchFamily="34" charset="0"/>
              <a:cs typeface="Calibri" panose="020F0502020204030204" pitchFamily="34" charset="0"/>
            </a:endParaRPr>
          </a:p>
          <a:p>
            <a:pPr algn="just"/>
            <a:endParaRPr lang="tr-TR" dirty="0" smtClean="0">
              <a:latin typeface="Calibri" panose="020F0502020204030204" pitchFamily="34" charset="0"/>
              <a:cs typeface="Calibri" panose="020F0502020204030204" pitchFamily="34" charset="0"/>
            </a:endParaRPr>
          </a:p>
          <a:p>
            <a:pPr algn="just"/>
            <a:endParaRPr lang="tr-TR" dirty="0" smtClean="0">
              <a:latin typeface="Calibri" panose="020F0502020204030204" pitchFamily="34" charset="0"/>
              <a:cs typeface="Calibri" panose="020F0502020204030204" pitchFamily="34" charset="0"/>
            </a:endParaRPr>
          </a:p>
          <a:p>
            <a:pPr marL="45720" indent="0" algn="just">
              <a:buNone/>
            </a:pPr>
            <a:r>
              <a:rPr lang="tr-TR" sz="1700" b="1" i="1" dirty="0" smtClean="0">
                <a:latin typeface="Calibri" panose="020F0502020204030204" pitchFamily="34" charset="0"/>
                <a:cs typeface="Calibri" panose="020F0502020204030204" pitchFamily="34" charset="0"/>
              </a:rPr>
              <a:t>Araştırınız: </a:t>
            </a:r>
            <a:r>
              <a:rPr lang="tr-TR" sz="1700" i="1" dirty="0" smtClean="0">
                <a:latin typeface="Calibri" panose="020F0502020204030204" pitchFamily="34" charset="0"/>
                <a:cs typeface="Calibri" panose="020F0502020204030204" pitchFamily="34" charset="0"/>
              </a:rPr>
              <a:t>Anayasa </a:t>
            </a:r>
            <a:r>
              <a:rPr lang="es-ES" sz="1700" i="1" dirty="0" smtClean="0">
                <a:latin typeface="Calibri" panose="020F0502020204030204" pitchFamily="34" charset="0"/>
                <a:cs typeface="Calibri" panose="020F0502020204030204" pitchFamily="34" charset="0"/>
              </a:rPr>
              <a:t>Mah</a:t>
            </a:r>
            <a:r>
              <a:rPr lang="tr-TR" sz="1700" i="1" dirty="0" smtClean="0">
                <a:latin typeface="Calibri" panose="020F0502020204030204" pitchFamily="34" charset="0"/>
                <a:cs typeface="Calibri" panose="020F0502020204030204" pitchFamily="34" charset="0"/>
              </a:rPr>
              <a:t>kemesi’</a:t>
            </a:r>
            <a:r>
              <a:rPr lang="es-ES" sz="1700" i="1" dirty="0" smtClean="0">
                <a:latin typeface="Calibri" panose="020F0502020204030204" pitchFamily="34" charset="0"/>
                <a:cs typeface="Calibri" panose="020F0502020204030204" pitchFamily="34" charset="0"/>
              </a:rPr>
              <a:t>nin 21</a:t>
            </a:r>
            <a:r>
              <a:rPr lang="tr-TR" sz="1700" i="1" dirty="0" smtClean="0">
                <a:latin typeface="Calibri" panose="020F0502020204030204" pitchFamily="34" charset="0"/>
                <a:cs typeface="Calibri" panose="020F0502020204030204" pitchFamily="34" charset="0"/>
              </a:rPr>
              <a:t>.</a:t>
            </a:r>
            <a:r>
              <a:rPr lang="es-ES" sz="1700" i="1" dirty="0" smtClean="0">
                <a:latin typeface="Calibri" panose="020F0502020204030204" pitchFamily="34" charset="0"/>
                <a:cs typeface="Calibri" panose="020F0502020204030204" pitchFamily="34" charset="0"/>
              </a:rPr>
              <a:t>9</a:t>
            </a:r>
            <a:r>
              <a:rPr lang="tr-TR" sz="1700" i="1" dirty="0" smtClean="0">
                <a:latin typeface="Calibri" panose="020F0502020204030204" pitchFamily="34" charset="0"/>
                <a:cs typeface="Calibri" panose="020F0502020204030204" pitchFamily="34" charset="0"/>
              </a:rPr>
              <a:t>.</a:t>
            </a:r>
            <a:r>
              <a:rPr lang="es-ES" sz="1700" i="1" dirty="0" smtClean="0">
                <a:latin typeface="Calibri" panose="020F0502020204030204" pitchFamily="34" charset="0"/>
                <a:cs typeface="Calibri" panose="020F0502020204030204" pitchFamily="34" charset="0"/>
              </a:rPr>
              <a:t>1995 tarih ve E:1995</a:t>
            </a:r>
            <a:r>
              <a:rPr lang="tr-TR" sz="1700" i="1" dirty="0" smtClean="0">
                <a:latin typeface="Calibri" panose="020F0502020204030204" pitchFamily="34" charset="0"/>
                <a:cs typeface="Calibri" panose="020F0502020204030204" pitchFamily="34" charset="0"/>
              </a:rPr>
              <a:t>/</a:t>
            </a:r>
            <a:r>
              <a:rPr lang="es-ES" sz="1700" i="1" dirty="0" smtClean="0">
                <a:latin typeface="Calibri" panose="020F0502020204030204" pitchFamily="34" charset="0"/>
                <a:cs typeface="Calibri" panose="020F0502020204030204" pitchFamily="34" charset="0"/>
              </a:rPr>
              <a:t>27, K:1995/47 sayılı kararı</a:t>
            </a:r>
            <a:endParaRPr lang="tr-TR" sz="1700" i="1" dirty="0" smtClean="0">
              <a:latin typeface="Calibri" panose="020F0502020204030204" pitchFamily="34" charset="0"/>
              <a:cs typeface="Calibri" panose="020F0502020204030204" pitchFamily="34" charset="0"/>
            </a:endParaRPr>
          </a:p>
          <a:p>
            <a:pPr>
              <a:buNone/>
            </a:pPr>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rPr>
              <a:t>14. Hafta</a:t>
            </a:r>
            <a:br>
              <a:rPr lang="tr-TR" sz="2400" dirty="0" smtClean="0">
                <a:solidFill>
                  <a:prstClr val="white"/>
                </a:solidFill>
                <a:latin typeface="Gill Sans MT" panose="020B0502020104020203" pitchFamily="34" charset="0"/>
              </a:rPr>
            </a:br>
            <a:r>
              <a:rPr lang="tr-TR" sz="2400" b="1" dirty="0" smtClean="0">
                <a:solidFill>
                  <a:prstClr val="white"/>
                </a:solidFill>
                <a:latin typeface="Gill Sans MT" panose="020B0502020104020203" pitchFamily="34" charset="0"/>
              </a:rPr>
              <a:t>EHLİYET</a:t>
            </a:r>
            <a:br>
              <a:rPr lang="tr-TR" sz="2400" b="1" dirty="0" smtClean="0">
                <a:solidFill>
                  <a:prstClr val="white"/>
                </a:solidFill>
                <a:latin typeface="Gill Sans MT" panose="020B0502020104020203" pitchFamily="34" charset="0"/>
              </a:rPr>
            </a:br>
            <a:r>
              <a:rPr lang="tr-TR" sz="2400" b="1" dirty="0" smtClean="0">
                <a:solidFill>
                  <a:prstClr val="white"/>
                </a:solidFill>
                <a:latin typeface="Gill Sans MT" panose="020B0502020104020203" pitchFamily="34" charset="0"/>
              </a:rPr>
              <a:t>ÖZEL (SUBJEKTİF) EHLİYET</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endParaRPr lang="tr-TR" dirty="0" smtClean="0"/>
          </a:p>
          <a:p>
            <a:pPr algn="just"/>
            <a:r>
              <a:rPr lang="tr-TR" dirty="0" smtClean="0">
                <a:latin typeface="Calibri" panose="020F0502020204030204" pitchFamily="34" charset="0"/>
                <a:cs typeface="Calibri" panose="020F0502020204030204" pitchFamily="34" charset="0"/>
              </a:rPr>
              <a:t>En tipik örneği 4734 Sayılı Kamu İhale Kanunu’nda yer alır. </a:t>
            </a:r>
          </a:p>
          <a:p>
            <a:pPr marL="45720" indent="0" algn="just">
              <a:buNone/>
            </a:pPr>
            <a:endParaRPr lang="tr-TR" b="1" dirty="0" smtClean="0">
              <a:latin typeface="Calibri" panose="020F0502020204030204" pitchFamily="34" charset="0"/>
              <a:cs typeface="Calibri" panose="020F0502020204030204" pitchFamily="34" charset="0"/>
            </a:endParaRPr>
          </a:p>
          <a:p>
            <a:pPr marL="45720" indent="0" algn="just">
              <a:buNone/>
            </a:pPr>
            <a:r>
              <a:rPr lang="tr-TR" b="1" dirty="0" smtClean="0">
                <a:latin typeface="Calibri" panose="020F0502020204030204" pitchFamily="34" charset="0"/>
                <a:cs typeface="Calibri" panose="020F0502020204030204" pitchFamily="34" charset="0"/>
              </a:rPr>
              <a:t>KİK, md. 54: «</a:t>
            </a:r>
            <a:r>
              <a:rPr lang="tr-TR" i="1" dirty="0" smtClean="0">
                <a:latin typeface="Calibri" panose="020F0502020204030204" pitchFamily="34" charset="0"/>
                <a:cs typeface="Calibri" panose="020F0502020204030204" pitchFamily="34" charset="0"/>
              </a:rPr>
              <a:t>İhale sürecindeki hukuka aykırı işlem veya eylemler nedeniyle bir hak kaybına veya zarara uğradığını veya zarara uğramasının muhtemel olduğunu iddia eden aday veya istekli ile istekli olabilecekler, bu Kanunda belirtilen şekil ve usul kurallarına uygun olmak şartıyla şikayet ve </a:t>
            </a:r>
            <a:r>
              <a:rPr lang="tr-TR" i="1" dirty="0" err="1" smtClean="0">
                <a:latin typeface="Calibri" panose="020F0502020204030204" pitchFamily="34" charset="0"/>
                <a:cs typeface="Calibri" panose="020F0502020204030204" pitchFamily="34" charset="0"/>
              </a:rPr>
              <a:t>itirazen</a:t>
            </a:r>
            <a:r>
              <a:rPr lang="tr-TR" i="1" dirty="0" smtClean="0">
                <a:latin typeface="Calibri" panose="020F0502020204030204" pitchFamily="34" charset="0"/>
                <a:cs typeface="Calibri" panose="020F0502020204030204" pitchFamily="34" charset="0"/>
              </a:rPr>
              <a:t> şikayet başvurusunda bulunabilirler. </a:t>
            </a:r>
          </a:p>
          <a:p>
            <a:pPr marL="45720" indent="0" algn="just">
              <a:buNone/>
            </a:pPr>
            <a:endParaRPr lang="tr-TR" i="1" dirty="0" smtClean="0">
              <a:latin typeface="Calibri" panose="020F0502020204030204" pitchFamily="34" charset="0"/>
              <a:cs typeface="Calibri" panose="020F0502020204030204" pitchFamily="34" charset="0"/>
            </a:endParaRPr>
          </a:p>
          <a:p>
            <a:pPr marL="45720" indent="0" algn="just">
              <a:buNone/>
            </a:pPr>
            <a:r>
              <a:rPr lang="tr-TR" i="1" dirty="0" smtClean="0">
                <a:latin typeface="Calibri" panose="020F0502020204030204" pitchFamily="34" charset="0"/>
                <a:cs typeface="Calibri" panose="020F0502020204030204" pitchFamily="34" charset="0"/>
              </a:rPr>
              <a:t>Şikayet ve </a:t>
            </a:r>
            <a:r>
              <a:rPr lang="tr-TR" i="1" dirty="0" err="1" smtClean="0">
                <a:latin typeface="Calibri" panose="020F0502020204030204" pitchFamily="34" charset="0"/>
                <a:cs typeface="Calibri" panose="020F0502020204030204" pitchFamily="34" charset="0"/>
              </a:rPr>
              <a:t>itirazen</a:t>
            </a:r>
            <a:r>
              <a:rPr lang="tr-TR" i="1" dirty="0" smtClean="0">
                <a:latin typeface="Calibri" panose="020F0502020204030204" pitchFamily="34" charset="0"/>
                <a:cs typeface="Calibri" panose="020F0502020204030204" pitchFamily="34" charset="0"/>
              </a:rPr>
              <a:t> şikayet başvuruları, dava açılmadan önce tüketilmesi zorunlu idari başvuru yollarıdır...»</a:t>
            </a:r>
          </a:p>
          <a:p>
            <a:pPr marL="45720" indent="0" algn="just">
              <a:buNone/>
            </a:pPr>
            <a:endParaRPr lang="tr-TR" b="1" i="1" dirty="0" smtClean="0">
              <a:latin typeface="Calibri" panose="020F0502020204030204" pitchFamily="34" charset="0"/>
              <a:cs typeface="Calibri" panose="020F0502020204030204" pitchFamily="34" charset="0"/>
            </a:endParaRPr>
          </a:p>
          <a:p>
            <a:pPr marL="45720" indent="0" algn="just">
              <a:buNone/>
            </a:pPr>
            <a:endParaRPr lang="tr-TR" b="1" i="1" dirty="0" smtClean="0">
              <a:latin typeface="Calibri" panose="020F0502020204030204" pitchFamily="34" charset="0"/>
              <a:cs typeface="Calibri" panose="020F0502020204030204" pitchFamily="34" charset="0"/>
            </a:endParaRPr>
          </a:p>
          <a:p>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rPr>
              <a:t>13. HAFTA</a:t>
            </a:r>
            <a:br>
              <a:rPr lang="tr-TR" sz="2400"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MERCİ TECAVÜZÜ</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r>
              <a:rPr lang="tr-TR" b="1" i="1" dirty="0" smtClean="0">
                <a:latin typeface="Calibri" panose="020F0502020204030204" pitchFamily="34" charset="0"/>
                <a:cs typeface="Calibri" panose="020F0502020204030204" pitchFamily="34" charset="0"/>
              </a:rPr>
              <a:t>TARTIŞMA KONUSU:</a:t>
            </a:r>
          </a:p>
          <a:p>
            <a:pPr>
              <a:buNone/>
            </a:pPr>
            <a:r>
              <a:rPr lang="tr-TR" b="1" i="1" dirty="0" smtClean="0">
                <a:latin typeface="Calibri" panose="020F0502020204030204" pitchFamily="34" charset="0"/>
                <a:cs typeface="Calibri" panose="020F0502020204030204" pitchFamily="34" charset="0"/>
              </a:rPr>
              <a:t>	</a:t>
            </a:r>
            <a:r>
              <a:rPr lang="tr-TR" i="1" dirty="0" smtClean="0">
                <a:latin typeface="Calibri" panose="020F0502020204030204" pitchFamily="34" charset="0"/>
                <a:cs typeface="Calibri" panose="020F0502020204030204" pitchFamily="34" charset="0"/>
              </a:rPr>
              <a:t> </a:t>
            </a:r>
            <a:r>
              <a:rPr lang="tr-TR" i="1" dirty="0" smtClean="0">
                <a:latin typeface="Calibri" panose="020F0502020204030204" pitchFamily="34" charset="0"/>
                <a:cs typeface="Calibri" panose="020F0502020204030204" pitchFamily="34" charset="0"/>
              </a:rPr>
              <a:t>Zorunlu idari başvurular için öngörülen sürelerin kısa olması ile hak arama özgürlüğü arasında nasıl bir ilişki vardır?</a:t>
            </a:r>
          </a:p>
          <a:p>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rPr>
              <a:t>13. HAFTA</a:t>
            </a:r>
            <a:br>
              <a:rPr lang="tr-TR" sz="2400"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ZORUNLU İDARİ BAŞVURU</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BDBAD1B9-82FA-4898-B46F-AC64D65C09D2}"/>
              </a:ext>
            </a:extLst>
          </p:cNvPr>
          <p:cNvSpPr>
            <a:spLocks noGrp="1"/>
          </p:cNvSpPr>
          <p:nvPr>
            <p:ph idx="1"/>
          </p:nvPr>
        </p:nvSpPr>
        <p:spPr>
          <a:xfrm>
            <a:off x="380999" y="1719070"/>
            <a:ext cx="8407893" cy="5022297"/>
          </a:xfrm>
        </p:spPr>
        <p:txBody>
          <a:bodyPr>
            <a:normAutofit/>
          </a:bodyPr>
          <a:lstStyle/>
          <a:p>
            <a:pPr marL="45720" indent="0" algn="just">
              <a:buNone/>
            </a:pPr>
            <a:endParaRPr lang="tr-TR" dirty="0" smtClean="0">
              <a:latin typeface="Calibri" panose="020F0502020204030204" pitchFamily="34" charset="0"/>
              <a:cs typeface="Calibri" panose="020F0502020204030204" pitchFamily="34" charset="0"/>
            </a:endParaRPr>
          </a:p>
          <a:p>
            <a:pPr marL="45720" indent="0" algn="just">
              <a:buNone/>
            </a:pPr>
            <a:endParaRPr lang="tr-TR" dirty="0" smtClean="0">
              <a:latin typeface="Calibri" panose="020F0502020204030204" pitchFamily="34" charset="0"/>
              <a:cs typeface="Calibri" panose="020F0502020204030204" pitchFamily="34" charset="0"/>
            </a:endParaRPr>
          </a:p>
          <a:p>
            <a:pPr marL="45720" indent="0" algn="just">
              <a:buNone/>
            </a:pPr>
            <a:r>
              <a:rPr lang="tr-TR" dirty="0" smtClean="0">
                <a:latin typeface="Calibri" panose="020F0502020204030204" pitchFamily="34" charset="0"/>
                <a:cs typeface="Calibri" panose="020F0502020204030204" pitchFamily="34" charset="0"/>
              </a:rPr>
              <a:t>Bu </a:t>
            </a:r>
            <a:r>
              <a:rPr lang="tr-TR" dirty="0">
                <a:latin typeface="Calibri" panose="020F0502020204030204" pitchFamily="34" charset="0"/>
                <a:cs typeface="Calibri" panose="020F0502020204030204" pitchFamily="34" charset="0"/>
              </a:rPr>
              <a:t>maddede öngörülen başvuru yolu, idari eylemden kaynaklanan zararların tazmini için açılacak olan tam yargı davalarına özel olarak öngörülmüş bir başvuru yoludur. Diğer bir adı «</a:t>
            </a:r>
            <a:r>
              <a:rPr lang="tr-TR" b="1" dirty="0">
                <a:latin typeface="Calibri" panose="020F0502020204030204" pitchFamily="34" charset="0"/>
                <a:cs typeface="Calibri" panose="020F0502020204030204" pitchFamily="34" charset="0"/>
              </a:rPr>
              <a:t>ön </a:t>
            </a:r>
            <a:r>
              <a:rPr lang="tr-TR" b="1" dirty="0" err="1">
                <a:latin typeface="Calibri" panose="020F0502020204030204" pitchFamily="34" charset="0"/>
                <a:cs typeface="Calibri" panose="020F0502020204030204" pitchFamily="34" charset="0"/>
              </a:rPr>
              <a:t>karar</a:t>
            </a:r>
            <a:r>
              <a:rPr lang="tr-TR" dirty="0" err="1">
                <a:latin typeface="Calibri" panose="020F0502020204030204" pitchFamily="34" charset="0"/>
                <a:cs typeface="Calibri" panose="020F0502020204030204" pitchFamily="34" charset="0"/>
              </a:rPr>
              <a:t>»dır</a:t>
            </a:r>
            <a:r>
              <a:rPr lang="tr-TR" dirty="0">
                <a:latin typeface="Calibri" panose="020F0502020204030204" pitchFamily="34" charset="0"/>
                <a:cs typeface="Calibri" panose="020F0502020204030204" pitchFamily="34" charset="0"/>
              </a:rPr>
              <a:t>. </a:t>
            </a:r>
          </a:p>
          <a:p>
            <a:pPr marL="45720" indent="0" algn="just">
              <a:buNone/>
            </a:pPr>
            <a:endParaRPr lang="tr-TR" dirty="0">
              <a:latin typeface="Calibri" panose="020F0502020204030204" pitchFamily="34" charset="0"/>
              <a:cs typeface="Calibri" panose="020F0502020204030204" pitchFamily="34" charset="0"/>
            </a:endParaRPr>
          </a:p>
          <a:p>
            <a:pPr marL="45720" indent="0" algn="just">
              <a:buNone/>
            </a:pPr>
            <a:r>
              <a:rPr lang="tr-TR" dirty="0">
                <a:latin typeface="Calibri" panose="020F0502020204030204" pitchFamily="34" charset="0"/>
                <a:cs typeface="Calibri" panose="020F0502020204030204" pitchFamily="34" charset="0"/>
              </a:rPr>
              <a:t>Aslında idari eylemden doğan zararın idare tarafından hesaplanıp ödenmesi beklentisi ile yapılan bir başvuru değildir. Ön karar alma zorunluluğu, </a:t>
            </a:r>
            <a:r>
              <a:rPr lang="tr-TR" b="1" dirty="0">
                <a:latin typeface="Calibri" panose="020F0502020204030204" pitchFamily="34" charset="0"/>
                <a:cs typeface="Calibri" panose="020F0502020204030204" pitchFamily="34" charset="0"/>
              </a:rPr>
              <a:t>«idari yargıda idari işlem yargılanır» </a:t>
            </a:r>
            <a:r>
              <a:rPr lang="tr-TR" dirty="0">
                <a:latin typeface="Calibri" panose="020F0502020204030204" pitchFamily="34" charset="0"/>
                <a:cs typeface="Calibri" panose="020F0502020204030204" pitchFamily="34" charset="0"/>
              </a:rPr>
              <a:t>ilkesinden kaynaklanmaktadır. Hedeflenen asıl şey, idari yargıya yargılayabileceği bir idari işlem temin etmektir.</a:t>
            </a:r>
          </a:p>
          <a:p>
            <a:pPr marL="45720" indent="0" algn="just">
              <a:buNone/>
            </a:pPr>
            <a:endParaRPr lang="tr-TR"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a16="http://schemas.microsoft.com/office/drawing/2014/main" xmlns="" id="{F891EC83-84FC-470C-A315-C6BAB69DCEF8}"/>
              </a:ext>
            </a:extLst>
          </p:cNvPr>
          <p:cNvSpPr>
            <a:spLocks noGrp="1"/>
          </p:cNvSpPr>
          <p:nvPr>
            <p:ph type="title"/>
          </p:nvPr>
        </p:nvSpPr>
        <p:spPr/>
        <p:txBody>
          <a:bodyPr/>
          <a:lstStyle/>
          <a:p>
            <a:r>
              <a:rPr lang="tr-TR" sz="1800" dirty="0">
                <a:latin typeface="Gill Sans MT" panose="020B0502020104020203" pitchFamily="34" charset="0"/>
              </a:rPr>
              <a:t>13. HAFTA</a:t>
            </a:r>
            <a:br>
              <a:rPr lang="tr-TR" sz="1800" dirty="0">
                <a:latin typeface="Gill Sans MT" panose="020B0502020104020203" pitchFamily="34" charset="0"/>
              </a:rPr>
            </a:br>
            <a:r>
              <a:rPr lang="tr-TR" sz="1800" b="1" dirty="0">
                <a:latin typeface="Gill Sans MT" panose="020B0502020104020203" pitchFamily="34" charset="0"/>
              </a:rPr>
              <a:t>İYUK, md. 13’te öngörülen başvuru, zorunlu idari başvuru yolu olarak değerlendirilebilir mi?</a:t>
            </a:r>
            <a:endParaRPr lang="tr-TR" b="1" dirty="0"/>
          </a:p>
        </p:txBody>
      </p:sp>
    </p:spTree>
    <p:extLst>
      <p:ext uri="{BB962C8B-B14F-4D97-AF65-F5344CB8AC3E}">
        <p14:creationId xmlns:p14="http://schemas.microsoft.com/office/powerpoint/2010/main" xmlns="" val="1327049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marL="45720" indent="0" algn="just">
              <a:buNone/>
            </a:pPr>
            <a:r>
              <a:rPr lang="tr-TR" dirty="0" smtClean="0">
                <a:latin typeface="Calibri" panose="020F0502020204030204" pitchFamily="34" charset="0"/>
                <a:cs typeface="Calibri" panose="020F0502020204030204" pitchFamily="34" charset="0"/>
              </a:rPr>
              <a:t>Bu maddede belirtilen başvuru, zorunlu idari başvuru olarak değerlendirilemese de, </a:t>
            </a:r>
            <a:r>
              <a:rPr lang="tr-TR" b="1" dirty="0" smtClean="0">
                <a:latin typeface="Calibri" panose="020F0502020204030204" pitchFamily="34" charset="0"/>
                <a:cs typeface="Calibri" panose="020F0502020204030204" pitchFamily="34" charset="0"/>
              </a:rPr>
              <a:t>idari eylemden </a:t>
            </a:r>
            <a:r>
              <a:rPr lang="tr-TR" dirty="0" smtClean="0">
                <a:latin typeface="Calibri" panose="020F0502020204030204" pitchFamily="34" charset="0"/>
                <a:cs typeface="Calibri" panose="020F0502020204030204" pitchFamily="34" charset="0"/>
              </a:rPr>
              <a:t>kaynaklanan uyuşmazlıklarda, </a:t>
            </a:r>
            <a:r>
              <a:rPr lang="tr-TR" b="1" dirty="0" smtClean="0">
                <a:latin typeface="Calibri" panose="020F0502020204030204" pitchFamily="34" charset="0"/>
                <a:cs typeface="Calibri" panose="020F0502020204030204" pitchFamily="34" charset="0"/>
              </a:rPr>
              <a:t>ön karar </a:t>
            </a:r>
            <a:r>
              <a:rPr lang="tr-TR" dirty="0" smtClean="0">
                <a:latin typeface="Calibri" panose="020F0502020204030204" pitchFamily="34" charset="0"/>
                <a:cs typeface="Calibri" panose="020F0502020204030204" pitchFamily="34" charset="0"/>
              </a:rPr>
              <a:t>alınmadan tam yargı davası açılması, İYUK, md. 14 ve 15 kapsamında </a:t>
            </a:r>
            <a:r>
              <a:rPr lang="tr-TR" b="1" dirty="0" smtClean="0">
                <a:latin typeface="Calibri" panose="020F0502020204030204" pitchFamily="34" charset="0"/>
                <a:cs typeface="Calibri" panose="020F0502020204030204" pitchFamily="34" charset="0"/>
              </a:rPr>
              <a:t>idari merci tecavüzü </a:t>
            </a:r>
            <a:r>
              <a:rPr lang="tr-TR" dirty="0" smtClean="0">
                <a:latin typeface="Calibri" panose="020F0502020204030204" pitchFamily="34" charset="0"/>
                <a:cs typeface="Calibri" panose="020F0502020204030204" pitchFamily="34" charset="0"/>
              </a:rPr>
              <a:t>olarak değerlendirilir ve dava dilekçesinin </a:t>
            </a:r>
            <a:r>
              <a:rPr lang="tr-TR" b="1" dirty="0" smtClean="0">
                <a:latin typeface="Calibri" panose="020F0502020204030204" pitchFamily="34" charset="0"/>
                <a:cs typeface="Calibri" panose="020F0502020204030204" pitchFamily="34" charset="0"/>
              </a:rPr>
              <a:t>görevli idare merciine tevdiine </a:t>
            </a:r>
            <a:r>
              <a:rPr lang="tr-TR" dirty="0" smtClean="0">
                <a:latin typeface="Calibri" panose="020F0502020204030204" pitchFamily="34" charset="0"/>
                <a:cs typeface="Calibri" panose="020F0502020204030204" pitchFamily="34" charset="0"/>
              </a:rPr>
              <a:t>karar verilir.</a:t>
            </a:r>
          </a:p>
          <a:p>
            <a:pPr marL="45720" indent="0" algn="just">
              <a:buNone/>
            </a:pPr>
            <a:endParaRPr lang="tr-TR" dirty="0" smtClean="0">
              <a:latin typeface="Calibri" panose="020F0502020204030204" pitchFamily="34" charset="0"/>
              <a:cs typeface="Calibri" panose="020F0502020204030204" pitchFamily="34" charset="0"/>
            </a:endParaRPr>
          </a:p>
          <a:p>
            <a:pPr marL="45720" indent="0" algn="just">
              <a:buNone/>
            </a:pPr>
            <a:r>
              <a:rPr lang="tr-TR" sz="1900" b="1" i="1" dirty="0" smtClean="0">
                <a:latin typeface="Calibri" panose="020F0502020204030204" pitchFamily="34" charset="0"/>
                <a:cs typeface="Calibri" panose="020F0502020204030204" pitchFamily="34" charset="0"/>
              </a:rPr>
              <a:t>Araştırınız: </a:t>
            </a:r>
            <a:r>
              <a:rPr lang="tr-TR" sz="1900" i="1" dirty="0" smtClean="0">
                <a:latin typeface="Calibri" panose="020F0502020204030204" pitchFamily="34" charset="0"/>
                <a:cs typeface="Calibri" panose="020F0502020204030204" pitchFamily="34" charset="0"/>
              </a:rPr>
              <a:t>02.11.2011 tarihli ve 659 Sayılı KHK.</a:t>
            </a:r>
          </a:p>
          <a:p>
            <a:pPr>
              <a:buNone/>
            </a:pPr>
            <a:endParaRPr lang="tr-TR" dirty="0"/>
          </a:p>
        </p:txBody>
      </p:sp>
      <p:sp>
        <p:nvSpPr>
          <p:cNvPr id="3" name="2 Başlık"/>
          <p:cNvSpPr>
            <a:spLocks noGrp="1"/>
          </p:cNvSpPr>
          <p:nvPr>
            <p:ph type="title"/>
          </p:nvPr>
        </p:nvSpPr>
        <p:spPr/>
        <p:txBody>
          <a:bodyPr/>
          <a:lstStyle/>
          <a:p>
            <a:r>
              <a:rPr lang="tr-TR" sz="1800" dirty="0" smtClean="0">
                <a:solidFill>
                  <a:prstClr val="white"/>
                </a:solidFill>
                <a:latin typeface="Gill Sans MT" panose="020B0502020104020203" pitchFamily="34" charset="0"/>
              </a:rPr>
              <a:t>13. HAFTA</a:t>
            </a:r>
            <a:br>
              <a:rPr lang="tr-TR" sz="1800" dirty="0" smtClean="0">
                <a:solidFill>
                  <a:prstClr val="white"/>
                </a:solidFill>
                <a:latin typeface="Gill Sans MT" panose="020B0502020104020203" pitchFamily="34" charset="0"/>
              </a:rPr>
            </a:br>
            <a:r>
              <a:rPr lang="tr-TR" sz="1800" b="1" dirty="0" smtClean="0">
                <a:solidFill>
                  <a:prstClr val="white"/>
                </a:solidFill>
                <a:latin typeface="Gill Sans MT" panose="020B0502020104020203" pitchFamily="34" charset="0"/>
              </a:rPr>
              <a:t>İYUK, md. 13’te öngörülen başvuru, zorunlu idari başvuru yolu olarak değerlendirilebilir mi?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CC96EF8E-5A76-43D4-AEB7-74B4AD924A37}"/>
              </a:ext>
            </a:extLst>
          </p:cNvPr>
          <p:cNvSpPr>
            <a:spLocks noGrp="1"/>
          </p:cNvSpPr>
          <p:nvPr>
            <p:ph idx="1"/>
          </p:nvPr>
        </p:nvSpPr>
        <p:spPr>
          <a:xfrm>
            <a:off x="380999" y="1719070"/>
            <a:ext cx="8407893" cy="4950289"/>
          </a:xfrm>
        </p:spPr>
        <p:txBody>
          <a:bodyPr>
            <a:normAutofit/>
          </a:bodyPr>
          <a:lstStyle/>
          <a:p>
            <a:pPr marL="45720" indent="0" algn="ctr">
              <a:buNone/>
            </a:pPr>
            <a:r>
              <a:rPr lang="tr-TR" dirty="0">
                <a:latin typeface="Calibri" panose="020F0502020204030204" pitchFamily="34" charset="0"/>
                <a:cs typeface="Calibri" panose="020F0502020204030204" pitchFamily="34" charset="0"/>
              </a:rPr>
              <a:t>Medeni hukukta ehliyet, hak ehliyeti ve fiil ehliyeti olarak ikiye ayrılır</a:t>
            </a:r>
          </a:p>
          <a:p>
            <a:pPr marL="45720" indent="0" algn="ctr">
              <a:buNone/>
            </a:pPr>
            <a:r>
              <a:rPr lang="tr-TR" dirty="0">
                <a:latin typeface="Calibri" panose="020F0502020204030204" pitchFamily="34" charset="0"/>
                <a:cs typeface="Calibri" panose="020F0502020204030204" pitchFamily="34" charset="0"/>
              </a:rPr>
              <a:t> </a:t>
            </a:r>
          </a:p>
          <a:p>
            <a:pPr lvl="1" algn="just"/>
            <a:r>
              <a:rPr lang="tr-TR" b="1" dirty="0">
                <a:latin typeface="Calibri" panose="020F0502020204030204" pitchFamily="34" charset="0"/>
                <a:cs typeface="Calibri" panose="020F0502020204030204" pitchFamily="34" charset="0"/>
              </a:rPr>
              <a:t>Hak ehliyeti</a:t>
            </a:r>
            <a:r>
              <a:rPr lang="tr-TR" dirty="0">
                <a:latin typeface="Calibri" panose="020F0502020204030204" pitchFamily="34" charset="0"/>
                <a:cs typeface="Calibri" panose="020F0502020204030204" pitchFamily="34" charset="0"/>
              </a:rPr>
              <a:t>: </a:t>
            </a:r>
            <a:r>
              <a:rPr lang="tr-TR" b="1" dirty="0">
                <a:latin typeface="Calibri" panose="020F0502020204030204" pitchFamily="34" charset="0"/>
                <a:cs typeface="Calibri" panose="020F0502020204030204" pitchFamily="34" charset="0"/>
              </a:rPr>
              <a:t>TMK, md. 8: </a:t>
            </a:r>
            <a:r>
              <a:rPr lang="en-GB" dirty="0">
                <a:latin typeface="Calibri" panose="020F0502020204030204" pitchFamily="34" charset="0"/>
                <a:cs typeface="Calibri" panose="020F0502020204030204" pitchFamily="34" charset="0"/>
              </a:rPr>
              <a:t>Her </a:t>
            </a:r>
            <a:r>
              <a:rPr lang="tr-TR" dirty="0">
                <a:latin typeface="Calibri" panose="020F0502020204030204" pitchFamily="34" charset="0"/>
                <a:cs typeface="Calibri" panose="020F0502020204030204" pitchFamily="34" charset="0"/>
              </a:rPr>
              <a:t>insanın hak ehliyeti vardır. Buna göre bütün insanlar, hukuk düzeninin sınırları içinde, haklara ve borçlara ehil olmada eşittirler</a:t>
            </a:r>
            <a:r>
              <a:rPr lang="en-GB" dirty="0">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a:p>
            <a:pPr lvl="2" algn="just"/>
            <a:r>
              <a:rPr lang="tr-TR" b="1" dirty="0">
                <a:latin typeface="Calibri" panose="020F0502020204030204" pitchFamily="34" charset="0"/>
                <a:cs typeface="Calibri" panose="020F0502020204030204" pitchFamily="34" charset="0"/>
              </a:rPr>
              <a:t>TMK, md. 28: </a:t>
            </a:r>
            <a:r>
              <a:rPr lang="tr-TR" dirty="0">
                <a:latin typeface="Calibri" panose="020F0502020204030204" pitchFamily="34" charset="0"/>
                <a:cs typeface="Calibri" panose="020F0502020204030204" pitchFamily="34" charset="0"/>
              </a:rPr>
              <a:t>Çocuk hak ehliyetini, sağ doğmak koşuluyla, ana rahmine düştüğü andan başlayarak elde eder.</a:t>
            </a:r>
          </a:p>
          <a:p>
            <a:pPr lvl="2" algn="just"/>
            <a:r>
              <a:rPr lang="tr-TR" b="1" dirty="0">
                <a:latin typeface="Calibri" panose="020F0502020204030204" pitchFamily="34" charset="0"/>
                <a:cs typeface="Calibri" panose="020F0502020204030204" pitchFamily="34" charset="0"/>
              </a:rPr>
              <a:t>TMK. Md, 48: </a:t>
            </a:r>
            <a:r>
              <a:rPr lang="tr-TR" dirty="0">
                <a:latin typeface="Calibri" panose="020F0502020204030204" pitchFamily="34" charset="0"/>
                <a:cs typeface="Calibri" panose="020F0502020204030204" pitchFamily="34" charset="0"/>
              </a:rPr>
              <a:t>Tüzel kişiler, cins, yaş, hısımlık gibi yaradılış gereği insana özgü niteliklere bağlı olanlar dışındaki bütün haklara ve borçlara ehildirler</a:t>
            </a:r>
            <a:r>
              <a:rPr lang="en-GB" dirty="0">
                <a:latin typeface="Calibri" panose="020F0502020204030204" pitchFamily="34" charset="0"/>
                <a:cs typeface="Calibri" panose="020F0502020204030204" pitchFamily="34" charset="0"/>
              </a:rPr>
              <a:t>. </a:t>
            </a:r>
            <a:endParaRPr lang="tr-TR" dirty="0">
              <a:latin typeface="Calibri" panose="020F0502020204030204" pitchFamily="34" charset="0"/>
              <a:cs typeface="Calibri" panose="020F0502020204030204" pitchFamily="34" charset="0"/>
            </a:endParaRPr>
          </a:p>
          <a:p>
            <a:pPr marL="640080" lvl="2" indent="0" algn="just">
              <a:buNone/>
            </a:pPr>
            <a:endParaRPr lang="tr-TR" dirty="0">
              <a:latin typeface="Calibri" panose="020F0502020204030204" pitchFamily="34" charset="0"/>
              <a:cs typeface="Calibri" panose="020F0502020204030204" pitchFamily="34" charset="0"/>
            </a:endParaRPr>
          </a:p>
          <a:p>
            <a:pPr marL="640080" lvl="2" indent="0" algn="just">
              <a:buNone/>
            </a:pPr>
            <a:endParaRPr lang="tr-TR" dirty="0">
              <a:latin typeface="Calibri" panose="020F0502020204030204" pitchFamily="34" charset="0"/>
              <a:cs typeface="Calibri" panose="020F0502020204030204" pitchFamily="34" charset="0"/>
            </a:endParaRPr>
          </a:p>
          <a:p>
            <a:pPr lvl="1" algn="just"/>
            <a:endParaRPr lang="tr-TR"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a16="http://schemas.microsoft.com/office/drawing/2014/main" xmlns="" id="{27108DC1-64B0-48F3-8872-53F53BACAF75}"/>
              </a:ext>
            </a:extLst>
          </p:cNvPr>
          <p:cNvSpPr>
            <a:spLocks noGrp="1"/>
          </p:cNvSpPr>
          <p:nvPr>
            <p:ph type="title"/>
          </p:nvPr>
        </p:nvSpPr>
        <p:spPr/>
        <p:txBody>
          <a:bodyPr/>
          <a:lstStyle/>
          <a:p>
            <a:r>
              <a:rPr lang="tr-TR" sz="2000" dirty="0">
                <a:latin typeface="Gill Sans MT" panose="020B0502020104020203" pitchFamily="34" charset="0"/>
              </a:rPr>
              <a:t>14. Hafta</a:t>
            </a:r>
            <a:r>
              <a:rPr lang="tr-TR" sz="2400" dirty="0">
                <a:latin typeface="Gill Sans MT" panose="020B0502020104020203" pitchFamily="34" charset="0"/>
              </a:rPr>
              <a:t/>
            </a:r>
            <a:br>
              <a:rPr lang="tr-TR" sz="2400" dirty="0">
                <a:latin typeface="Gill Sans MT" panose="020B0502020104020203" pitchFamily="34" charset="0"/>
              </a:rPr>
            </a:br>
            <a:r>
              <a:rPr lang="tr-TR" sz="2400" b="1" dirty="0">
                <a:latin typeface="Gill Sans MT" panose="020B0502020104020203" pitchFamily="34" charset="0"/>
              </a:rPr>
              <a:t>EHLİYET</a:t>
            </a:r>
            <a:br>
              <a:rPr lang="tr-TR" sz="2400" b="1" dirty="0">
                <a:latin typeface="Gill Sans MT" panose="020B0502020104020203" pitchFamily="34" charset="0"/>
              </a:rPr>
            </a:br>
            <a:r>
              <a:rPr lang="tr-TR" sz="2400" b="1" dirty="0">
                <a:latin typeface="Gill Sans MT" panose="020B0502020104020203" pitchFamily="34" charset="0"/>
              </a:rPr>
              <a:t>GENEL (OBJEKTİF) EHLİYET</a:t>
            </a:r>
          </a:p>
        </p:txBody>
      </p:sp>
    </p:spTree>
    <p:extLst>
      <p:ext uri="{BB962C8B-B14F-4D97-AF65-F5344CB8AC3E}">
        <p14:creationId xmlns:p14="http://schemas.microsoft.com/office/powerpoint/2010/main" xmlns="" val="3017499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pPr lvl="1" algn="just"/>
            <a:r>
              <a:rPr lang="tr-TR" b="1" dirty="0" smtClean="0">
                <a:latin typeface="Calibri" panose="020F0502020204030204" pitchFamily="34" charset="0"/>
                <a:cs typeface="Calibri" panose="020F0502020204030204" pitchFamily="34" charset="0"/>
              </a:rPr>
              <a:t>Fiil Ehliyeti</a:t>
            </a:r>
            <a:r>
              <a:rPr lang="tr-TR" dirty="0" smtClean="0">
                <a:latin typeface="Calibri" panose="020F0502020204030204" pitchFamily="34" charset="0"/>
                <a:cs typeface="Calibri" panose="020F0502020204030204" pitchFamily="34" charset="0"/>
              </a:rPr>
              <a:t>: MK, md. 10: Ayırt etme gücüne sahip ve kısıtlı olmayan her ergin kişinin fiil ehliyeti vardır</a:t>
            </a:r>
            <a:r>
              <a:rPr lang="en-GB" dirty="0" smtClean="0">
                <a:latin typeface="Calibri" panose="020F0502020204030204" pitchFamily="34" charset="0"/>
                <a:cs typeface="Calibri" panose="020F0502020204030204" pitchFamily="34" charset="0"/>
              </a:rPr>
              <a:t>. </a:t>
            </a:r>
            <a:endParaRPr lang="tr-TR" dirty="0" smtClean="0">
              <a:latin typeface="Calibri" panose="020F0502020204030204" pitchFamily="34" charset="0"/>
              <a:cs typeface="Calibri" panose="020F0502020204030204" pitchFamily="34" charset="0"/>
            </a:endParaRPr>
          </a:p>
          <a:p>
            <a:pPr lvl="2" algn="just">
              <a:buClr>
                <a:srgbClr val="928B70"/>
              </a:buClr>
            </a:pPr>
            <a:r>
              <a:rPr lang="tr-TR" sz="1500" b="1" dirty="0" smtClean="0">
                <a:solidFill>
                  <a:srgbClr val="534949"/>
                </a:solidFill>
                <a:latin typeface="Calibri" panose="020F0502020204030204" pitchFamily="34" charset="0"/>
                <a:cs typeface="Calibri" panose="020F0502020204030204" pitchFamily="34" charset="0"/>
              </a:rPr>
              <a:t>TMK, md. 9: </a:t>
            </a:r>
            <a:r>
              <a:rPr lang="tr-TR" sz="1500" dirty="0" smtClean="0">
                <a:solidFill>
                  <a:srgbClr val="534949"/>
                </a:solidFill>
                <a:latin typeface="Calibri" panose="020F0502020204030204" pitchFamily="34" charset="0"/>
                <a:cs typeface="Calibri" panose="020F0502020204030204" pitchFamily="34" charset="0"/>
              </a:rPr>
              <a:t>Fiil ehliyetine sahip olan kimse, kendi fiilleriyle hak edinebilir ve borç altına girebilir.</a:t>
            </a:r>
          </a:p>
          <a:p>
            <a:pPr lvl="2" algn="just">
              <a:buClr>
                <a:srgbClr val="928B70"/>
              </a:buClr>
            </a:pPr>
            <a:r>
              <a:rPr lang="tr-TR" sz="1500" b="1" dirty="0" smtClean="0">
                <a:solidFill>
                  <a:srgbClr val="534949"/>
                </a:solidFill>
                <a:latin typeface="Calibri" panose="020F0502020204030204" pitchFamily="34" charset="0"/>
                <a:cs typeface="Calibri" panose="020F0502020204030204" pitchFamily="34" charset="0"/>
              </a:rPr>
              <a:t>TMK, md. 49: </a:t>
            </a:r>
            <a:r>
              <a:rPr lang="tr-TR" sz="1500" dirty="0" smtClean="0">
                <a:solidFill>
                  <a:srgbClr val="534949"/>
                </a:solidFill>
                <a:latin typeface="Calibri" panose="020F0502020204030204" pitchFamily="34" charset="0"/>
                <a:cs typeface="Calibri" panose="020F0502020204030204" pitchFamily="34" charset="0"/>
              </a:rPr>
              <a:t>Tüzel kişiler, kanuna ve kuruluş belgelerine göre gerekli organlara sahip olmakla, fiil ehliyetini kazanırlar. </a:t>
            </a:r>
          </a:p>
          <a:p>
            <a:pPr>
              <a:buNone/>
            </a:pPr>
            <a:endParaRPr lang="tr-TR" dirty="0"/>
          </a:p>
        </p:txBody>
      </p:sp>
      <p:sp>
        <p:nvSpPr>
          <p:cNvPr id="3" name="2 Başlık"/>
          <p:cNvSpPr>
            <a:spLocks noGrp="1"/>
          </p:cNvSpPr>
          <p:nvPr>
            <p:ph type="title"/>
          </p:nvPr>
        </p:nvSpPr>
        <p:spPr/>
        <p:txBody>
          <a:bodyPr/>
          <a:lstStyle/>
          <a:p>
            <a:r>
              <a:rPr lang="tr-TR" sz="2400" dirty="0" smtClean="0">
                <a:latin typeface="Gill Sans MT" panose="020B0502020104020203" pitchFamily="34" charset="0"/>
              </a:rPr>
              <a:t>14. Hafta</a:t>
            </a:r>
            <a:br>
              <a:rPr lang="tr-TR" sz="2400" dirty="0" smtClean="0">
                <a:latin typeface="Gill Sans MT" panose="020B0502020104020203" pitchFamily="34" charset="0"/>
              </a:rPr>
            </a:br>
            <a:r>
              <a:rPr lang="tr-TR" sz="2400" b="1" dirty="0" smtClean="0">
                <a:latin typeface="Gill Sans MT" panose="020B0502020104020203" pitchFamily="34" charset="0"/>
              </a:rPr>
              <a:t>EHLİYET</a:t>
            </a:r>
            <a:br>
              <a:rPr lang="tr-TR" sz="2400" b="1" dirty="0" smtClean="0">
                <a:latin typeface="Gill Sans MT" panose="020B0502020104020203" pitchFamily="34" charset="0"/>
              </a:rPr>
            </a:br>
            <a:r>
              <a:rPr lang="tr-TR" sz="2400" b="1" dirty="0" smtClean="0">
                <a:latin typeface="Gill Sans MT" panose="020B0502020104020203" pitchFamily="34" charset="0"/>
              </a:rPr>
              <a:t>GENEL (OBJEKTİF) EHLİYET</a:t>
            </a:r>
            <a:endParaRPr lang="tr-T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lvl="1" algn="just"/>
            <a:r>
              <a:rPr lang="tr-TR" b="1" dirty="0" smtClean="0">
                <a:latin typeface="Calibri" panose="020F0502020204030204" pitchFamily="34" charset="0"/>
                <a:cs typeface="Calibri" panose="020F0502020204030204" pitchFamily="34" charset="0"/>
              </a:rPr>
              <a:t>Hukuk Muhakemeleri Kanunu</a:t>
            </a:r>
          </a:p>
          <a:p>
            <a:pPr marL="365760" lvl="1" indent="0" algn="just">
              <a:buNone/>
            </a:pPr>
            <a:endParaRPr lang="tr-TR" b="1" dirty="0" smtClean="0">
              <a:latin typeface="Calibri" panose="020F0502020204030204" pitchFamily="34" charset="0"/>
              <a:cs typeface="Calibri" panose="020F0502020204030204" pitchFamily="34" charset="0"/>
            </a:endParaRPr>
          </a:p>
          <a:p>
            <a:pPr lvl="2" algn="just"/>
            <a:r>
              <a:rPr lang="tr-TR" b="1" dirty="0" smtClean="0">
                <a:latin typeface="Calibri" panose="020F0502020204030204" pitchFamily="34" charset="0"/>
                <a:cs typeface="Calibri" panose="020F0502020204030204" pitchFamily="34" charset="0"/>
              </a:rPr>
              <a:t>Md. 50: </a:t>
            </a:r>
            <a:r>
              <a:rPr lang="tr-TR" dirty="0" smtClean="0">
                <a:latin typeface="Calibri" panose="020F0502020204030204" pitchFamily="34" charset="0"/>
                <a:cs typeface="Calibri" panose="020F0502020204030204" pitchFamily="34" charset="0"/>
              </a:rPr>
              <a:t>Medenî haklardan yararlanma ehliyetine sahip olan, davada </a:t>
            </a:r>
            <a:r>
              <a:rPr lang="tr-TR" b="1" dirty="0" smtClean="0">
                <a:latin typeface="Calibri" panose="020F0502020204030204" pitchFamily="34" charset="0"/>
                <a:cs typeface="Calibri" panose="020F0502020204030204" pitchFamily="34" charset="0"/>
              </a:rPr>
              <a:t>taraf ehliyeti</a:t>
            </a:r>
            <a:r>
              <a:rPr lang="tr-TR" dirty="0" smtClean="0">
                <a:latin typeface="Calibri" panose="020F0502020204030204" pitchFamily="34" charset="0"/>
                <a:cs typeface="Calibri" panose="020F0502020204030204" pitchFamily="34" charset="0"/>
              </a:rPr>
              <a:t>ne de sahiptir. </a:t>
            </a:r>
          </a:p>
          <a:p>
            <a:pPr lvl="2" algn="just"/>
            <a:r>
              <a:rPr lang="tr-TR" b="1" dirty="0" smtClean="0">
                <a:latin typeface="Calibri" panose="020F0502020204030204" pitchFamily="34" charset="0"/>
                <a:cs typeface="Calibri" panose="020F0502020204030204" pitchFamily="34" charset="0"/>
              </a:rPr>
              <a:t>Md. 51: Dava ehliyeti</a:t>
            </a:r>
            <a:r>
              <a:rPr lang="tr-TR" dirty="0" smtClean="0">
                <a:latin typeface="Calibri" panose="020F0502020204030204" pitchFamily="34" charset="0"/>
                <a:cs typeface="Calibri" panose="020F0502020204030204" pitchFamily="34" charset="0"/>
              </a:rPr>
              <a:t>, medenî hakları kullanma ehliyetine göre belirlenir.</a:t>
            </a:r>
          </a:p>
          <a:p>
            <a:pPr lvl="2" algn="just"/>
            <a:r>
              <a:rPr lang="tr-TR" b="1" dirty="0" smtClean="0">
                <a:latin typeface="Calibri" panose="020F0502020204030204" pitchFamily="34" charset="0"/>
                <a:cs typeface="Calibri" panose="020F0502020204030204" pitchFamily="34" charset="0"/>
              </a:rPr>
              <a:t>Md. 52: </a:t>
            </a:r>
            <a:r>
              <a:rPr lang="tr-TR" dirty="0" smtClean="0">
                <a:latin typeface="Calibri" panose="020F0502020204030204" pitchFamily="34" charset="0"/>
                <a:cs typeface="Calibri" panose="020F0502020204030204" pitchFamily="34" charset="0"/>
              </a:rPr>
              <a:t>Medenî hakları kullanma ehliyetine sahip olmayanlar davada kanuni temsilcileri, tüzel kişiler ise yetkili organları tarafından </a:t>
            </a:r>
            <a:r>
              <a:rPr lang="tr-TR" b="1" dirty="0" smtClean="0">
                <a:latin typeface="Calibri" panose="020F0502020204030204" pitchFamily="34" charset="0"/>
                <a:cs typeface="Calibri" panose="020F0502020204030204" pitchFamily="34" charset="0"/>
              </a:rPr>
              <a:t>temsil</a:t>
            </a:r>
            <a:r>
              <a:rPr lang="tr-TR" dirty="0" smtClean="0">
                <a:latin typeface="Calibri" panose="020F0502020204030204" pitchFamily="34" charset="0"/>
                <a:cs typeface="Calibri" panose="020F0502020204030204" pitchFamily="34" charset="0"/>
              </a:rPr>
              <a:t> edilir.</a:t>
            </a:r>
          </a:p>
          <a:p>
            <a:pPr>
              <a:buNone/>
            </a:pPr>
            <a:endParaRPr lang="tr-TR" dirty="0"/>
          </a:p>
        </p:txBody>
      </p:sp>
      <p:sp>
        <p:nvSpPr>
          <p:cNvPr id="3" name="2 Başlık"/>
          <p:cNvSpPr>
            <a:spLocks noGrp="1"/>
          </p:cNvSpPr>
          <p:nvPr>
            <p:ph type="title"/>
          </p:nvPr>
        </p:nvSpPr>
        <p:spPr/>
        <p:txBody>
          <a:bodyPr/>
          <a:lstStyle/>
          <a:p>
            <a:r>
              <a:rPr lang="tr-TR" sz="2400" dirty="0" smtClean="0">
                <a:latin typeface="Gill Sans MT" panose="020B0502020104020203" pitchFamily="34" charset="0"/>
              </a:rPr>
              <a:t>14. Hafta</a:t>
            </a:r>
            <a:br>
              <a:rPr lang="tr-TR" sz="2400" dirty="0" smtClean="0">
                <a:latin typeface="Gill Sans MT" panose="020B0502020104020203" pitchFamily="34" charset="0"/>
              </a:rPr>
            </a:br>
            <a:r>
              <a:rPr lang="tr-TR" sz="2400" b="1" dirty="0" smtClean="0">
                <a:latin typeface="Gill Sans MT" panose="020B0502020104020203" pitchFamily="34" charset="0"/>
              </a:rPr>
              <a:t>EHLİYET</a:t>
            </a:r>
            <a:br>
              <a:rPr lang="tr-TR" sz="2400" b="1" dirty="0" smtClean="0">
                <a:latin typeface="Gill Sans MT" panose="020B0502020104020203" pitchFamily="34" charset="0"/>
              </a:rPr>
            </a:br>
            <a:r>
              <a:rPr lang="tr-TR" sz="2400" b="1" dirty="0" smtClean="0">
                <a:latin typeface="Gill Sans MT" panose="020B0502020104020203" pitchFamily="34" charset="0"/>
              </a:rPr>
              <a:t>GENEL (OBJEKTİF) EHLİYET</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E40549AD-4717-4669-9E89-E4F811E495E1}"/>
              </a:ext>
            </a:extLst>
          </p:cNvPr>
          <p:cNvSpPr>
            <a:spLocks noGrp="1"/>
          </p:cNvSpPr>
          <p:nvPr>
            <p:ph idx="1"/>
          </p:nvPr>
        </p:nvSpPr>
        <p:spPr/>
        <p:txBody>
          <a:bodyPr>
            <a:normAutofit/>
          </a:bodyPr>
          <a:lstStyle/>
          <a:p>
            <a:pPr algn="just"/>
            <a:r>
              <a:rPr lang="tr-TR" dirty="0">
                <a:latin typeface="Calibri" panose="020F0502020204030204" pitchFamily="34" charset="0"/>
                <a:cs typeface="Calibri" panose="020F0502020204030204" pitchFamily="34" charset="0"/>
              </a:rPr>
              <a:t>İdari yargıda iptal davası açabilmek için genel ehliyet yeterli değildir. Dava açmakta bir menfaatin olması da gerekmektedir. İYUK, md. 2 uyarınca </a:t>
            </a:r>
            <a:r>
              <a:rPr lang="tr-TR" b="1" dirty="0">
                <a:latin typeface="Calibri" panose="020F0502020204030204" pitchFamily="34" charset="0"/>
                <a:cs typeface="Calibri" panose="020F0502020204030204" pitchFamily="34" charset="0"/>
              </a:rPr>
              <a:t>iptal davaları</a:t>
            </a:r>
            <a:r>
              <a:rPr lang="tr-TR" dirty="0">
                <a:latin typeface="Calibri" panose="020F0502020204030204" pitchFamily="34" charset="0"/>
                <a:cs typeface="Calibri" panose="020F0502020204030204" pitchFamily="34" charset="0"/>
              </a:rPr>
              <a:t>, idarî işlemler hakkında yetki, şekil, sebep, konu ve maksat yönlerinden biri ile hukuka aykırı olduklarından dolayı iptalleri için </a:t>
            </a:r>
            <a:r>
              <a:rPr lang="tr-TR" b="1" dirty="0">
                <a:latin typeface="Calibri" panose="020F0502020204030204" pitchFamily="34" charset="0"/>
                <a:cs typeface="Calibri" panose="020F0502020204030204" pitchFamily="34" charset="0"/>
              </a:rPr>
              <a:t>menfaatleri ihlâl edilenler </a:t>
            </a:r>
            <a:r>
              <a:rPr lang="tr-TR" dirty="0">
                <a:latin typeface="Calibri" panose="020F0502020204030204" pitchFamily="34" charset="0"/>
                <a:cs typeface="Calibri" panose="020F0502020204030204" pitchFamily="34" charset="0"/>
              </a:rPr>
              <a:t>tarafından açılır. Menfaat, idari işlem ile davacı arasındaki ilgidir. Bu ilgi </a:t>
            </a:r>
            <a:r>
              <a:rPr lang="tr-TR" b="1" dirty="0">
                <a:latin typeface="Calibri" panose="020F0502020204030204" pitchFamily="34" charset="0"/>
                <a:cs typeface="Calibri" panose="020F0502020204030204" pitchFamily="34" charset="0"/>
              </a:rPr>
              <a:t>kişisel, güncel </a:t>
            </a:r>
            <a:r>
              <a:rPr lang="tr-TR" dirty="0">
                <a:latin typeface="Calibri" panose="020F0502020204030204" pitchFamily="34" charset="0"/>
                <a:cs typeface="Calibri" panose="020F0502020204030204" pitchFamily="34" charset="0"/>
              </a:rPr>
              <a:t>ve</a:t>
            </a:r>
            <a:r>
              <a:rPr lang="tr-TR" b="1" dirty="0">
                <a:latin typeface="Calibri" panose="020F0502020204030204" pitchFamily="34" charset="0"/>
                <a:cs typeface="Calibri" panose="020F0502020204030204" pitchFamily="34" charset="0"/>
              </a:rPr>
              <a:t> meşru </a:t>
            </a:r>
            <a:r>
              <a:rPr lang="tr-TR" dirty="0">
                <a:latin typeface="Calibri" panose="020F0502020204030204" pitchFamily="34" charset="0"/>
                <a:cs typeface="Calibri" panose="020F0502020204030204" pitchFamily="34" charset="0"/>
              </a:rPr>
              <a:t>olmalıdır.</a:t>
            </a:r>
          </a:p>
          <a:p>
            <a:pPr algn="just"/>
            <a:endParaRPr lang="tr-TR"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a16="http://schemas.microsoft.com/office/drawing/2014/main" xmlns="" id="{4E4AFA7E-D994-4848-8F89-83386F168653}"/>
              </a:ext>
            </a:extLst>
          </p:cNvPr>
          <p:cNvSpPr>
            <a:spLocks noGrp="1"/>
          </p:cNvSpPr>
          <p:nvPr>
            <p:ph type="title"/>
          </p:nvPr>
        </p:nvSpPr>
        <p:spPr/>
        <p:txBody>
          <a:bodyPr/>
          <a:lstStyle/>
          <a:p>
            <a:r>
              <a:rPr lang="tr-TR" sz="2000" dirty="0">
                <a:solidFill>
                  <a:prstClr val="white"/>
                </a:solidFill>
                <a:latin typeface="Gill Sans MT" panose="020B0502020104020203" pitchFamily="34" charset="0"/>
              </a:rPr>
              <a:t>14. Hafta</a:t>
            </a:r>
            <a:r>
              <a:rPr lang="tr-TR" sz="2400" dirty="0">
                <a:solidFill>
                  <a:prstClr val="white"/>
                </a:solidFill>
                <a:latin typeface="Gill Sans MT" panose="020B0502020104020203" pitchFamily="34" charset="0"/>
              </a:rPr>
              <a:t/>
            </a:r>
            <a:br>
              <a:rPr lang="tr-TR" sz="2400" dirty="0">
                <a:solidFill>
                  <a:prstClr val="white"/>
                </a:solidFill>
                <a:latin typeface="Gill Sans MT" panose="020B0502020104020203" pitchFamily="34" charset="0"/>
              </a:rPr>
            </a:br>
            <a:r>
              <a:rPr lang="tr-TR" sz="2400" b="1" dirty="0">
                <a:solidFill>
                  <a:prstClr val="white"/>
                </a:solidFill>
                <a:latin typeface="Gill Sans MT" panose="020B0502020104020203" pitchFamily="34" charset="0"/>
              </a:rPr>
              <a:t>EHLİYET</a:t>
            </a:r>
            <a:br>
              <a:rPr lang="tr-TR" sz="2400" b="1" dirty="0">
                <a:solidFill>
                  <a:prstClr val="white"/>
                </a:solidFill>
                <a:latin typeface="Gill Sans MT" panose="020B0502020104020203" pitchFamily="34" charset="0"/>
              </a:rPr>
            </a:br>
            <a:r>
              <a:rPr lang="tr-TR" sz="2400" b="1" dirty="0">
                <a:solidFill>
                  <a:prstClr val="white"/>
                </a:solidFill>
                <a:latin typeface="Gill Sans MT" panose="020B0502020104020203" pitchFamily="34" charset="0"/>
              </a:rPr>
              <a:t>ÖZEL (SUBJEKTİF) EHLİYET</a:t>
            </a:r>
            <a:endParaRPr lang="tr-TR" dirty="0"/>
          </a:p>
        </p:txBody>
      </p:sp>
    </p:spTree>
    <p:extLst>
      <p:ext uri="{BB962C8B-B14F-4D97-AF65-F5344CB8AC3E}">
        <p14:creationId xmlns:p14="http://schemas.microsoft.com/office/powerpoint/2010/main" xmlns="" val="3705395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Ekip çalışması sunusu</TPFriendlyName>
    <BusinessGroup xmlns="d1af3920-8fda-4ad5-98bb-96475601b038" xsi:nil="true"/>
    <APEditor xmlns="d1af3920-8fda-4ad5-98bb-96475601b038">
      <UserInfo>
        <DisplayName>REDMOND\v-luannv</DisplayName>
        <AccountId>109</AccountId>
        <AccountType/>
      </UserInfo>
    </APEditor>
    <SourceTitle xmlns="d1af3920-8fda-4ad5-98bb-96475601b038">Teamwork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82934</Value>
      <Value>324621</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TP010228269</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63832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AF43F20-213B-450A-A1E1-9AF3C5268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A43177-CB53-4FC9-AE5C-31D03B28AC3A}">
  <ds:schemaRefs>
    <ds:schemaRef ds:uri="http://purl.org/dc/elements/1.1/"/>
    <ds:schemaRef ds:uri="http://schemas.microsoft.com/office/2006/metadata/properties"/>
    <ds:schemaRef ds:uri="d1af3920-8fda-4ad5-98bb-96475601b038"/>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CD9CF7CD-D894-4304-A953-565B8A1FF80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625</Words>
  <Application>Microsoft Office PowerPoint</Application>
  <PresentationFormat>Ekran Gösterisi (4:3)</PresentationFormat>
  <Paragraphs>65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Kılavuz</vt:lpstr>
      <vt:lpstr>13. HAFTA İDARİ MERCİ TECAVÜZÜ</vt:lpstr>
      <vt:lpstr>13. HAFTA İDARİ MERCİ TECAVÜZÜ</vt:lpstr>
      <vt:lpstr>13. HAFTA ZORUNLU İDARİ BAŞVURU</vt:lpstr>
      <vt:lpstr>13. HAFTA İYUK, md. 13’te öngörülen başvuru, zorunlu idari başvuru yolu olarak değerlendirilebilir mi?</vt:lpstr>
      <vt:lpstr>13. HAFTA İYUK, md. 13’te öngörülen başvuru, zorunlu idari başvuru yolu olarak değerlendirilebilir mi?</vt:lpstr>
      <vt:lpstr>14. Hafta EHLİYET GENEL (OBJEKTİF) EHLİYET</vt:lpstr>
      <vt:lpstr>14. Hafta EHLİYET GENEL (OBJEKTİF) EHLİYET</vt:lpstr>
      <vt:lpstr>14. Hafta EHLİYET GENEL (OBJEKTİF) EHLİYET</vt:lpstr>
      <vt:lpstr>14. Hafta EHLİYET ÖZEL (SUBJEKTİF) EHLİYET</vt:lpstr>
      <vt:lpstr>14. Hafta EHLİYET ÖZEL (SUBJEKTİF) EHLİYET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2018-03-03T21:16:10Z</dcterms:created>
  <dcterms:modified xsi:type="dcterms:W3CDTF">2018-11-02T10:05:49Z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4349700</vt:r8>
  </property>
</Properties>
</file>