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72" r:id="rId4"/>
  </p:sldMasterIdLst>
  <p:notesMasterIdLst>
    <p:notesMasterId r:id="rId15"/>
  </p:notesMasterIdLst>
  <p:sldIdLst>
    <p:sldId id="294" r:id="rId5"/>
    <p:sldId id="298" r:id="rId6"/>
    <p:sldId id="299" r:id="rId7"/>
    <p:sldId id="295" r:id="rId8"/>
    <p:sldId id="300" r:id="rId9"/>
    <p:sldId id="296" r:id="rId10"/>
    <p:sldId id="302" r:id="rId11"/>
    <p:sldId id="301" r:id="rId12"/>
    <p:sldId id="297" r:id="rId13"/>
    <p:sldId id="30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91" d="100"/>
          <a:sy n="91" d="100"/>
        </p:scale>
        <p:origin x="-137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8DB960-2B76-49A4-B4DC-4E752D1B98C4}" type="datetimeFigureOut">
              <a:rPr lang="en-US" smtClean="0"/>
              <a:pPr/>
              <a:t>11/2/2018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0730A-D9D0-4B64-B15A-CC5DED520116}" type="slidenum">
              <a:rPr lang="en-US" smtClean="0"/>
              <a:pPr/>
              <a:t>‹#›</a:t>
            </a:fld>
            <a:endParaRPr lang="en-US"/>
          </a:p>
        </p:txBody>
      </p:sp>
    </p:spTree>
    <p:extLst>
      <p:ext uri="{BB962C8B-B14F-4D97-AF65-F5344CB8AC3E}">
        <p14:creationId xmlns:p14="http://schemas.microsoft.com/office/powerpoint/2010/main" xmlns="" val="3349794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A480A42-1B47-4A74-9A1D-F67E9D003F15}" type="datetimeFigureOut">
              <a:rPr lang="en-US" smtClean="0"/>
              <a:pPr/>
              <a:t>11/2/2018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024F9E6-8BD1-4849-86DE-3CD23B63DC4B}"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tr-TR"/>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024F9E6-8BD1-4849-86DE-3CD23B63DC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
        <p:nvSpPr>
          <p:cNvPr id="7" name="Title 6"/>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9" name="Date Placeholder 8"/>
          <p:cNvSpPr>
            <a:spLocks noGrp="1"/>
          </p:cNvSpPr>
          <p:nvPr>
            <p:ph type="dt" sz="half" idx="10"/>
          </p:nvPr>
        </p:nvSpPr>
        <p:spPr/>
        <p:txBody>
          <a:bodyPr/>
          <a:lstStyle>
            <a:lvl1pPr>
              <a:defRPr>
                <a:solidFill>
                  <a:srgbClr val="FFFFFF"/>
                </a:solidFill>
              </a:defRPr>
            </a:lvl1pPr>
          </a:lstStyle>
          <a:p>
            <a:fld id="{DA480A42-1B47-4A74-9A1D-F67E9D003F15}" type="datetimeFigureOut">
              <a:rPr lang="en-US" smtClean="0"/>
              <a:pPr/>
              <a:t>11/2/2018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024F9E6-8BD1-4849-86DE-3CD23B63DC4B}"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tr-TR"/>
              <a:t>Asıl başlık stili için tıklatın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8" name="Title 7"/>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A480A42-1B47-4A74-9A1D-F67E9D003F15}" type="datetimeFigureOut">
              <a:rPr lang="en-US" smtClean="0"/>
              <a:pPr/>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480A42-1B47-4A74-9A1D-F67E9D003F15}" type="datetimeFigureOut">
              <a:rPr lang="en-US" smtClean="0"/>
              <a:pPr/>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4F9E6-8BD1-4849-86DE-3CD23B63DC4B}" type="slidenum">
              <a:rPr lang="en-US" smtClean="0"/>
              <a:pPr/>
              <a:t>‹#›</a:t>
            </a:fld>
            <a:endParaRPr lang="en-US"/>
          </a:p>
        </p:txBody>
      </p:sp>
      <p:sp>
        <p:nvSpPr>
          <p:cNvPr id="6" name="Title 5"/>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A480A42-1B47-4A74-9A1D-F67E9D003F15}" type="datetimeFigureOut">
              <a:rPr lang="en-US" smtClean="0"/>
              <a:pPr/>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4F9E6-8BD1-4849-86DE-3CD23B63DC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024F9E6-8BD1-4849-86DE-3CD23B63DC4B}"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tr-TR"/>
              <a:t>Asıl başlık stili için tıklatın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tr-TR"/>
              <a:t>Asıl başlık stili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A480A42-1B47-4A74-9A1D-F67E9D003F15}" type="datetimeFigureOut">
              <a:rPr lang="en-US" smtClean="0"/>
              <a:pPr/>
              <a:t>11/2/2018</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024F9E6-8BD1-4849-86DE-3CD23B63DC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xmlns="" id="{86A3CEC0-CCE6-4EAF-B6DD-41B23AA246DD}"/>
              </a:ext>
            </a:extLst>
          </p:cNvPr>
          <p:cNvSpPr>
            <a:spLocks noGrp="1"/>
          </p:cNvSpPr>
          <p:nvPr>
            <p:ph idx="1"/>
          </p:nvPr>
        </p:nvSpPr>
        <p:spPr>
          <a:xfrm>
            <a:off x="380999" y="1719070"/>
            <a:ext cx="8407893" cy="4950289"/>
          </a:xfrm>
        </p:spPr>
        <p:txBody>
          <a:bodyPr>
            <a:normAutofit/>
          </a:bodyPr>
          <a:lstStyle/>
          <a:p>
            <a:pPr algn="just"/>
            <a:r>
              <a:rPr lang="tr-TR" dirty="0">
                <a:latin typeface="Calibri" panose="020F0502020204030204" pitchFamily="34" charset="0"/>
                <a:cs typeface="Calibri" panose="020F0502020204030204" pitchFamily="34" charset="0"/>
              </a:rPr>
              <a:t>Kanunla öngörülen </a:t>
            </a:r>
            <a:r>
              <a:rPr lang="tr-TR" b="1" dirty="0">
                <a:latin typeface="Calibri" panose="020F0502020204030204" pitchFamily="34" charset="0"/>
                <a:cs typeface="Calibri" panose="020F0502020204030204" pitchFamily="34" charset="0"/>
              </a:rPr>
              <a:t>zorunlu</a:t>
            </a:r>
            <a:r>
              <a:rPr lang="tr-TR" dirty="0">
                <a:latin typeface="Calibri" panose="020F0502020204030204" pitchFamily="34" charset="0"/>
                <a:cs typeface="Calibri" panose="020F0502020204030204" pitchFamily="34" charset="0"/>
              </a:rPr>
              <a:t> idari başvuru yolları tüketilmeden dava açılması, idari merci tecavüzüne sebebiyet verir.</a:t>
            </a:r>
          </a:p>
          <a:p>
            <a:pPr algn="just"/>
            <a:endParaRPr lang="tr-TR" dirty="0">
              <a:latin typeface="Calibri" panose="020F0502020204030204" pitchFamily="34" charset="0"/>
              <a:cs typeface="Calibri" panose="020F0502020204030204" pitchFamily="34" charset="0"/>
            </a:endParaRPr>
          </a:p>
          <a:p>
            <a:pPr algn="just"/>
            <a:r>
              <a:rPr lang="tr-TR" dirty="0">
                <a:latin typeface="Calibri" panose="020F0502020204030204" pitchFamily="34" charset="0"/>
                <a:cs typeface="Calibri" panose="020F0502020204030204" pitchFamily="34" charset="0"/>
              </a:rPr>
              <a:t>İYUK, md. </a:t>
            </a:r>
            <a:r>
              <a:rPr lang="tr-TR" b="1" dirty="0">
                <a:latin typeface="Calibri" panose="020F0502020204030204" pitchFamily="34" charset="0"/>
                <a:cs typeface="Calibri" panose="020F0502020204030204" pitchFamily="34" charset="0"/>
              </a:rPr>
              <a:t>14/3-b</a:t>
            </a:r>
            <a:r>
              <a:rPr lang="tr-TR" dirty="0">
                <a:latin typeface="Calibri" panose="020F0502020204030204" pitchFamily="34" charset="0"/>
                <a:cs typeface="Calibri" panose="020F0502020204030204" pitchFamily="34" charset="0"/>
              </a:rPr>
              <a:t> uyarınca ilk inceleme konularındandır. İdari merci tecavüzü halinde yargı yeri, İYUK, </a:t>
            </a:r>
            <a:r>
              <a:rPr lang="tr-TR" b="1" dirty="0">
                <a:latin typeface="Calibri" panose="020F0502020204030204" pitchFamily="34" charset="0"/>
                <a:cs typeface="Calibri" panose="020F0502020204030204" pitchFamily="34" charset="0"/>
              </a:rPr>
              <a:t>15/1-e</a:t>
            </a:r>
            <a:r>
              <a:rPr lang="tr-TR" dirty="0">
                <a:latin typeface="Calibri" panose="020F0502020204030204" pitchFamily="34" charset="0"/>
                <a:cs typeface="Calibri" panose="020F0502020204030204" pitchFamily="34" charset="0"/>
              </a:rPr>
              <a:t> uyarınca «</a:t>
            </a:r>
            <a:r>
              <a:rPr lang="tr-TR" b="1" dirty="0">
                <a:latin typeface="Calibri" panose="020F0502020204030204" pitchFamily="34" charset="0"/>
                <a:cs typeface="Calibri" panose="020F0502020204030204" pitchFamily="34" charset="0"/>
              </a:rPr>
              <a:t>görevli idare merciine tevdiine</a:t>
            </a:r>
            <a:r>
              <a:rPr lang="tr-TR" dirty="0">
                <a:latin typeface="Calibri" panose="020F0502020204030204" pitchFamily="34" charset="0"/>
                <a:cs typeface="Calibri" panose="020F0502020204030204" pitchFamily="34" charset="0"/>
              </a:rPr>
              <a:t>» karar verilir.</a:t>
            </a:r>
          </a:p>
          <a:p>
            <a:pPr algn="just"/>
            <a:endParaRPr lang="tr-TR" dirty="0">
              <a:latin typeface="Calibri" panose="020F0502020204030204" pitchFamily="34" charset="0"/>
              <a:cs typeface="Calibri" panose="020F0502020204030204" pitchFamily="34" charset="0"/>
            </a:endParaRPr>
          </a:p>
          <a:p>
            <a:pPr marL="365760" lvl="1" indent="0" algn="just">
              <a:buNone/>
            </a:pPr>
            <a:endParaRPr lang="tr-TR" i="1" dirty="0">
              <a:latin typeface="Calibri" panose="020F0502020204030204" pitchFamily="34" charset="0"/>
              <a:cs typeface="Calibri" panose="020F0502020204030204" pitchFamily="34" charset="0"/>
            </a:endParaRPr>
          </a:p>
          <a:p>
            <a:pPr marL="365760" lvl="1" indent="0" algn="just">
              <a:buNone/>
            </a:pPr>
            <a:endParaRPr lang="tr-TR" i="1" dirty="0">
              <a:latin typeface="Calibri" panose="020F0502020204030204" pitchFamily="34" charset="0"/>
              <a:cs typeface="Calibri" panose="020F0502020204030204" pitchFamily="34" charset="0"/>
            </a:endParaRPr>
          </a:p>
          <a:p>
            <a:pPr marL="365760" lvl="1" indent="0" algn="just">
              <a:buNone/>
            </a:pPr>
            <a:endParaRPr lang="tr-TR" i="1" dirty="0">
              <a:latin typeface="Calibri" panose="020F0502020204030204" pitchFamily="34" charset="0"/>
              <a:cs typeface="Calibri" panose="020F0502020204030204" pitchFamily="34" charset="0"/>
            </a:endParaRPr>
          </a:p>
        </p:txBody>
      </p:sp>
      <p:sp>
        <p:nvSpPr>
          <p:cNvPr id="3" name="Unvan 2">
            <a:extLst>
              <a:ext uri="{FF2B5EF4-FFF2-40B4-BE49-F238E27FC236}">
                <a16:creationId xmlns:a16="http://schemas.microsoft.com/office/drawing/2014/main" xmlns="" id="{864365AC-7F02-4F00-8865-139197E23068}"/>
              </a:ext>
            </a:extLst>
          </p:cNvPr>
          <p:cNvSpPr>
            <a:spLocks noGrp="1"/>
          </p:cNvSpPr>
          <p:nvPr>
            <p:ph type="title"/>
          </p:nvPr>
        </p:nvSpPr>
        <p:spPr/>
        <p:txBody>
          <a:bodyPr/>
          <a:lstStyle/>
          <a:p>
            <a:r>
              <a:rPr lang="tr-TR" sz="2400" dirty="0">
                <a:latin typeface="Gill Sans MT" panose="020B0502020104020203" pitchFamily="34" charset="0"/>
              </a:rPr>
              <a:t>13. HAFTA</a:t>
            </a:r>
            <a:br>
              <a:rPr lang="tr-TR" sz="2400" dirty="0">
                <a:latin typeface="Gill Sans MT" panose="020B0502020104020203" pitchFamily="34" charset="0"/>
              </a:rPr>
            </a:br>
            <a:r>
              <a:rPr lang="tr-TR" sz="2400" dirty="0">
                <a:latin typeface="Gill Sans MT" panose="020B0502020104020203" pitchFamily="34" charset="0"/>
              </a:rPr>
              <a:t>İDARİ MERCİ TECAVÜZÜ</a:t>
            </a:r>
            <a:endParaRPr lang="en-GB" sz="2400" dirty="0">
              <a:latin typeface="Gill Sans MT" panose="020B0502020104020203" pitchFamily="34" charset="0"/>
            </a:endParaRPr>
          </a:p>
        </p:txBody>
      </p:sp>
    </p:spTree>
    <p:extLst>
      <p:ext uri="{BB962C8B-B14F-4D97-AF65-F5344CB8AC3E}">
        <p14:creationId xmlns:p14="http://schemas.microsoft.com/office/powerpoint/2010/main" xmlns="" val="3076333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endParaRPr lang="tr-TR" dirty="0" smtClean="0"/>
          </a:p>
          <a:p>
            <a:pPr algn="just"/>
            <a:r>
              <a:rPr lang="tr-TR" dirty="0" smtClean="0">
                <a:latin typeface="Calibri" panose="020F0502020204030204" pitchFamily="34" charset="0"/>
                <a:cs typeface="Calibri" panose="020F0502020204030204" pitchFamily="34" charset="0"/>
              </a:rPr>
              <a:t>İYUK, md. 2 uyarınca </a:t>
            </a:r>
            <a:r>
              <a:rPr lang="tr-TR" b="1" dirty="0" smtClean="0">
                <a:latin typeface="Calibri" panose="020F0502020204030204" pitchFamily="34" charset="0"/>
                <a:cs typeface="Calibri" panose="020F0502020204030204" pitchFamily="34" charset="0"/>
              </a:rPr>
              <a:t>tam yargı davaları</a:t>
            </a:r>
            <a:r>
              <a:rPr lang="tr-TR" dirty="0" smtClean="0">
                <a:latin typeface="Calibri" panose="020F0502020204030204" pitchFamily="34" charset="0"/>
                <a:cs typeface="Calibri" panose="020F0502020204030204" pitchFamily="34" charset="0"/>
              </a:rPr>
              <a:t>, idari eylem ve işlemlerden dolayı </a:t>
            </a:r>
            <a:r>
              <a:rPr lang="tr-TR" b="1" dirty="0" smtClean="0">
                <a:latin typeface="Calibri" panose="020F0502020204030204" pitchFamily="34" charset="0"/>
                <a:cs typeface="Calibri" panose="020F0502020204030204" pitchFamily="34" charset="0"/>
              </a:rPr>
              <a:t>kişisel</a:t>
            </a:r>
            <a:r>
              <a:rPr lang="tr-TR" dirty="0" smtClean="0">
                <a:latin typeface="Calibri" panose="020F0502020204030204" pitchFamily="34" charset="0"/>
                <a:cs typeface="Calibri" panose="020F0502020204030204" pitchFamily="34" charset="0"/>
              </a:rPr>
              <a:t> </a:t>
            </a:r>
            <a:r>
              <a:rPr lang="tr-TR" b="1" dirty="0" smtClean="0">
                <a:latin typeface="Calibri" panose="020F0502020204030204" pitchFamily="34" charset="0"/>
                <a:cs typeface="Calibri" panose="020F0502020204030204" pitchFamily="34" charset="0"/>
              </a:rPr>
              <a:t>hakları doğrudan </a:t>
            </a:r>
            <a:r>
              <a:rPr lang="tr-TR" b="1" dirty="0" err="1" smtClean="0">
                <a:latin typeface="Calibri" panose="020F0502020204030204" pitchFamily="34" charset="0"/>
                <a:cs typeface="Calibri" panose="020F0502020204030204" pitchFamily="34" charset="0"/>
              </a:rPr>
              <a:t>muhtel</a:t>
            </a:r>
            <a:r>
              <a:rPr lang="tr-TR" b="1" dirty="0" smtClean="0">
                <a:latin typeface="Calibri" panose="020F0502020204030204" pitchFamily="34" charset="0"/>
                <a:cs typeface="Calibri" panose="020F0502020204030204" pitchFamily="34" charset="0"/>
              </a:rPr>
              <a:t> olanlar </a:t>
            </a:r>
            <a:r>
              <a:rPr lang="tr-TR" dirty="0" smtClean="0">
                <a:latin typeface="Calibri" panose="020F0502020204030204" pitchFamily="34" charset="0"/>
                <a:cs typeface="Calibri" panose="020F0502020204030204" pitchFamily="34" charset="0"/>
              </a:rPr>
              <a:t>tarafından açılır.</a:t>
            </a:r>
          </a:p>
          <a:p>
            <a:pPr algn="just"/>
            <a:endParaRPr lang="tr-TR" dirty="0" smtClean="0">
              <a:latin typeface="Calibri" panose="020F0502020204030204" pitchFamily="34" charset="0"/>
              <a:cs typeface="Calibri" panose="020F0502020204030204" pitchFamily="34" charset="0"/>
            </a:endParaRPr>
          </a:p>
          <a:p>
            <a:pPr algn="just"/>
            <a:endParaRPr lang="tr-TR" dirty="0" smtClean="0">
              <a:latin typeface="Calibri" panose="020F0502020204030204" pitchFamily="34" charset="0"/>
              <a:cs typeface="Calibri" panose="020F0502020204030204" pitchFamily="34" charset="0"/>
            </a:endParaRPr>
          </a:p>
          <a:p>
            <a:pPr algn="just"/>
            <a:endParaRPr lang="tr-TR" dirty="0" smtClean="0">
              <a:latin typeface="Calibri" panose="020F0502020204030204" pitchFamily="34" charset="0"/>
              <a:cs typeface="Calibri" panose="020F0502020204030204" pitchFamily="34" charset="0"/>
            </a:endParaRPr>
          </a:p>
          <a:p>
            <a:pPr marL="45720" indent="0" algn="just">
              <a:buNone/>
            </a:pPr>
            <a:r>
              <a:rPr lang="tr-TR" sz="1700" b="1" i="1" dirty="0" smtClean="0">
                <a:latin typeface="Calibri" panose="020F0502020204030204" pitchFamily="34" charset="0"/>
                <a:cs typeface="Calibri" panose="020F0502020204030204" pitchFamily="34" charset="0"/>
              </a:rPr>
              <a:t>Araştırınız: </a:t>
            </a:r>
            <a:r>
              <a:rPr lang="tr-TR" sz="1700" i="1" dirty="0" smtClean="0">
                <a:latin typeface="Calibri" panose="020F0502020204030204" pitchFamily="34" charset="0"/>
                <a:cs typeface="Calibri" panose="020F0502020204030204" pitchFamily="34" charset="0"/>
              </a:rPr>
              <a:t>Anayasa </a:t>
            </a:r>
            <a:r>
              <a:rPr lang="es-ES" sz="1700" i="1" dirty="0" smtClean="0">
                <a:latin typeface="Calibri" panose="020F0502020204030204" pitchFamily="34" charset="0"/>
                <a:cs typeface="Calibri" panose="020F0502020204030204" pitchFamily="34" charset="0"/>
              </a:rPr>
              <a:t>Mah</a:t>
            </a:r>
            <a:r>
              <a:rPr lang="tr-TR" sz="1700" i="1" dirty="0" smtClean="0">
                <a:latin typeface="Calibri" panose="020F0502020204030204" pitchFamily="34" charset="0"/>
                <a:cs typeface="Calibri" panose="020F0502020204030204" pitchFamily="34" charset="0"/>
              </a:rPr>
              <a:t>kemesi’</a:t>
            </a:r>
            <a:r>
              <a:rPr lang="es-ES" sz="1700" i="1" dirty="0" smtClean="0">
                <a:latin typeface="Calibri" panose="020F0502020204030204" pitchFamily="34" charset="0"/>
                <a:cs typeface="Calibri" panose="020F0502020204030204" pitchFamily="34" charset="0"/>
              </a:rPr>
              <a:t>nin 21</a:t>
            </a:r>
            <a:r>
              <a:rPr lang="tr-TR" sz="1700" i="1" dirty="0" smtClean="0">
                <a:latin typeface="Calibri" panose="020F0502020204030204" pitchFamily="34" charset="0"/>
                <a:cs typeface="Calibri" panose="020F0502020204030204" pitchFamily="34" charset="0"/>
              </a:rPr>
              <a:t>.</a:t>
            </a:r>
            <a:r>
              <a:rPr lang="es-ES" sz="1700" i="1" dirty="0" smtClean="0">
                <a:latin typeface="Calibri" panose="020F0502020204030204" pitchFamily="34" charset="0"/>
                <a:cs typeface="Calibri" panose="020F0502020204030204" pitchFamily="34" charset="0"/>
              </a:rPr>
              <a:t>9</a:t>
            </a:r>
            <a:r>
              <a:rPr lang="tr-TR" sz="1700" i="1" dirty="0" smtClean="0">
                <a:latin typeface="Calibri" panose="020F0502020204030204" pitchFamily="34" charset="0"/>
                <a:cs typeface="Calibri" panose="020F0502020204030204" pitchFamily="34" charset="0"/>
              </a:rPr>
              <a:t>.</a:t>
            </a:r>
            <a:r>
              <a:rPr lang="es-ES" sz="1700" i="1" dirty="0" smtClean="0">
                <a:latin typeface="Calibri" panose="020F0502020204030204" pitchFamily="34" charset="0"/>
                <a:cs typeface="Calibri" panose="020F0502020204030204" pitchFamily="34" charset="0"/>
              </a:rPr>
              <a:t>1995 tarih ve E:1995</a:t>
            </a:r>
            <a:r>
              <a:rPr lang="tr-TR" sz="1700" i="1" dirty="0" smtClean="0">
                <a:latin typeface="Calibri" panose="020F0502020204030204" pitchFamily="34" charset="0"/>
                <a:cs typeface="Calibri" panose="020F0502020204030204" pitchFamily="34" charset="0"/>
              </a:rPr>
              <a:t>/</a:t>
            </a:r>
            <a:r>
              <a:rPr lang="es-ES" sz="1700" i="1" dirty="0" smtClean="0">
                <a:latin typeface="Calibri" panose="020F0502020204030204" pitchFamily="34" charset="0"/>
                <a:cs typeface="Calibri" panose="020F0502020204030204" pitchFamily="34" charset="0"/>
              </a:rPr>
              <a:t>27, K:1995/47 sayılı kararı</a:t>
            </a:r>
            <a:endParaRPr lang="tr-TR" sz="1700" i="1" dirty="0" smtClean="0">
              <a:latin typeface="Calibri" panose="020F0502020204030204" pitchFamily="34" charset="0"/>
              <a:cs typeface="Calibri" panose="020F0502020204030204" pitchFamily="34" charset="0"/>
            </a:endParaRPr>
          </a:p>
          <a:p>
            <a:pPr>
              <a:buNone/>
            </a:pPr>
            <a:endParaRPr lang="tr-TR" dirty="0"/>
          </a:p>
        </p:txBody>
      </p:sp>
      <p:sp>
        <p:nvSpPr>
          <p:cNvPr id="3" name="2 Başlık"/>
          <p:cNvSpPr>
            <a:spLocks noGrp="1"/>
          </p:cNvSpPr>
          <p:nvPr>
            <p:ph type="title"/>
          </p:nvPr>
        </p:nvSpPr>
        <p:spPr/>
        <p:txBody>
          <a:bodyPr/>
          <a:lstStyle/>
          <a:p>
            <a:r>
              <a:rPr lang="tr-TR" sz="2400" dirty="0" smtClean="0">
                <a:solidFill>
                  <a:prstClr val="white"/>
                </a:solidFill>
                <a:latin typeface="Gill Sans MT" panose="020B0502020104020203" pitchFamily="34" charset="0"/>
              </a:rPr>
              <a:t>14. Hafta</a:t>
            </a:r>
            <a:br>
              <a:rPr lang="tr-TR" sz="2400" dirty="0" smtClean="0">
                <a:solidFill>
                  <a:prstClr val="white"/>
                </a:solidFill>
                <a:latin typeface="Gill Sans MT" panose="020B0502020104020203" pitchFamily="34" charset="0"/>
              </a:rPr>
            </a:br>
            <a:r>
              <a:rPr lang="tr-TR" sz="2400" b="1" dirty="0" smtClean="0">
                <a:solidFill>
                  <a:prstClr val="white"/>
                </a:solidFill>
                <a:latin typeface="Gill Sans MT" panose="020B0502020104020203" pitchFamily="34" charset="0"/>
              </a:rPr>
              <a:t>EHLİYET</a:t>
            </a:r>
            <a:br>
              <a:rPr lang="tr-TR" sz="2400" b="1" dirty="0" smtClean="0">
                <a:solidFill>
                  <a:prstClr val="white"/>
                </a:solidFill>
                <a:latin typeface="Gill Sans MT" panose="020B0502020104020203" pitchFamily="34" charset="0"/>
              </a:rPr>
            </a:br>
            <a:r>
              <a:rPr lang="tr-TR" sz="2400" b="1" dirty="0" smtClean="0">
                <a:solidFill>
                  <a:prstClr val="white"/>
                </a:solidFill>
                <a:latin typeface="Gill Sans MT" panose="020B0502020104020203" pitchFamily="34" charset="0"/>
              </a:rPr>
              <a:t>ÖZEL (SUBJEKTİF) EHLİYET</a:t>
            </a:r>
            <a:endParaRPr lang="tr-T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endParaRPr lang="tr-TR" dirty="0" smtClean="0"/>
          </a:p>
          <a:p>
            <a:pPr algn="just"/>
            <a:r>
              <a:rPr lang="tr-TR" dirty="0" smtClean="0">
                <a:latin typeface="Calibri" panose="020F0502020204030204" pitchFamily="34" charset="0"/>
                <a:cs typeface="Calibri" panose="020F0502020204030204" pitchFamily="34" charset="0"/>
              </a:rPr>
              <a:t>En tipik örneği 4734 Sayılı Kamu İhale Kanunu’nda yer alır. </a:t>
            </a:r>
          </a:p>
          <a:p>
            <a:pPr marL="45720" indent="0" algn="just">
              <a:buNone/>
            </a:pPr>
            <a:endParaRPr lang="tr-TR" b="1" dirty="0" smtClean="0">
              <a:latin typeface="Calibri" panose="020F0502020204030204" pitchFamily="34" charset="0"/>
              <a:cs typeface="Calibri" panose="020F0502020204030204" pitchFamily="34" charset="0"/>
            </a:endParaRPr>
          </a:p>
          <a:p>
            <a:pPr marL="45720" indent="0" algn="just">
              <a:buNone/>
            </a:pPr>
            <a:r>
              <a:rPr lang="tr-TR" b="1" dirty="0" smtClean="0">
                <a:latin typeface="Calibri" panose="020F0502020204030204" pitchFamily="34" charset="0"/>
                <a:cs typeface="Calibri" panose="020F0502020204030204" pitchFamily="34" charset="0"/>
              </a:rPr>
              <a:t>KİK, md. 54: «</a:t>
            </a:r>
            <a:r>
              <a:rPr lang="tr-TR" i="1" dirty="0" smtClean="0">
                <a:latin typeface="Calibri" panose="020F0502020204030204" pitchFamily="34" charset="0"/>
                <a:cs typeface="Calibri" panose="020F0502020204030204" pitchFamily="34" charset="0"/>
              </a:rPr>
              <a:t>İhale sürecindeki hukuka aykırı işlem veya eylemler nedeniyle bir hak kaybına veya zarara uğradığını veya zarara uğramasının muhtemel olduğunu iddia eden aday veya istekli ile istekli olabilecekler, bu Kanunda belirtilen şekil ve usul kurallarına uygun olmak şartıyla şikayet ve </a:t>
            </a:r>
            <a:r>
              <a:rPr lang="tr-TR" i="1" dirty="0" err="1" smtClean="0">
                <a:latin typeface="Calibri" panose="020F0502020204030204" pitchFamily="34" charset="0"/>
                <a:cs typeface="Calibri" panose="020F0502020204030204" pitchFamily="34" charset="0"/>
              </a:rPr>
              <a:t>itirazen</a:t>
            </a:r>
            <a:r>
              <a:rPr lang="tr-TR" i="1" dirty="0" smtClean="0">
                <a:latin typeface="Calibri" panose="020F0502020204030204" pitchFamily="34" charset="0"/>
                <a:cs typeface="Calibri" panose="020F0502020204030204" pitchFamily="34" charset="0"/>
              </a:rPr>
              <a:t> şikayet başvurusunda bulunabilirler. </a:t>
            </a:r>
          </a:p>
          <a:p>
            <a:pPr marL="45720" indent="0" algn="just">
              <a:buNone/>
            </a:pPr>
            <a:endParaRPr lang="tr-TR" i="1" dirty="0" smtClean="0">
              <a:latin typeface="Calibri" panose="020F0502020204030204" pitchFamily="34" charset="0"/>
              <a:cs typeface="Calibri" panose="020F0502020204030204" pitchFamily="34" charset="0"/>
            </a:endParaRPr>
          </a:p>
          <a:p>
            <a:pPr marL="45720" indent="0" algn="just">
              <a:buNone/>
            </a:pPr>
            <a:r>
              <a:rPr lang="tr-TR" i="1" dirty="0" smtClean="0">
                <a:latin typeface="Calibri" panose="020F0502020204030204" pitchFamily="34" charset="0"/>
                <a:cs typeface="Calibri" panose="020F0502020204030204" pitchFamily="34" charset="0"/>
              </a:rPr>
              <a:t>Şikayet ve </a:t>
            </a:r>
            <a:r>
              <a:rPr lang="tr-TR" i="1" dirty="0" err="1" smtClean="0">
                <a:latin typeface="Calibri" panose="020F0502020204030204" pitchFamily="34" charset="0"/>
                <a:cs typeface="Calibri" panose="020F0502020204030204" pitchFamily="34" charset="0"/>
              </a:rPr>
              <a:t>itirazen</a:t>
            </a:r>
            <a:r>
              <a:rPr lang="tr-TR" i="1" dirty="0" smtClean="0">
                <a:latin typeface="Calibri" panose="020F0502020204030204" pitchFamily="34" charset="0"/>
                <a:cs typeface="Calibri" panose="020F0502020204030204" pitchFamily="34" charset="0"/>
              </a:rPr>
              <a:t> şikayet başvuruları, dava açılmadan önce tüketilmesi zorunlu idari başvuru yollarıdır...»</a:t>
            </a:r>
          </a:p>
          <a:p>
            <a:pPr marL="45720" indent="0" algn="just">
              <a:buNone/>
            </a:pPr>
            <a:endParaRPr lang="tr-TR" b="1" i="1" dirty="0" smtClean="0">
              <a:latin typeface="Calibri" panose="020F0502020204030204" pitchFamily="34" charset="0"/>
              <a:cs typeface="Calibri" panose="020F0502020204030204" pitchFamily="34" charset="0"/>
            </a:endParaRPr>
          </a:p>
          <a:p>
            <a:pPr marL="45720" indent="0" algn="just">
              <a:buNone/>
            </a:pPr>
            <a:endParaRPr lang="tr-TR" b="1" i="1" dirty="0" smtClean="0">
              <a:latin typeface="Calibri" panose="020F0502020204030204" pitchFamily="34" charset="0"/>
              <a:cs typeface="Calibri" panose="020F0502020204030204" pitchFamily="34" charset="0"/>
            </a:endParaRPr>
          </a:p>
          <a:p>
            <a:endParaRPr lang="tr-TR" dirty="0"/>
          </a:p>
        </p:txBody>
      </p:sp>
      <p:sp>
        <p:nvSpPr>
          <p:cNvPr id="3" name="2 Başlık"/>
          <p:cNvSpPr>
            <a:spLocks noGrp="1"/>
          </p:cNvSpPr>
          <p:nvPr>
            <p:ph type="title"/>
          </p:nvPr>
        </p:nvSpPr>
        <p:spPr/>
        <p:txBody>
          <a:bodyPr/>
          <a:lstStyle/>
          <a:p>
            <a:r>
              <a:rPr lang="tr-TR" sz="2400" dirty="0" smtClean="0">
                <a:solidFill>
                  <a:prstClr val="white"/>
                </a:solidFill>
                <a:latin typeface="Gill Sans MT" panose="020B0502020104020203" pitchFamily="34" charset="0"/>
              </a:rPr>
              <a:t>13. HAFTA</a:t>
            </a:r>
            <a:br>
              <a:rPr lang="tr-TR" sz="2400" dirty="0" smtClean="0">
                <a:solidFill>
                  <a:prstClr val="white"/>
                </a:solidFill>
                <a:latin typeface="Gill Sans MT" panose="020B0502020104020203" pitchFamily="34" charset="0"/>
              </a:rPr>
            </a:br>
            <a:r>
              <a:rPr lang="tr-TR" sz="2400" dirty="0" smtClean="0">
                <a:solidFill>
                  <a:prstClr val="white"/>
                </a:solidFill>
                <a:latin typeface="Gill Sans MT" panose="020B0502020104020203" pitchFamily="34" charset="0"/>
              </a:rPr>
              <a:t>İDARİ MERCİ TECAVÜZÜ</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endParaRPr lang="tr-TR" dirty="0" smtClean="0"/>
          </a:p>
          <a:p>
            <a:r>
              <a:rPr lang="tr-TR" b="1" i="1" dirty="0" smtClean="0">
                <a:latin typeface="Calibri" panose="020F0502020204030204" pitchFamily="34" charset="0"/>
                <a:cs typeface="Calibri" panose="020F0502020204030204" pitchFamily="34" charset="0"/>
              </a:rPr>
              <a:t>TARTIŞMA KONUSU:</a:t>
            </a:r>
          </a:p>
          <a:p>
            <a:pPr>
              <a:buNone/>
            </a:pPr>
            <a:r>
              <a:rPr lang="tr-TR" b="1" i="1" dirty="0" smtClean="0">
                <a:latin typeface="Calibri" panose="020F0502020204030204" pitchFamily="34" charset="0"/>
                <a:cs typeface="Calibri" panose="020F0502020204030204" pitchFamily="34" charset="0"/>
              </a:rPr>
              <a:t>	</a:t>
            </a:r>
            <a:r>
              <a:rPr lang="tr-TR" i="1" dirty="0" smtClean="0">
                <a:latin typeface="Calibri" panose="020F0502020204030204" pitchFamily="34" charset="0"/>
                <a:cs typeface="Calibri" panose="020F0502020204030204" pitchFamily="34" charset="0"/>
              </a:rPr>
              <a:t> </a:t>
            </a:r>
            <a:r>
              <a:rPr lang="tr-TR" i="1" dirty="0" smtClean="0">
                <a:latin typeface="Calibri" panose="020F0502020204030204" pitchFamily="34" charset="0"/>
                <a:cs typeface="Calibri" panose="020F0502020204030204" pitchFamily="34" charset="0"/>
              </a:rPr>
              <a:t>Zorunlu idari başvurular için öngörülen sürelerin kısa olması ile hak arama özgürlüğü arasında nasıl bir ilişki vardır?</a:t>
            </a:r>
          </a:p>
          <a:p>
            <a:endParaRPr lang="tr-TR" dirty="0"/>
          </a:p>
        </p:txBody>
      </p:sp>
      <p:sp>
        <p:nvSpPr>
          <p:cNvPr id="3" name="2 Başlık"/>
          <p:cNvSpPr>
            <a:spLocks noGrp="1"/>
          </p:cNvSpPr>
          <p:nvPr>
            <p:ph type="title"/>
          </p:nvPr>
        </p:nvSpPr>
        <p:spPr/>
        <p:txBody>
          <a:bodyPr/>
          <a:lstStyle/>
          <a:p>
            <a:r>
              <a:rPr lang="tr-TR" sz="2400" dirty="0" smtClean="0">
                <a:solidFill>
                  <a:prstClr val="white"/>
                </a:solidFill>
                <a:latin typeface="Gill Sans MT" panose="020B0502020104020203" pitchFamily="34" charset="0"/>
              </a:rPr>
              <a:t>13. HAFTA</a:t>
            </a:r>
            <a:br>
              <a:rPr lang="tr-TR" sz="2400" dirty="0" smtClean="0">
                <a:solidFill>
                  <a:prstClr val="white"/>
                </a:solidFill>
                <a:latin typeface="Gill Sans MT" panose="020B0502020104020203" pitchFamily="34" charset="0"/>
              </a:rPr>
            </a:br>
            <a:r>
              <a:rPr lang="tr-TR" sz="2400" dirty="0" smtClean="0">
                <a:solidFill>
                  <a:prstClr val="white"/>
                </a:solidFill>
                <a:latin typeface="Gill Sans MT" panose="020B0502020104020203" pitchFamily="34" charset="0"/>
              </a:rPr>
              <a:t>ZORUNLU İDARİ BAŞVURU</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xmlns="" id="{BDBAD1B9-82FA-4898-B46F-AC64D65C09D2}"/>
              </a:ext>
            </a:extLst>
          </p:cNvPr>
          <p:cNvSpPr>
            <a:spLocks noGrp="1"/>
          </p:cNvSpPr>
          <p:nvPr>
            <p:ph idx="1"/>
          </p:nvPr>
        </p:nvSpPr>
        <p:spPr>
          <a:xfrm>
            <a:off x="380999" y="1719070"/>
            <a:ext cx="8407893" cy="5022297"/>
          </a:xfrm>
        </p:spPr>
        <p:txBody>
          <a:bodyPr>
            <a:normAutofit/>
          </a:bodyPr>
          <a:lstStyle/>
          <a:p>
            <a:pPr marL="45720" indent="0" algn="just">
              <a:buNone/>
            </a:pPr>
            <a:endParaRPr lang="tr-TR" dirty="0" smtClean="0">
              <a:latin typeface="Calibri" panose="020F0502020204030204" pitchFamily="34" charset="0"/>
              <a:cs typeface="Calibri" panose="020F0502020204030204" pitchFamily="34" charset="0"/>
            </a:endParaRPr>
          </a:p>
          <a:p>
            <a:pPr marL="45720" indent="0" algn="just">
              <a:buNone/>
            </a:pPr>
            <a:endParaRPr lang="tr-TR" dirty="0" smtClean="0">
              <a:latin typeface="Calibri" panose="020F0502020204030204" pitchFamily="34" charset="0"/>
              <a:cs typeface="Calibri" panose="020F0502020204030204" pitchFamily="34" charset="0"/>
            </a:endParaRPr>
          </a:p>
          <a:p>
            <a:pPr marL="45720" indent="0" algn="just">
              <a:buNone/>
            </a:pPr>
            <a:r>
              <a:rPr lang="tr-TR" dirty="0" smtClean="0">
                <a:latin typeface="Calibri" panose="020F0502020204030204" pitchFamily="34" charset="0"/>
                <a:cs typeface="Calibri" panose="020F0502020204030204" pitchFamily="34" charset="0"/>
              </a:rPr>
              <a:t>Bu </a:t>
            </a:r>
            <a:r>
              <a:rPr lang="tr-TR" dirty="0">
                <a:latin typeface="Calibri" panose="020F0502020204030204" pitchFamily="34" charset="0"/>
                <a:cs typeface="Calibri" panose="020F0502020204030204" pitchFamily="34" charset="0"/>
              </a:rPr>
              <a:t>maddede öngörülen başvuru yolu, idari eylemden kaynaklanan zararların tazmini için açılacak olan tam yargı davalarına özel olarak öngörülmüş bir başvuru yoludur. Diğer bir adı «</a:t>
            </a:r>
            <a:r>
              <a:rPr lang="tr-TR" b="1" dirty="0">
                <a:latin typeface="Calibri" panose="020F0502020204030204" pitchFamily="34" charset="0"/>
                <a:cs typeface="Calibri" panose="020F0502020204030204" pitchFamily="34" charset="0"/>
              </a:rPr>
              <a:t>ön </a:t>
            </a:r>
            <a:r>
              <a:rPr lang="tr-TR" b="1" dirty="0" err="1">
                <a:latin typeface="Calibri" panose="020F0502020204030204" pitchFamily="34" charset="0"/>
                <a:cs typeface="Calibri" panose="020F0502020204030204" pitchFamily="34" charset="0"/>
              </a:rPr>
              <a:t>karar</a:t>
            </a:r>
            <a:r>
              <a:rPr lang="tr-TR" dirty="0" err="1">
                <a:latin typeface="Calibri" panose="020F0502020204030204" pitchFamily="34" charset="0"/>
                <a:cs typeface="Calibri" panose="020F0502020204030204" pitchFamily="34" charset="0"/>
              </a:rPr>
              <a:t>»dır</a:t>
            </a:r>
            <a:r>
              <a:rPr lang="tr-TR" dirty="0">
                <a:latin typeface="Calibri" panose="020F0502020204030204" pitchFamily="34" charset="0"/>
                <a:cs typeface="Calibri" panose="020F0502020204030204" pitchFamily="34" charset="0"/>
              </a:rPr>
              <a:t>. </a:t>
            </a:r>
          </a:p>
          <a:p>
            <a:pPr marL="45720" indent="0" algn="just">
              <a:buNone/>
            </a:pPr>
            <a:endParaRPr lang="tr-TR" dirty="0">
              <a:latin typeface="Calibri" panose="020F0502020204030204" pitchFamily="34" charset="0"/>
              <a:cs typeface="Calibri" panose="020F0502020204030204" pitchFamily="34" charset="0"/>
            </a:endParaRPr>
          </a:p>
          <a:p>
            <a:pPr marL="45720" indent="0" algn="just">
              <a:buNone/>
            </a:pPr>
            <a:r>
              <a:rPr lang="tr-TR" dirty="0">
                <a:latin typeface="Calibri" panose="020F0502020204030204" pitchFamily="34" charset="0"/>
                <a:cs typeface="Calibri" panose="020F0502020204030204" pitchFamily="34" charset="0"/>
              </a:rPr>
              <a:t>Aslında idari eylemden doğan zararın idare tarafından hesaplanıp ödenmesi beklentisi ile yapılan bir başvuru değildir. Ön karar alma zorunluluğu, </a:t>
            </a:r>
            <a:r>
              <a:rPr lang="tr-TR" b="1" dirty="0">
                <a:latin typeface="Calibri" panose="020F0502020204030204" pitchFamily="34" charset="0"/>
                <a:cs typeface="Calibri" panose="020F0502020204030204" pitchFamily="34" charset="0"/>
              </a:rPr>
              <a:t>«idari yargıda idari işlem yargılanır» </a:t>
            </a:r>
            <a:r>
              <a:rPr lang="tr-TR" dirty="0">
                <a:latin typeface="Calibri" panose="020F0502020204030204" pitchFamily="34" charset="0"/>
                <a:cs typeface="Calibri" panose="020F0502020204030204" pitchFamily="34" charset="0"/>
              </a:rPr>
              <a:t>ilkesinden kaynaklanmaktadır. Hedeflenen asıl şey, idari yargıya yargılayabileceği bir idari işlem temin etmektir.</a:t>
            </a:r>
          </a:p>
          <a:p>
            <a:pPr marL="45720" indent="0" algn="just">
              <a:buNone/>
            </a:pPr>
            <a:endParaRPr lang="tr-TR" dirty="0">
              <a:latin typeface="Calibri" panose="020F0502020204030204" pitchFamily="34" charset="0"/>
              <a:cs typeface="Calibri" panose="020F0502020204030204" pitchFamily="34" charset="0"/>
            </a:endParaRPr>
          </a:p>
        </p:txBody>
      </p:sp>
      <p:sp>
        <p:nvSpPr>
          <p:cNvPr id="3" name="Unvan 2">
            <a:extLst>
              <a:ext uri="{FF2B5EF4-FFF2-40B4-BE49-F238E27FC236}">
                <a16:creationId xmlns:a16="http://schemas.microsoft.com/office/drawing/2014/main" xmlns="" id="{F891EC83-84FC-470C-A315-C6BAB69DCEF8}"/>
              </a:ext>
            </a:extLst>
          </p:cNvPr>
          <p:cNvSpPr>
            <a:spLocks noGrp="1"/>
          </p:cNvSpPr>
          <p:nvPr>
            <p:ph type="title"/>
          </p:nvPr>
        </p:nvSpPr>
        <p:spPr/>
        <p:txBody>
          <a:bodyPr/>
          <a:lstStyle/>
          <a:p>
            <a:r>
              <a:rPr lang="tr-TR" sz="1800" dirty="0">
                <a:latin typeface="Gill Sans MT" panose="020B0502020104020203" pitchFamily="34" charset="0"/>
              </a:rPr>
              <a:t>13. HAFTA</a:t>
            </a:r>
            <a:br>
              <a:rPr lang="tr-TR" sz="1800" dirty="0">
                <a:latin typeface="Gill Sans MT" panose="020B0502020104020203" pitchFamily="34" charset="0"/>
              </a:rPr>
            </a:br>
            <a:r>
              <a:rPr lang="tr-TR" sz="1800" b="1" dirty="0">
                <a:latin typeface="Gill Sans MT" panose="020B0502020104020203" pitchFamily="34" charset="0"/>
              </a:rPr>
              <a:t>İYUK, md. 13’te öngörülen başvuru, zorunlu idari başvuru yolu olarak değerlendirilebilir mi?</a:t>
            </a:r>
            <a:endParaRPr lang="tr-TR" b="1" dirty="0"/>
          </a:p>
        </p:txBody>
      </p:sp>
    </p:spTree>
    <p:extLst>
      <p:ext uri="{BB962C8B-B14F-4D97-AF65-F5344CB8AC3E}">
        <p14:creationId xmlns:p14="http://schemas.microsoft.com/office/powerpoint/2010/main" xmlns="" val="1327049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pPr marL="45720" indent="0" algn="just">
              <a:buNone/>
            </a:pPr>
            <a:r>
              <a:rPr lang="tr-TR" dirty="0" smtClean="0">
                <a:latin typeface="Calibri" panose="020F0502020204030204" pitchFamily="34" charset="0"/>
                <a:cs typeface="Calibri" panose="020F0502020204030204" pitchFamily="34" charset="0"/>
              </a:rPr>
              <a:t>Bu maddede belirtilen başvuru, zorunlu idari başvuru olarak değerlendirilemese de, </a:t>
            </a:r>
            <a:r>
              <a:rPr lang="tr-TR" b="1" dirty="0" smtClean="0">
                <a:latin typeface="Calibri" panose="020F0502020204030204" pitchFamily="34" charset="0"/>
                <a:cs typeface="Calibri" panose="020F0502020204030204" pitchFamily="34" charset="0"/>
              </a:rPr>
              <a:t>idari eylemden </a:t>
            </a:r>
            <a:r>
              <a:rPr lang="tr-TR" dirty="0" smtClean="0">
                <a:latin typeface="Calibri" panose="020F0502020204030204" pitchFamily="34" charset="0"/>
                <a:cs typeface="Calibri" panose="020F0502020204030204" pitchFamily="34" charset="0"/>
              </a:rPr>
              <a:t>kaynaklanan uyuşmazlıklarda, </a:t>
            </a:r>
            <a:r>
              <a:rPr lang="tr-TR" b="1" dirty="0" smtClean="0">
                <a:latin typeface="Calibri" panose="020F0502020204030204" pitchFamily="34" charset="0"/>
                <a:cs typeface="Calibri" panose="020F0502020204030204" pitchFamily="34" charset="0"/>
              </a:rPr>
              <a:t>ön karar </a:t>
            </a:r>
            <a:r>
              <a:rPr lang="tr-TR" dirty="0" smtClean="0">
                <a:latin typeface="Calibri" panose="020F0502020204030204" pitchFamily="34" charset="0"/>
                <a:cs typeface="Calibri" panose="020F0502020204030204" pitchFamily="34" charset="0"/>
              </a:rPr>
              <a:t>alınmadan tam yargı davası açılması, İYUK, md. 14 ve 15 kapsamında </a:t>
            </a:r>
            <a:r>
              <a:rPr lang="tr-TR" b="1" dirty="0" smtClean="0">
                <a:latin typeface="Calibri" panose="020F0502020204030204" pitchFamily="34" charset="0"/>
                <a:cs typeface="Calibri" panose="020F0502020204030204" pitchFamily="34" charset="0"/>
              </a:rPr>
              <a:t>idari merci tecavüzü </a:t>
            </a:r>
            <a:r>
              <a:rPr lang="tr-TR" dirty="0" smtClean="0">
                <a:latin typeface="Calibri" panose="020F0502020204030204" pitchFamily="34" charset="0"/>
                <a:cs typeface="Calibri" panose="020F0502020204030204" pitchFamily="34" charset="0"/>
              </a:rPr>
              <a:t>olarak değerlendirilir ve dava dilekçesinin </a:t>
            </a:r>
            <a:r>
              <a:rPr lang="tr-TR" b="1" dirty="0" smtClean="0">
                <a:latin typeface="Calibri" panose="020F0502020204030204" pitchFamily="34" charset="0"/>
                <a:cs typeface="Calibri" panose="020F0502020204030204" pitchFamily="34" charset="0"/>
              </a:rPr>
              <a:t>görevli idare merciine tevdiine </a:t>
            </a:r>
            <a:r>
              <a:rPr lang="tr-TR" dirty="0" smtClean="0">
                <a:latin typeface="Calibri" panose="020F0502020204030204" pitchFamily="34" charset="0"/>
                <a:cs typeface="Calibri" panose="020F0502020204030204" pitchFamily="34" charset="0"/>
              </a:rPr>
              <a:t>karar verilir.</a:t>
            </a:r>
          </a:p>
          <a:p>
            <a:pPr marL="45720" indent="0" algn="just">
              <a:buNone/>
            </a:pPr>
            <a:endParaRPr lang="tr-TR" dirty="0" smtClean="0">
              <a:latin typeface="Calibri" panose="020F0502020204030204" pitchFamily="34" charset="0"/>
              <a:cs typeface="Calibri" panose="020F0502020204030204" pitchFamily="34" charset="0"/>
            </a:endParaRPr>
          </a:p>
          <a:p>
            <a:pPr marL="45720" indent="0" algn="just">
              <a:buNone/>
            </a:pPr>
            <a:r>
              <a:rPr lang="tr-TR" sz="1900" b="1" i="1" dirty="0" smtClean="0">
                <a:latin typeface="Calibri" panose="020F0502020204030204" pitchFamily="34" charset="0"/>
                <a:cs typeface="Calibri" panose="020F0502020204030204" pitchFamily="34" charset="0"/>
              </a:rPr>
              <a:t>Araştırınız: </a:t>
            </a:r>
            <a:r>
              <a:rPr lang="tr-TR" sz="1900" i="1" dirty="0" smtClean="0">
                <a:latin typeface="Calibri" panose="020F0502020204030204" pitchFamily="34" charset="0"/>
                <a:cs typeface="Calibri" panose="020F0502020204030204" pitchFamily="34" charset="0"/>
              </a:rPr>
              <a:t>02.11.2011 tarihli ve 659 Sayılı KHK.</a:t>
            </a:r>
          </a:p>
          <a:p>
            <a:pPr>
              <a:buNone/>
            </a:pPr>
            <a:endParaRPr lang="tr-TR" dirty="0"/>
          </a:p>
        </p:txBody>
      </p:sp>
      <p:sp>
        <p:nvSpPr>
          <p:cNvPr id="3" name="2 Başlık"/>
          <p:cNvSpPr>
            <a:spLocks noGrp="1"/>
          </p:cNvSpPr>
          <p:nvPr>
            <p:ph type="title"/>
          </p:nvPr>
        </p:nvSpPr>
        <p:spPr/>
        <p:txBody>
          <a:bodyPr/>
          <a:lstStyle/>
          <a:p>
            <a:r>
              <a:rPr lang="tr-TR" sz="1800" dirty="0" smtClean="0">
                <a:solidFill>
                  <a:prstClr val="white"/>
                </a:solidFill>
                <a:latin typeface="Gill Sans MT" panose="020B0502020104020203" pitchFamily="34" charset="0"/>
              </a:rPr>
              <a:t>13. HAFTA</a:t>
            </a:r>
            <a:br>
              <a:rPr lang="tr-TR" sz="1800" dirty="0" smtClean="0">
                <a:solidFill>
                  <a:prstClr val="white"/>
                </a:solidFill>
                <a:latin typeface="Gill Sans MT" panose="020B0502020104020203" pitchFamily="34" charset="0"/>
              </a:rPr>
            </a:br>
            <a:r>
              <a:rPr lang="tr-TR" sz="1800" b="1" dirty="0" smtClean="0">
                <a:solidFill>
                  <a:prstClr val="white"/>
                </a:solidFill>
                <a:latin typeface="Gill Sans MT" panose="020B0502020104020203" pitchFamily="34" charset="0"/>
              </a:rPr>
              <a:t>İYUK, md. 13’te öngörülen başvuru, zorunlu idari başvuru yolu olarak değerlendirilebilir mi?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xmlns="" id="{CC96EF8E-5A76-43D4-AEB7-74B4AD924A37}"/>
              </a:ext>
            </a:extLst>
          </p:cNvPr>
          <p:cNvSpPr>
            <a:spLocks noGrp="1"/>
          </p:cNvSpPr>
          <p:nvPr>
            <p:ph idx="1"/>
          </p:nvPr>
        </p:nvSpPr>
        <p:spPr>
          <a:xfrm>
            <a:off x="380999" y="1719070"/>
            <a:ext cx="8407893" cy="4950289"/>
          </a:xfrm>
        </p:spPr>
        <p:txBody>
          <a:bodyPr>
            <a:normAutofit/>
          </a:bodyPr>
          <a:lstStyle/>
          <a:p>
            <a:pPr marL="45720" indent="0" algn="ctr">
              <a:buNone/>
            </a:pPr>
            <a:r>
              <a:rPr lang="tr-TR" dirty="0">
                <a:latin typeface="Calibri" panose="020F0502020204030204" pitchFamily="34" charset="0"/>
                <a:cs typeface="Calibri" panose="020F0502020204030204" pitchFamily="34" charset="0"/>
              </a:rPr>
              <a:t>Medeni hukukta ehliyet, hak ehliyeti ve fiil ehliyeti olarak ikiye ayrılır</a:t>
            </a:r>
          </a:p>
          <a:p>
            <a:pPr marL="45720" indent="0" algn="ctr">
              <a:buNone/>
            </a:pPr>
            <a:r>
              <a:rPr lang="tr-TR" dirty="0">
                <a:latin typeface="Calibri" panose="020F0502020204030204" pitchFamily="34" charset="0"/>
                <a:cs typeface="Calibri" panose="020F0502020204030204" pitchFamily="34" charset="0"/>
              </a:rPr>
              <a:t> </a:t>
            </a:r>
          </a:p>
          <a:p>
            <a:pPr lvl="1" algn="just"/>
            <a:r>
              <a:rPr lang="tr-TR" b="1" dirty="0">
                <a:latin typeface="Calibri" panose="020F0502020204030204" pitchFamily="34" charset="0"/>
                <a:cs typeface="Calibri" panose="020F0502020204030204" pitchFamily="34" charset="0"/>
              </a:rPr>
              <a:t>Hak ehliyeti</a:t>
            </a:r>
            <a:r>
              <a:rPr lang="tr-TR" dirty="0">
                <a:latin typeface="Calibri" panose="020F0502020204030204" pitchFamily="34" charset="0"/>
                <a:cs typeface="Calibri" panose="020F0502020204030204" pitchFamily="34" charset="0"/>
              </a:rPr>
              <a:t>: </a:t>
            </a:r>
            <a:r>
              <a:rPr lang="tr-TR" b="1" dirty="0">
                <a:latin typeface="Calibri" panose="020F0502020204030204" pitchFamily="34" charset="0"/>
                <a:cs typeface="Calibri" panose="020F0502020204030204" pitchFamily="34" charset="0"/>
              </a:rPr>
              <a:t>TMK, md. 8: </a:t>
            </a:r>
            <a:r>
              <a:rPr lang="en-GB" dirty="0">
                <a:latin typeface="Calibri" panose="020F0502020204030204" pitchFamily="34" charset="0"/>
                <a:cs typeface="Calibri" panose="020F0502020204030204" pitchFamily="34" charset="0"/>
              </a:rPr>
              <a:t>Her </a:t>
            </a:r>
            <a:r>
              <a:rPr lang="tr-TR" dirty="0">
                <a:latin typeface="Calibri" panose="020F0502020204030204" pitchFamily="34" charset="0"/>
                <a:cs typeface="Calibri" panose="020F0502020204030204" pitchFamily="34" charset="0"/>
              </a:rPr>
              <a:t>insanın hak ehliyeti vardır. Buna göre bütün insanlar, hukuk düzeninin sınırları içinde, haklara ve borçlara ehil olmada eşittirler</a:t>
            </a:r>
            <a:r>
              <a:rPr lang="en-GB" dirty="0">
                <a:latin typeface="Calibri" panose="020F0502020204030204" pitchFamily="34" charset="0"/>
                <a:cs typeface="Calibri" panose="020F0502020204030204" pitchFamily="34" charset="0"/>
              </a:rPr>
              <a:t>.</a:t>
            </a:r>
            <a:endParaRPr lang="tr-TR" dirty="0">
              <a:latin typeface="Calibri" panose="020F0502020204030204" pitchFamily="34" charset="0"/>
              <a:cs typeface="Calibri" panose="020F0502020204030204" pitchFamily="34" charset="0"/>
            </a:endParaRPr>
          </a:p>
          <a:p>
            <a:pPr lvl="2" algn="just"/>
            <a:r>
              <a:rPr lang="tr-TR" b="1" dirty="0">
                <a:latin typeface="Calibri" panose="020F0502020204030204" pitchFamily="34" charset="0"/>
                <a:cs typeface="Calibri" panose="020F0502020204030204" pitchFamily="34" charset="0"/>
              </a:rPr>
              <a:t>TMK, md. 28: </a:t>
            </a:r>
            <a:r>
              <a:rPr lang="tr-TR" dirty="0">
                <a:latin typeface="Calibri" panose="020F0502020204030204" pitchFamily="34" charset="0"/>
                <a:cs typeface="Calibri" panose="020F0502020204030204" pitchFamily="34" charset="0"/>
              </a:rPr>
              <a:t>Çocuk hak ehliyetini, sağ doğmak koşuluyla, ana rahmine düştüğü andan başlayarak elde eder.</a:t>
            </a:r>
          </a:p>
          <a:p>
            <a:pPr lvl="2" algn="just"/>
            <a:r>
              <a:rPr lang="tr-TR" b="1" dirty="0">
                <a:latin typeface="Calibri" panose="020F0502020204030204" pitchFamily="34" charset="0"/>
                <a:cs typeface="Calibri" panose="020F0502020204030204" pitchFamily="34" charset="0"/>
              </a:rPr>
              <a:t>TMK. Md, 48: </a:t>
            </a:r>
            <a:r>
              <a:rPr lang="tr-TR" dirty="0">
                <a:latin typeface="Calibri" panose="020F0502020204030204" pitchFamily="34" charset="0"/>
                <a:cs typeface="Calibri" panose="020F0502020204030204" pitchFamily="34" charset="0"/>
              </a:rPr>
              <a:t>Tüzel kişiler, cins, yaş, hısımlık gibi yaradılış gereği insana özgü niteliklere bağlı olanlar dışındaki bütün haklara ve borçlara ehildirler</a:t>
            </a:r>
            <a:r>
              <a:rPr lang="en-GB" dirty="0">
                <a:latin typeface="Calibri" panose="020F0502020204030204" pitchFamily="34" charset="0"/>
                <a:cs typeface="Calibri" panose="020F0502020204030204" pitchFamily="34" charset="0"/>
              </a:rPr>
              <a:t>. </a:t>
            </a:r>
            <a:endParaRPr lang="tr-TR" dirty="0">
              <a:latin typeface="Calibri" panose="020F0502020204030204" pitchFamily="34" charset="0"/>
              <a:cs typeface="Calibri" panose="020F0502020204030204" pitchFamily="34" charset="0"/>
            </a:endParaRPr>
          </a:p>
          <a:p>
            <a:pPr marL="640080" lvl="2" indent="0" algn="just">
              <a:buNone/>
            </a:pPr>
            <a:endParaRPr lang="tr-TR" dirty="0">
              <a:latin typeface="Calibri" panose="020F0502020204030204" pitchFamily="34" charset="0"/>
              <a:cs typeface="Calibri" panose="020F0502020204030204" pitchFamily="34" charset="0"/>
            </a:endParaRPr>
          </a:p>
          <a:p>
            <a:pPr marL="640080" lvl="2" indent="0" algn="just">
              <a:buNone/>
            </a:pPr>
            <a:endParaRPr lang="tr-TR" dirty="0">
              <a:latin typeface="Calibri" panose="020F0502020204030204" pitchFamily="34" charset="0"/>
              <a:cs typeface="Calibri" panose="020F0502020204030204" pitchFamily="34" charset="0"/>
            </a:endParaRPr>
          </a:p>
          <a:p>
            <a:pPr lvl="1" algn="just"/>
            <a:endParaRPr lang="tr-TR" dirty="0">
              <a:latin typeface="Calibri" panose="020F0502020204030204" pitchFamily="34" charset="0"/>
              <a:cs typeface="Calibri" panose="020F0502020204030204" pitchFamily="34" charset="0"/>
            </a:endParaRPr>
          </a:p>
        </p:txBody>
      </p:sp>
      <p:sp>
        <p:nvSpPr>
          <p:cNvPr id="3" name="Unvan 2">
            <a:extLst>
              <a:ext uri="{FF2B5EF4-FFF2-40B4-BE49-F238E27FC236}">
                <a16:creationId xmlns:a16="http://schemas.microsoft.com/office/drawing/2014/main" xmlns="" id="{27108DC1-64B0-48F3-8872-53F53BACAF75}"/>
              </a:ext>
            </a:extLst>
          </p:cNvPr>
          <p:cNvSpPr>
            <a:spLocks noGrp="1"/>
          </p:cNvSpPr>
          <p:nvPr>
            <p:ph type="title"/>
          </p:nvPr>
        </p:nvSpPr>
        <p:spPr/>
        <p:txBody>
          <a:bodyPr/>
          <a:lstStyle/>
          <a:p>
            <a:r>
              <a:rPr lang="tr-TR" sz="2000" dirty="0">
                <a:latin typeface="Gill Sans MT" panose="020B0502020104020203" pitchFamily="34" charset="0"/>
              </a:rPr>
              <a:t>14. Hafta</a:t>
            </a:r>
            <a:r>
              <a:rPr lang="tr-TR" sz="2400" dirty="0">
                <a:latin typeface="Gill Sans MT" panose="020B0502020104020203" pitchFamily="34" charset="0"/>
              </a:rPr>
              <a:t/>
            </a:r>
            <a:br>
              <a:rPr lang="tr-TR" sz="2400" dirty="0">
                <a:latin typeface="Gill Sans MT" panose="020B0502020104020203" pitchFamily="34" charset="0"/>
              </a:rPr>
            </a:br>
            <a:r>
              <a:rPr lang="tr-TR" sz="2400" b="1" dirty="0">
                <a:latin typeface="Gill Sans MT" panose="020B0502020104020203" pitchFamily="34" charset="0"/>
              </a:rPr>
              <a:t>EHLİYET</a:t>
            </a:r>
            <a:br>
              <a:rPr lang="tr-TR" sz="2400" b="1" dirty="0">
                <a:latin typeface="Gill Sans MT" panose="020B0502020104020203" pitchFamily="34" charset="0"/>
              </a:rPr>
            </a:br>
            <a:r>
              <a:rPr lang="tr-TR" sz="2400" b="1" dirty="0">
                <a:latin typeface="Gill Sans MT" panose="020B0502020104020203" pitchFamily="34" charset="0"/>
              </a:rPr>
              <a:t>GENEL (OBJEKTİF) EHLİYET</a:t>
            </a:r>
          </a:p>
        </p:txBody>
      </p:sp>
    </p:spTree>
    <p:extLst>
      <p:ext uri="{BB962C8B-B14F-4D97-AF65-F5344CB8AC3E}">
        <p14:creationId xmlns:p14="http://schemas.microsoft.com/office/powerpoint/2010/main" xmlns="" val="3017499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endParaRPr lang="tr-TR" dirty="0" smtClean="0"/>
          </a:p>
          <a:p>
            <a:pPr lvl="1" algn="just"/>
            <a:r>
              <a:rPr lang="tr-TR" b="1" dirty="0" smtClean="0">
                <a:latin typeface="Calibri" panose="020F0502020204030204" pitchFamily="34" charset="0"/>
                <a:cs typeface="Calibri" panose="020F0502020204030204" pitchFamily="34" charset="0"/>
              </a:rPr>
              <a:t>Fiil Ehliyeti</a:t>
            </a:r>
            <a:r>
              <a:rPr lang="tr-TR" dirty="0" smtClean="0">
                <a:latin typeface="Calibri" panose="020F0502020204030204" pitchFamily="34" charset="0"/>
                <a:cs typeface="Calibri" panose="020F0502020204030204" pitchFamily="34" charset="0"/>
              </a:rPr>
              <a:t>: MK, md. 10: Ayırt etme gücüne sahip ve kısıtlı olmayan her ergin kişinin fiil ehliyeti vardır</a:t>
            </a:r>
            <a:r>
              <a:rPr lang="en-GB" dirty="0" smtClean="0">
                <a:latin typeface="Calibri" panose="020F0502020204030204" pitchFamily="34" charset="0"/>
                <a:cs typeface="Calibri" panose="020F0502020204030204" pitchFamily="34" charset="0"/>
              </a:rPr>
              <a:t>. </a:t>
            </a:r>
            <a:endParaRPr lang="tr-TR" dirty="0" smtClean="0">
              <a:latin typeface="Calibri" panose="020F0502020204030204" pitchFamily="34" charset="0"/>
              <a:cs typeface="Calibri" panose="020F0502020204030204" pitchFamily="34" charset="0"/>
            </a:endParaRPr>
          </a:p>
          <a:p>
            <a:pPr lvl="2" algn="just">
              <a:buClr>
                <a:srgbClr val="928B70"/>
              </a:buClr>
            </a:pPr>
            <a:r>
              <a:rPr lang="tr-TR" sz="1500" b="1" dirty="0" smtClean="0">
                <a:solidFill>
                  <a:srgbClr val="534949"/>
                </a:solidFill>
                <a:latin typeface="Calibri" panose="020F0502020204030204" pitchFamily="34" charset="0"/>
                <a:cs typeface="Calibri" panose="020F0502020204030204" pitchFamily="34" charset="0"/>
              </a:rPr>
              <a:t>TMK, md. 9: </a:t>
            </a:r>
            <a:r>
              <a:rPr lang="tr-TR" sz="1500" dirty="0" smtClean="0">
                <a:solidFill>
                  <a:srgbClr val="534949"/>
                </a:solidFill>
                <a:latin typeface="Calibri" panose="020F0502020204030204" pitchFamily="34" charset="0"/>
                <a:cs typeface="Calibri" panose="020F0502020204030204" pitchFamily="34" charset="0"/>
              </a:rPr>
              <a:t>Fiil ehliyetine sahip olan kimse, kendi fiilleriyle hak edinebilir ve borç altına girebilir.</a:t>
            </a:r>
          </a:p>
          <a:p>
            <a:pPr lvl="2" algn="just">
              <a:buClr>
                <a:srgbClr val="928B70"/>
              </a:buClr>
            </a:pPr>
            <a:r>
              <a:rPr lang="tr-TR" sz="1500" b="1" dirty="0" smtClean="0">
                <a:solidFill>
                  <a:srgbClr val="534949"/>
                </a:solidFill>
                <a:latin typeface="Calibri" panose="020F0502020204030204" pitchFamily="34" charset="0"/>
                <a:cs typeface="Calibri" panose="020F0502020204030204" pitchFamily="34" charset="0"/>
              </a:rPr>
              <a:t>TMK, md. 49: </a:t>
            </a:r>
            <a:r>
              <a:rPr lang="tr-TR" sz="1500" dirty="0" smtClean="0">
                <a:solidFill>
                  <a:srgbClr val="534949"/>
                </a:solidFill>
                <a:latin typeface="Calibri" panose="020F0502020204030204" pitchFamily="34" charset="0"/>
                <a:cs typeface="Calibri" panose="020F0502020204030204" pitchFamily="34" charset="0"/>
              </a:rPr>
              <a:t>Tüzel kişiler, kanuna ve kuruluş belgelerine göre gerekli organlara sahip olmakla, fiil ehliyetini kazanırlar. </a:t>
            </a:r>
          </a:p>
          <a:p>
            <a:pPr>
              <a:buNone/>
            </a:pPr>
            <a:endParaRPr lang="tr-TR" dirty="0"/>
          </a:p>
        </p:txBody>
      </p:sp>
      <p:sp>
        <p:nvSpPr>
          <p:cNvPr id="3" name="2 Başlık"/>
          <p:cNvSpPr>
            <a:spLocks noGrp="1"/>
          </p:cNvSpPr>
          <p:nvPr>
            <p:ph type="title"/>
          </p:nvPr>
        </p:nvSpPr>
        <p:spPr/>
        <p:txBody>
          <a:bodyPr/>
          <a:lstStyle/>
          <a:p>
            <a:r>
              <a:rPr lang="tr-TR" sz="2400" dirty="0" smtClean="0">
                <a:latin typeface="Gill Sans MT" panose="020B0502020104020203" pitchFamily="34" charset="0"/>
              </a:rPr>
              <a:t>14. Hafta</a:t>
            </a:r>
            <a:br>
              <a:rPr lang="tr-TR" sz="2400" dirty="0" smtClean="0">
                <a:latin typeface="Gill Sans MT" panose="020B0502020104020203" pitchFamily="34" charset="0"/>
              </a:rPr>
            </a:br>
            <a:r>
              <a:rPr lang="tr-TR" sz="2400" b="1" dirty="0" smtClean="0">
                <a:latin typeface="Gill Sans MT" panose="020B0502020104020203" pitchFamily="34" charset="0"/>
              </a:rPr>
              <a:t>EHLİYET</a:t>
            </a:r>
            <a:br>
              <a:rPr lang="tr-TR" sz="2400" b="1" dirty="0" smtClean="0">
                <a:latin typeface="Gill Sans MT" panose="020B0502020104020203" pitchFamily="34" charset="0"/>
              </a:rPr>
            </a:br>
            <a:r>
              <a:rPr lang="tr-TR" sz="2400" b="1" dirty="0" smtClean="0">
                <a:latin typeface="Gill Sans MT" panose="020B0502020104020203" pitchFamily="34" charset="0"/>
              </a:rPr>
              <a:t>GENEL (OBJEKTİF) EHLİYET</a:t>
            </a:r>
            <a:endParaRPr lang="tr-T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pPr lvl="1" algn="just"/>
            <a:r>
              <a:rPr lang="tr-TR" b="1" dirty="0" smtClean="0">
                <a:latin typeface="Calibri" panose="020F0502020204030204" pitchFamily="34" charset="0"/>
                <a:cs typeface="Calibri" panose="020F0502020204030204" pitchFamily="34" charset="0"/>
              </a:rPr>
              <a:t>Hukuk Muhakemeleri Kanunu</a:t>
            </a:r>
          </a:p>
          <a:p>
            <a:pPr marL="365760" lvl="1" indent="0" algn="just">
              <a:buNone/>
            </a:pPr>
            <a:endParaRPr lang="tr-TR" b="1" dirty="0" smtClean="0">
              <a:latin typeface="Calibri" panose="020F0502020204030204" pitchFamily="34" charset="0"/>
              <a:cs typeface="Calibri" panose="020F0502020204030204" pitchFamily="34" charset="0"/>
            </a:endParaRPr>
          </a:p>
          <a:p>
            <a:pPr lvl="2" algn="just"/>
            <a:r>
              <a:rPr lang="tr-TR" b="1" dirty="0" smtClean="0">
                <a:latin typeface="Calibri" panose="020F0502020204030204" pitchFamily="34" charset="0"/>
                <a:cs typeface="Calibri" panose="020F0502020204030204" pitchFamily="34" charset="0"/>
              </a:rPr>
              <a:t>Md. 50: </a:t>
            </a:r>
            <a:r>
              <a:rPr lang="tr-TR" dirty="0" smtClean="0">
                <a:latin typeface="Calibri" panose="020F0502020204030204" pitchFamily="34" charset="0"/>
                <a:cs typeface="Calibri" panose="020F0502020204030204" pitchFamily="34" charset="0"/>
              </a:rPr>
              <a:t>Medenî haklardan yararlanma ehliyetine sahip olan, davada </a:t>
            </a:r>
            <a:r>
              <a:rPr lang="tr-TR" b="1" dirty="0" smtClean="0">
                <a:latin typeface="Calibri" panose="020F0502020204030204" pitchFamily="34" charset="0"/>
                <a:cs typeface="Calibri" panose="020F0502020204030204" pitchFamily="34" charset="0"/>
              </a:rPr>
              <a:t>taraf ehliyeti</a:t>
            </a:r>
            <a:r>
              <a:rPr lang="tr-TR" dirty="0" smtClean="0">
                <a:latin typeface="Calibri" panose="020F0502020204030204" pitchFamily="34" charset="0"/>
                <a:cs typeface="Calibri" panose="020F0502020204030204" pitchFamily="34" charset="0"/>
              </a:rPr>
              <a:t>ne de sahiptir. </a:t>
            </a:r>
          </a:p>
          <a:p>
            <a:pPr lvl="2" algn="just"/>
            <a:r>
              <a:rPr lang="tr-TR" b="1" dirty="0" smtClean="0">
                <a:latin typeface="Calibri" panose="020F0502020204030204" pitchFamily="34" charset="0"/>
                <a:cs typeface="Calibri" panose="020F0502020204030204" pitchFamily="34" charset="0"/>
              </a:rPr>
              <a:t>Md. 51: Dava ehliyeti</a:t>
            </a:r>
            <a:r>
              <a:rPr lang="tr-TR" dirty="0" smtClean="0">
                <a:latin typeface="Calibri" panose="020F0502020204030204" pitchFamily="34" charset="0"/>
                <a:cs typeface="Calibri" panose="020F0502020204030204" pitchFamily="34" charset="0"/>
              </a:rPr>
              <a:t>, medenî hakları kullanma ehliyetine göre belirlenir.</a:t>
            </a:r>
          </a:p>
          <a:p>
            <a:pPr lvl="2" algn="just"/>
            <a:r>
              <a:rPr lang="tr-TR" b="1" dirty="0" smtClean="0">
                <a:latin typeface="Calibri" panose="020F0502020204030204" pitchFamily="34" charset="0"/>
                <a:cs typeface="Calibri" panose="020F0502020204030204" pitchFamily="34" charset="0"/>
              </a:rPr>
              <a:t>Md. 52: </a:t>
            </a:r>
            <a:r>
              <a:rPr lang="tr-TR" dirty="0" smtClean="0">
                <a:latin typeface="Calibri" panose="020F0502020204030204" pitchFamily="34" charset="0"/>
                <a:cs typeface="Calibri" panose="020F0502020204030204" pitchFamily="34" charset="0"/>
              </a:rPr>
              <a:t>Medenî hakları kullanma ehliyetine sahip olmayanlar davada kanuni temsilcileri, tüzel kişiler ise yetkili organları tarafından </a:t>
            </a:r>
            <a:r>
              <a:rPr lang="tr-TR" b="1" dirty="0" smtClean="0">
                <a:latin typeface="Calibri" panose="020F0502020204030204" pitchFamily="34" charset="0"/>
                <a:cs typeface="Calibri" panose="020F0502020204030204" pitchFamily="34" charset="0"/>
              </a:rPr>
              <a:t>temsil</a:t>
            </a:r>
            <a:r>
              <a:rPr lang="tr-TR" dirty="0" smtClean="0">
                <a:latin typeface="Calibri" panose="020F0502020204030204" pitchFamily="34" charset="0"/>
                <a:cs typeface="Calibri" panose="020F0502020204030204" pitchFamily="34" charset="0"/>
              </a:rPr>
              <a:t> edilir.</a:t>
            </a:r>
          </a:p>
          <a:p>
            <a:pPr>
              <a:buNone/>
            </a:pPr>
            <a:endParaRPr lang="tr-TR" dirty="0"/>
          </a:p>
        </p:txBody>
      </p:sp>
      <p:sp>
        <p:nvSpPr>
          <p:cNvPr id="3" name="2 Başlık"/>
          <p:cNvSpPr>
            <a:spLocks noGrp="1"/>
          </p:cNvSpPr>
          <p:nvPr>
            <p:ph type="title"/>
          </p:nvPr>
        </p:nvSpPr>
        <p:spPr/>
        <p:txBody>
          <a:bodyPr/>
          <a:lstStyle/>
          <a:p>
            <a:r>
              <a:rPr lang="tr-TR" sz="2400" dirty="0" smtClean="0">
                <a:latin typeface="Gill Sans MT" panose="020B0502020104020203" pitchFamily="34" charset="0"/>
              </a:rPr>
              <a:t>14. Hafta</a:t>
            </a:r>
            <a:br>
              <a:rPr lang="tr-TR" sz="2400" dirty="0" smtClean="0">
                <a:latin typeface="Gill Sans MT" panose="020B0502020104020203" pitchFamily="34" charset="0"/>
              </a:rPr>
            </a:br>
            <a:r>
              <a:rPr lang="tr-TR" sz="2400" b="1" dirty="0" smtClean="0">
                <a:latin typeface="Gill Sans MT" panose="020B0502020104020203" pitchFamily="34" charset="0"/>
              </a:rPr>
              <a:t>EHLİYET</a:t>
            </a:r>
            <a:br>
              <a:rPr lang="tr-TR" sz="2400" b="1" dirty="0" smtClean="0">
                <a:latin typeface="Gill Sans MT" panose="020B0502020104020203" pitchFamily="34" charset="0"/>
              </a:rPr>
            </a:br>
            <a:r>
              <a:rPr lang="tr-TR" sz="2400" b="1" dirty="0" smtClean="0">
                <a:latin typeface="Gill Sans MT" panose="020B0502020104020203" pitchFamily="34" charset="0"/>
              </a:rPr>
              <a:t>GENEL (OBJEKTİF) EHLİYET</a:t>
            </a:r>
            <a:endParaRPr lang="tr-T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xmlns="" id="{E40549AD-4717-4669-9E89-E4F811E495E1}"/>
              </a:ext>
            </a:extLst>
          </p:cNvPr>
          <p:cNvSpPr>
            <a:spLocks noGrp="1"/>
          </p:cNvSpPr>
          <p:nvPr>
            <p:ph idx="1"/>
          </p:nvPr>
        </p:nvSpPr>
        <p:spPr/>
        <p:txBody>
          <a:bodyPr>
            <a:normAutofit/>
          </a:bodyPr>
          <a:lstStyle/>
          <a:p>
            <a:pPr algn="just"/>
            <a:r>
              <a:rPr lang="tr-TR" dirty="0">
                <a:latin typeface="Calibri" panose="020F0502020204030204" pitchFamily="34" charset="0"/>
                <a:cs typeface="Calibri" panose="020F0502020204030204" pitchFamily="34" charset="0"/>
              </a:rPr>
              <a:t>İdari yargıda iptal davası açabilmek için genel ehliyet yeterli değildir. Dava açmakta bir menfaatin olması da gerekmektedir. İYUK, md. 2 uyarınca </a:t>
            </a:r>
            <a:r>
              <a:rPr lang="tr-TR" b="1" dirty="0">
                <a:latin typeface="Calibri" panose="020F0502020204030204" pitchFamily="34" charset="0"/>
                <a:cs typeface="Calibri" panose="020F0502020204030204" pitchFamily="34" charset="0"/>
              </a:rPr>
              <a:t>iptal davaları</a:t>
            </a:r>
            <a:r>
              <a:rPr lang="tr-TR" dirty="0">
                <a:latin typeface="Calibri" panose="020F0502020204030204" pitchFamily="34" charset="0"/>
                <a:cs typeface="Calibri" panose="020F0502020204030204" pitchFamily="34" charset="0"/>
              </a:rPr>
              <a:t>, idarî işlemler hakkında yetki, şekil, sebep, konu ve maksat yönlerinden biri ile hukuka aykırı olduklarından dolayı iptalleri için </a:t>
            </a:r>
            <a:r>
              <a:rPr lang="tr-TR" b="1" dirty="0">
                <a:latin typeface="Calibri" panose="020F0502020204030204" pitchFamily="34" charset="0"/>
                <a:cs typeface="Calibri" panose="020F0502020204030204" pitchFamily="34" charset="0"/>
              </a:rPr>
              <a:t>menfaatleri ihlâl edilenler </a:t>
            </a:r>
            <a:r>
              <a:rPr lang="tr-TR" dirty="0">
                <a:latin typeface="Calibri" panose="020F0502020204030204" pitchFamily="34" charset="0"/>
                <a:cs typeface="Calibri" panose="020F0502020204030204" pitchFamily="34" charset="0"/>
              </a:rPr>
              <a:t>tarafından açılır. Menfaat, idari işlem ile davacı arasındaki ilgidir. Bu ilgi </a:t>
            </a:r>
            <a:r>
              <a:rPr lang="tr-TR" b="1" dirty="0">
                <a:latin typeface="Calibri" panose="020F0502020204030204" pitchFamily="34" charset="0"/>
                <a:cs typeface="Calibri" panose="020F0502020204030204" pitchFamily="34" charset="0"/>
              </a:rPr>
              <a:t>kişisel, güncel </a:t>
            </a:r>
            <a:r>
              <a:rPr lang="tr-TR" dirty="0">
                <a:latin typeface="Calibri" panose="020F0502020204030204" pitchFamily="34" charset="0"/>
                <a:cs typeface="Calibri" panose="020F0502020204030204" pitchFamily="34" charset="0"/>
              </a:rPr>
              <a:t>ve</a:t>
            </a:r>
            <a:r>
              <a:rPr lang="tr-TR" b="1" dirty="0">
                <a:latin typeface="Calibri" panose="020F0502020204030204" pitchFamily="34" charset="0"/>
                <a:cs typeface="Calibri" panose="020F0502020204030204" pitchFamily="34" charset="0"/>
              </a:rPr>
              <a:t> meşru </a:t>
            </a:r>
            <a:r>
              <a:rPr lang="tr-TR" dirty="0">
                <a:latin typeface="Calibri" panose="020F0502020204030204" pitchFamily="34" charset="0"/>
                <a:cs typeface="Calibri" panose="020F0502020204030204" pitchFamily="34" charset="0"/>
              </a:rPr>
              <a:t>olmalıdır.</a:t>
            </a:r>
          </a:p>
          <a:p>
            <a:pPr algn="just"/>
            <a:endParaRPr lang="tr-TR" dirty="0">
              <a:latin typeface="Calibri" panose="020F0502020204030204" pitchFamily="34" charset="0"/>
              <a:cs typeface="Calibri" panose="020F0502020204030204" pitchFamily="34" charset="0"/>
            </a:endParaRPr>
          </a:p>
        </p:txBody>
      </p:sp>
      <p:sp>
        <p:nvSpPr>
          <p:cNvPr id="3" name="Unvan 2">
            <a:extLst>
              <a:ext uri="{FF2B5EF4-FFF2-40B4-BE49-F238E27FC236}">
                <a16:creationId xmlns:a16="http://schemas.microsoft.com/office/drawing/2014/main" xmlns="" id="{4E4AFA7E-D994-4848-8F89-83386F168653}"/>
              </a:ext>
            </a:extLst>
          </p:cNvPr>
          <p:cNvSpPr>
            <a:spLocks noGrp="1"/>
          </p:cNvSpPr>
          <p:nvPr>
            <p:ph type="title"/>
          </p:nvPr>
        </p:nvSpPr>
        <p:spPr/>
        <p:txBody>
          <a:bodyPr/>
          <a:lstStyle/>
          <a:p>
            <a:r>
              <a:rPr lang="tr-TR" sz="2000" dirty="0">
                <a:solidFill>
                  <a:prstClr val="white"/>
                </a:solidFill>
                <a:latin typeface="Gill Sans MT" panose="020B0502020104020203" pitchFamily="34" charset="0"/>
              </a:rPr>
              <a:t>14. Hafta</a:t>
            </a:r>
            <a:r>
              <a:rPr lang="tr-TR" sz="2400" dirty="0">
                <a:solidFill>
                  <a:prstClr val="white"/>
                </a:solidFill>
                <a:latin typeface="Gill Sans MT" panose="020B0502020104020203" pitchFamily="34" charset="0"/>
              </a:rPr>
              <a:t/>
            </a:r>
            <a:br>
              <a:rPr lang="tr-TR" sz="2400" dirty="0">
                <a:solidFill>
                  <a:prstClr val="white"/>
                </a:solidFill>
                <a:latin typeface="Gill Sans MT" panose="020B0502020104020203" pitchFamily="34" charset="0"/>
              </a:rPr>
            </a:br>
            <a:r>
              <a:rPr lang="tr-TR" sz="2400" b="1" dirty="0">
                <a:solidFill>
                  <a:prstClr val="white"/>
                </a:solidFill>
                <a:latin typeface="Gill Sans MT" panose="020B0502020104020203" pitchFamily="34" charset="0"/>
              </a:rPr>
              <a:t>EHLİYET</a:t>
            </a:r>
            <a:br>
              <a:rPr lang="tr-TR" sz="2400" b="1" dirty="0">
                <a:solidFill>
                  <a:prstClr val="white"/>
                </a:solidFill>
                <a:latin typeface="Gill Sans MT" panose="020B0502020104020203" pitchFamily="34" charset="0"/>
              </a:rPr>
            </a:br>
            <a:r>
              <a:rPr lang="tr-TR" sz="2400" b="1" dirty="0">
                <a:solidFill>
                  <a:prstClr val="white"/>
                </a:solidFill>
                <a:latin typeface="Gill Sans MT" panose="020B0502020104020203" pitchFamily="34" charset="0"/>
              </a:rPr>
              <a:t>ÖZEL (SUBJEKTİF) EHLİYET</a:t>
            </a:r>
            <a:endParaRPr lang="tr-TR" dirty="0"/>
          </a:p>
        </p:txBody>
      </p:sp>
    </p:spTree>
    <p:extLst>
      <p:ext uri="{BB962C8B-B14F-4D97-AF65-F5344CB8AC3E}">
        <p14:creationId xmlns:p14="http://schemas.microsoft.com/office/powerpoint/2010/main" xmlns="" val="37053958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ılavuz">
  <a:themeElements>
    <a:clrScheme name="Kılavuz">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Kılavuz">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Kılavuz">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DC5CB8ABFAEE764594C61AB7267324960400FC796B3B1D425B47B2BA3D040986AFEA" ma:contentTypeVersion="54" ma:contentTypeDescription="Create a new document." ma:contentTypeScope="" ma:versionID="5a1acea528c7c5829e252ff707a59f1d">
  <xsd:schema xmlns:xsd="http://www.w3.org/2001/XMLSchema" xmlns:xs="http://www.w3.org/2001/XMLSchema" xmlns:p="http://schemas.microsoft.com/office/2006/metadata/properties" xmlns:ns2="d1af3920-8fda-4ad5-98bb-96475601b038" targetNamespace="http://schemas.microsoft.com/office/2006/metadata/properties" ma:root="true" ma:fieldsID="991be377f5446d760613b893d6a1276a" ns2:_="">
    <xsd:import namespace="d1af3920-8fda-4ad5-98bb-96475601b038"/>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af3920-8fda-4ad5-98bb-96475601b038"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lockPublish" ma:index="12" nillable="true" ma:displayName="Block from Publishing?" ma:default="" ma:internalName="BlockPublish" ma:readOnly="false">
      <xsd:simpleType>
        <xsd:restriction base="dms:Boolean"/>
      </xsd:simpleType>
    </xsd:element>
    <xsd:element name="BugNumber" ma:index="13" nillable="true" ma:displayName="Bug Number" ma:default="" ma:internalName="BugNumber" ma:readOnly="false">
      <xsd:simpleType>
        <xsd:restriction base="dms:Text"/>
      </xsd:simpleType>
    </xsd:element>
    <xsd:element name="CampaignTagsTaxHTField0" ma:index="15" nillable="true" ma:taxonomy="true" ma:internalName="CampaignTagsTaxHTField0" ma:taxonomyFieldName="CampaignTags" ma:displayName="Campaigns" ma:readOnly="false" ma:default="" ma:fieldId="{3ebc54a6-a9d6-4e8f-af7a-6f14ef19a17f}"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6" nillable="true" ma:displayName="Client Viewer" ma:default="" ma:internalName="TPClientViewer">
      <xsd:simpleType>
        <xsd:restriction base="dms:Text"/>
      </xsd:simpleType>
    </xsd:element>
    <xsd:element name="ClipArtFilename" ma:index="17" nillable="true" ma:displayName="Clip Art Name" ma:default="" ma:internalName="ClipArtFilename" ma:readOnly="false">
      <xsd:simpleType>
        <xsd:restriction base="dms:Text"/>
      </xsd:simpleType>
    </xsd:element>
    <xsd:element name="TPCommandLine" ma:index="18" nillable="true" ma:displayName="Command Line" ma:default="" ma:internalName="TPCommandLine">
      <xsd:simpleType>
        <xsd:restriction base="dms:Text"/>
      </xsd:simpleType>
    </xsd:element>
    <xsd:element name="TPComponent" ma:index="19" nillable="true" ma:displayName="Component" ma:default="" ma:internalName="TPComponent">
      <xsd:simpleType>
        <xsd:restriction base="dms:Text"/>
      </xsd:simpleType>
    </xsd:element>
    <xsd:element name="ContentItem" ma:index="20" nillable="true" ma:displayName="Content Item" ma:default="" ma:hidden="true" ma:internalName="ContentItem" ma:readOnly="false">
      <xsd:simpleType>
        <xsd:restriction base="dms:Unknown"/>
      </xsd:simpleType>
    </xsd:element>
    <xsd:element name="CrawlForDependencies" ma:index="22" nillable="true" ma:displayName="Crawl for Dependencies?" ma:default="true" ma:internalName="CrawlForDependencies" ma:readOnly="false">
      <xsd:simpleType>
        <xsd:restriction base="dms:Boolean"/>
      </xsd:simpleType>
    </xsd:element>
    <xsd:element name="CSXHash" ma:index="25" nillable="true" ma:displayName="CSX Hash" ma:default="" ma:indexed="true" ma:internalName="CSXHash" ma:readOnly="false">
      <xsd:simpleType>
        <xsd:restriction base="dms:Text"/>
      </xsd:simpleType>
    </xsd:element>
    <xsd:element name="CSXSubmissionMarket" ma:index="26" nillable="true" ma:displayName="CSX Submission Market" ma:default="" ma:list="{5B15831B-954F-43D5-900F-AF5E125B61A8}" ma:internalName="CSXSubmissionMarket" ma:readOnly="false" ma:showField="MarketName" ma:web="d1af3920-8fda-4ad5-98bb-96475601b038">
      <xsd:simpleType>
        <xsd:restriction base="dms:Lookup"/>
      </xsd:simpleType>
    </xsd:element>
    <xsd:element name="CSXUpdate" ma:index="27" nillable="true" ma:displayName="CSX Updated?" ma:default="false" ma:internalName="CSXUpdate" ma:readOnly="false">
      <xsd:simpleType>
        <xsd:restriction base="dms:Boolean"/>
      </xsd:simpleType>
    </xsd:element>
    <xsd:element name="IntlLangReviewDate" ma:index="28" nillable="true" ma:displayName="Date to Complete Intl QA" ma:default="" ma:internalName="IntlLangReviewDate" ma:readOnly="false">
      <xsd:simpleType>
        <xsd:restriction base="dms:DateTime"/>
      </xsd:simpleType>
    </xsd:element>
    <xsd:element name="IsDeleted" ma:index="29" nillable="true" ma:displayName="Deleted?" ma:default="" ma:internalName="IsDeleted" ma:readOnly="false">
      <xsd:simpleType>
        <xsd:restriction base="dms:Boolean"/>
      </xsd:simpleType>
    </xsd:element>
    <xsd:element name="APDescription" ma:index="30" nillable="true" ma:displayName="Description" ma:default="" ma:internalName="APDescription" ma:readOnly="false">
      <xsd:simpleType>
        <xsd:restriction base="dms:Note"/>
      </xsd:simpleType>
    </xsd:element>
    <xsd:element name="DirectSourceMarket" ma:index="31" nillable="true" ma:displayName="Direct Source Market Group" ma:default="" ma:internalName="DirectSourceMarket" ma:readOnly="false">
      <xsd:simpleType>
        <xsd:restriction base="dms:Text"/>
      </xsd:simpleType>
    </xsd:element>
    <xsd:element name="Downloads" ma:index="32" nillable="true" ma:displayName="Downloads" ma:default="0" ma:hidden="true" ma:internalName="Downloads" ma:readOnly="false">
      <xsd:simpleType>
        <xsd:restriction base="dms:Unknown"/>
      </xsd:simpleType>
    </xsd:element>
    <xsd:element name="DSATActionTaken" ma:index="33"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4"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5" nillable="true" ma:displayName="Editorial Status" ma:default="" ma:internalName="EditorialStatus" ma:readOnly="false">
      <xsd:simpleType>
        <xsd:restriction base="dms:Unknown"/>
      </xsd:simpleType>
    </xsd:element>
    <xsd:element name="EditorialTags" ma:index="36" nillable="true" ma:displayName="Editorial Tags" ma:default="" ma:internalName="EditorialTags">
      <xsd:simpleType>
        <xsd:restriction base="dms:Unknown"/>
      </xsd:simpleType>
    </xsd:element>
    <xsd:element name="TPExecutable" ma:index="37" nillable="true" ma:displayName="Executable" ma:default="" ma:internalName="TPExecutable">
      <xsd:simpleType>
        <xsd:restriction base="dms:Text"/>
      </xsd:simpleType>
    </xsd:element>
    <xsd:element name="FeatureTagsTaxHTField0" ma:index="39" nillable="true" ma:taxonomy="true" ma:internalName="FeatureTagsTaxHTField0" ma:taxonomyFieldName="FeatureTags" ma:displayName="Features" ma:readOnly="false" ma:default="" ma:fieldId="{7b395fbe-0160-47f8-8620-a2bb70101586}"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0" nillable="true" ma:displayName="Friendly Name" ma:default="" ma:internalName="TPFriendlyName">
      <xsd:simpleType>
        <xsd:restriction base="dms:Text"/>
      </xsd:simpleType>
    </xsd:element>
    <xsd:element name="FriendlyTitle" ma:index="41" nillable="true" ma:displayName="Friendly Title" ma:default="" ma:description="Shorter title to be used when displaying search results" ma:internalName="FriendlyTitle" ma:readOnly="false">
      <xsd:simpleType>
        <xsd:restriction base="dms:Text"/>
      </xsd:simpleType>
    </xsd:element>
    <xsd:element name="PrimaryImageGen" ma:index="42" nillable="true" ma:displayName="Generate Images?" ma:default="true" ma:internalName="PrimaryImageGen">
      <xsd:simpleType>
        <xsd:restriction base="dms:Boolean"/>
      </xsd:simpleType>
    </xsd:element>
    <xsd:element name="HandoffToMSDN" ma:index="43" nillable="true" ma:displayName="Handoff To MSDN Date" ma:default="" ma:internalName="HandoffToMSDN" ma:readOnly="false">
      <xsd:simpleType>
        <xsd:restriction base="dms:DateTime"/>
      </xsd:simpleType>
    </xsd:element>
    <xsd:element name="InProjectListLookup" ma:index="44" nillable="true" ma:displayName="InProjectListLookup" ma:list="{5E4318D1-DFA9-41DE-97E7-9934BE3391BC}" ma:internalName="InProjectListLookup" ma:readOnly="true" ma:showField="InProjectList"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PInstallLocation" ma:index="45" nillable="true" ma:displayName="Install Location" ma:default="" ma:internalName="TPInstallLocation">
      <xsd:simpleType>
        <xsd:restriction base="dms:Text"/>
      </xsd:simpleType>
    </xsd:element>
    <xsd:element name="InternalTagsTaxHTField0" ma:index="47" nillable="true" ma:taxonomy="true" ma:internalName="InternalTagsTaxHTField0" ma:taxonomyFieldName="InternalTags" ma:displayName="Internal Tags" ma:readOnly="false" ma:default="" ma:fieldId="{f79783d1-9ad9-4e73-b2f2-58ec75c45f29}"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8" nillable="true" ma:displayName="Intl Lang QA Review Required?" ma:default="" ma:internalName="IntlLangReview" ma:readOnly="false">
      <xsd:simpleType>
        <xsd:restriction base="dms:Boolean"/>
      </xsd:simpleType>
    </xsd:element>
    <xsd:element name="IntlLangReviewer" ma:index="49" nillable="true" ma:displayName="Intl Lang QA Reviewer" ma:default="" ma:internalName="IntlLangReviewer" ma:readOnly="false">
      <xsd:simpleType>
        <xsd:restriction base="dms:Text"/>
      </xsd:simpleType>
    </xsd:element>
    <xsd:element name="MarketSpecific" ma:index="50" nillable="true" ma:displayName="Is Market Specific?" ma:default="" ma:internalName="MarketSpecific" ma:readOnly="false">
      <xsd:simpleType>
        <xsd:restriction base="dms:Boolean"/>
      </xsd:simpleType>
    </xsd:element>
    <xsd:element name="LastCompleteVersionLookup" ma:index="51" nillable="true" ma:displayName="Last Complete Version Lookup" ma:default="" ma:list="{5E4318D1-DFA9-41DE-97E7-9934BE3391BC}" ma:internalName="LastCompleteVersionLookup" ma:readOnly="true" ma:showField="LastCompleteVersion"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HandOff" ma:index="52" nillable="true" ma:displayName="Last Hand-off" ma:default="" ma:internalName="LastHandOff" ma:readOnly="false">
      <xsd:simpleType>
        <xsd:restriction base="dms:DateTime"/>
      </xsd:simpleType>
    </xsd:element>
    <xsd:element name="LastModifiedDateTime" ma:index="53" nillable="true" ma:displayName="Last Modified Date" ma:default="" ma:internalName="LastModifiedDateTime" ma:readOnly="false">
      <xsd:simpleType>
        <xsd:restriction base="dms:DateTime"/>
      </xsd:simpleType>
    </xsd:element>
    <xsd:element name="LastPreviewErrorLookup" ma:index="54" nillable="true" ma:displayName="Last Preview Attempt Error" ma:default="" ma:list="{5E4318D1-DFA9-41DE-97E7-9934BE3391BC}" ma:internalName="LastPreviewErrorLookup" ma:readOnly="true" ma:showField="LastPreviewError"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ResultLookup" ma:index="55" nillable="true" ma:displayName="Last Preview Attempt Result" ma:default="" ma:list="{5E4318D1-DFA9-41DE-97E7-9934BE3391BC}" ma:internalName="LastPreviewResultLookup" ma:readOnly="true" ma:showField="LastPreviewResult"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6" nillable="true" ma:displayName="Last Preview Attempted On" ma:default="" ma:list="{5E4318D1-DFA9-41DE-97E7-9934BE3391BC}" ma:internalName="LastPreviewAttemptDateLookup" ma:readOnly="true" ma:showField="LastPreviewAttemptDat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edByLookup" ma:index="57" nillable="true" ma:displayName="Last Previewed By" ma:default="" ma:list="{5E4318D1-DFA9-41DE-97E7-9934BE3391BC}" ma:internalName="LastPreviewedByLookup" ma:readOnly="true" ma:showField="LastPreviewedBy"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TimeLookup" ma:index="58" nillable="true" ma:displayName="Last Previewed Date" ma:default="" ma:list="{5E4318D1-DFA9-41DE-97E7-9934BE3391BC}" ma:internalName="LastPreviewTimeLookup" ma:readOnly="true" ma:showField="LastPreviewTim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reviewVersionLookup" ma:index="59" nillable="true" ma:displayName="Last Previewed Version" ma:default="" ma:list="{5E4318D1-DFA9-41DE-97E7-9934BE3391BC}" ma:internalName="LastPreviewVersionLookup" ma:readOnly="true" ma:showField="LastPreviewVersion"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ErrorLookup" ma:index="60" nillable="true" ma:displayName="Last Publish Attempt Error" ma:default="" ma:list="{5E4318D1-DFA9-41DE-97E7-9934BE3391BC}" ma:internalName="LastPublishErrorLookup" ma:readOnly="true" ma:showField="LastPublishError"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ResultLookup" ma:index="61" nillable="true" ma:displayName="Last Publish Attempt Result" ma:default="" ma:list="{5E4318D1-DFA9-41DE-97E7-9934BE3391BC}" ma:internalName="LastPublishResultLookup" ma:readOnly="true" ma:showField="LastPublishResult"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2" nillable="true" ma:displayName="Last Publish Attempted On" ma:default="" ma:list="{5E4318D1-DFA9-41DE-97E7-9934BE3391BC}" ma:internalName="LastPublishAttemptDateLookup" ma:readOnly="true" ma:showField="LastPublishAttemptDat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edByLookup" ma:index="63" nillable="true" ma:displayName="Last Published By" ma:default="" ma:list="{5E4318D1-DFA9-41DE-97E7-9934BE3391BC}" ma:internalName="LastPublishedByLookup" ma:readOnly="true" ma:showField="LastPublishedBy"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TimeLookup" ma:index="64" nillable="true" ma:displayName="Last Published Date" ma:default="" ma:list="{5E4318D1-DFA9-41DE-97E7-9934BE3391BC}" ma:internalName="LastPublishTimeLookup" ma:readOnly="true" ma:showField="LastPublishTim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LastPublishVersionLookup" ma:index="65" nillable="true" ma:displayName="Last Published Version" ma:default="" ma:list="{5E4318D1-DFA9-41DE-97E7-9934BE3391BC}" ma:internalName="LastPublishVersionLookup" ma:readOnly="true" ma:showField="LastPublishVersion"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PLaunchHelpLinkType" ma:index="66"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7" nillable="true" ma:displayName="Legacy Data" ma:default="" ma:internalName="LegacyData" ma:readOnly="false">
      <xsd:simpleType>
        <xsd:restriction base="dms:Note"/>
      </xsd:simpleType>
    </xsd:element>
    <xsd:element name="TPLaunchHelpLink" ma:index="68" nillable="true" ma:displayName="Link to Launch Help Topic" ma:default="" ma:internalName="TPLaunchHelpLink">
      <xsd:simpleType>
        <xsd:restriction base="dms:Text"/>
      </xsd:simpleType>
    </xsd:element>
    <xsd:element name="LocComments" ma:index="69" nillable="true" ma:displayName="Loc Approval Comments" ma:default="" ma:internalName="LocComments" ma:readOnly="false">
      <xsd:simpleType>
        <xsd:restriction base="dms:Note"/>
      </xsd:simpleType>
    </xsd:element>
    <xsd:element name="LocLastLocAttemptVersionLookup" ma:index="70" nillable="true" ma:displayName="Loc Last Loc Attempt Version" ma:default="" ma:list="{77C31DF8-B503-4048-84F7-836CA595CE51}" ma:internalName="LocLastLocAttemptVersionLookup" ma:readOnly="false" ma:showField="LastLocAttemptVersion" ma:web="d1af3920-8fda-4ad5-98bb-96475601b038">
      <xsd:simpleType>
        <xsd:restriction base="dms:Lookup"/>
      </xsd:simpleType>
    </xsd:element>
    <xsd:element name="LocLastLocAttemptVersionTypeLookup" ma:index="71" nillable="true" ma:displayName="Loc Last Loc Attempt Version Type" ma:default="" ma:list="{77C31DF8-B503-4048-84F7-836CA595CE51}" ma:internalName="LocLastLocAttemptVersionTypeLookup" ma:readOnly="true" ma:showField="LastLocAttemptVersionType" ma:web="d1af3920-8fda-4ad5-98bb-96475601b038">
      <xsd:simpleType>
        <xsd:restriction base="dms:Lookup"/>
      </xsd:simpleType>
    </xsd:element>
    <xsd:element name="LocManualTestRequired" ma:index="72" nillable="true" ma:displayName="Loc Manual Test Required" ma:default="" ma:internalName="LocManualTestRequired" ma:readOnly="false">
      <xsd:simpleType>
        <xsd:restriction base="dms:Boolean"/>
      </xsd:simpleType>
    </xsd:element>
    <xsd:element name="LocMarketGroupTiers2" ma:index="73" nillable="true" ma:displayName="Loc Market Group Tiers" ma:internalName="LocMarketGroupTiers2" ma:readOnly="false">
      <xsd:simpleType>
        <xsd:restriction base="dms:Unknown"/>
      </xsd:simpleType>
    </xsd:element>
    <xsd:element name="LocNewPublishedVersionLookup" ma:index="74" nillable="true" ma:displayName="Loc New Published Version Lookup" ma:default="" ma:list="{77C31DF8-B503-4048-84F7-836CA595CE51}" ma:internalName="LocNewPublishedVersionLookup" ma:readOnly="true" ma:showField="NewPublishedVersion" ma:web="d1af3920-8fda-4ad5-98bb-96475601b038">
      <xsd:simpleType>
        <xsd:restriction base="dms:Lookup"/>
      </xsd:simpleType>
    </xsd:element>
    <xsd:element name="LocOverallHandbackStatusLookup" ma:index="75" nillable="true" ma:displayName="Loc Overall Handback Status" ma:default="" ma:list="{77C31DF8-B503-4048-84F7-836CA595CE51}" ma:internalName="LocOverallHandbackStatusLookup" ma:readOnly="true" ma:showField="OverallHandbackStatus" ma:web="d1af3920-8fda-4ad5-98bb-96475601b038">
      <xsd:simpleType>
        <xsd:restriction base="dms:Lookup"/>
      </xsd:simpleType>
    </xsd:element>
    <xsd:element name="LocOverallLocStatusLookup" ma:index="76" nillable="true" ma:displayName="Loc Overall Localize Status" ma:default="" ma:list="{77C31DF8-B503-4048-84F7-836CA595CE51}" ma:internalName="LocOverallLocStatusLookup" ma:readOnly="true" ma:showField="OverallLocStatus" ma:web="d1af3920-8fda-4ad5-98bb-96475601b038">
      <xsd:simpleType>
        <xsd:restriction base="dms:Lookup"/>
      </xsd:simpleType>
    </xsd:element>
    <xsd:element name="LocOverallPreviewStatusLookup" ma:index="77" nillable="true" ma:displayName="Loc Overall Preview Status" ma:default="" ma:list="{77C31DF8-B503-4048-84F7-836CA595CE51}" ma:internalName="LocOverallPreviewStatusLookup" ma:readOnly="true" ma:showField="OverallPreviewStatus" ma:web="d1af3920-8fda-4ad5-98bb-96475601b038">
      <xsd:simpleType>
        <xsd:restriction base="dms:Lookup"/>
      </xsd:simpleType>
    </xsd:element>
    <xsd:element name="LocOverallPublishStatusLookup" ma:index="78" nillable="true" ma:displayName="Loc Overall Publish Status" ma:default="" ma:list="{77C31DF8-B503-4048-84F7-836CA595CE51}" ma:internalName="LocOverallPublishStatusLookup" ma:readOnly="true" ma:showField="OverallPublishStatus" ma:web="d1af3920-8fda-4ad5-98bb-96475601b038">
      <xsd:simpleType>
        <xsd:restriction base="dms:Lookup"/>
      </xsd:simpleType>
    </xsd:element>
    <xsd:element name="IntlLocPriority" ma:index="79" nillable="true" ma:displayName="Loc Priority" ma:default="" ma:internalName="IntlLocPriority" ma:readOnly="false">
      <xsd:simpleType>
        <xsd:restriction base="dms:Unknown"/>
      </xsd:simpleType>
    </xsd:element>
    <xsd:element name="LocProcessedForHandoffsLookup" ma:index="80" nillable="true" ma:displayName="Loc Processed For Handoffs" ma:default="" ma:list="{77C31DF8-B503-4048-84F7-836CA595CE51}" ma:internalName="LocProcessedForHandoffsLookup" ma:readOnly="true" ma:showField="ProcessedForHandoffs" ma:web="d1af3920-8fda-4ad5-98bb-96475601b038">
      <xsd:simpleType>
        <xsd:restriction base="dms:Lookup"/>
      </xsd:simpleType>
    </xsd:element>
    <xsd:element name="LocProcessedForMarketsLookup" ma:index="81" nillable="true" ma:displayName="Loc Processed For Markets" ma:default="" ma:list="{77C31DF8-B503-4048-84F7-836CA595CE51}" ma:internalName="LocProcessedForMarketsLookup" ma:readOnly="true" ma:showField="ProcessedForMarkets" ma:web="d1af3920-8fda-4ad5-98bb-96475601b038">
      <xsd:simpleType>
        <xsd:restriction base="dms:Lookup"/>
      </xsd:simpleType>
    </xsd:element>
    <xsd:element name="LocPublishedDependentAssetsLookup" ma:index="82" nillable="true" ma:displayName="Loc Published Dependent Assets" ma:default="" ma:list="{77C31DF8-B503-4048-84F7-836CA595CE51}" ma:internalName="LocPublishedDependentAssetsLookup" ma:readOnly="true" ma:showField="PublishedDependentAssets" ma:web="d1af3920-8fda-4ad5-98bb-96475601b038">
      <xsd:simpleType>
        <xsd:restriction base="dms:Lookup"/>
      </xsd:simpleType>
    </xsd:element>
    <xsd:element name="LocPublishedLinkedAssetsLookup" ma:index="83" nillable="true" ma:displayName="Loc Published Linked Assets" ma:default="" ma:list="{77C31DF8-B503-4048-84F7-836CA595CE51}" ma:internalName="LocPublishedLinkedAssetsLookup" ma:readOnly="true" ma:showField="PublishedLinkedAssets" ma:web="d1af3920-8fda-4ad5-98bb-96475601b038">
      <xsd:simpleType>
        <xsd:restriction base="dms:Lookup"/>
      </xsd:simpleType>
    </xsd:element>
    <xsd:element name="LocRecommendedHandoff" ma:index="84" nillable="true" ma:displayName="Loc Recommended Handoff" ma:default="" ma:indexed="true" ma:internalName="LocRecommendedHandoff" ma:readOnly="false">
      <xsd:simpleType>
        <xsd:restriction base="dms:Text"/>
      </xsd:simpleType>
    </xsd:element>
    <xsd:element name="LocalizationTagsTaxHTField0" ma:index="86" nillable="true" ma:taxonomy="true" ma:internalName="LocalizationTagsTaxHTField0" ma:taxonomyFieldName="LocalizationTags" ma:displayName="Localization Tags" ma:readOnly="false" ma:default="" ma:fieldId="{dd21a6d1-f806-4698-94c9-54e9addaf5ee}"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7" nillable="true" ma:displayName="Machine Translated" ma:default="" ma:internalName="MachineTranslated" ma:readOnly="false">
      <xsd:simpleType>
        <xsd:restriction base="dms:Boolean"/>
      </xsd:simpleType>
    </xsd:element>
    <xsd:element name="Manager" ma:index="88" nillable="true" ma:displayName="Manager" ma:hidden="true" ma:internalName="Manager" ma:readOnly="false">
      <xsd:simpleType>
        <xsd:restriction base="dms:Text"/>
      </xsd:simpleType>
    </xsd:element>
    <xsd:element name="Markets" ma:index="89" nillable="true" ma:displayName="Markets" ma:default="" ma:description="Leave blank to show in all markets" ma:list="{5B15831B-954F-43D5-900F-AF5E125B61A8}" ma:internalName="Markets" ma:readOnly="false" ma:showField="MarketName"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Milestone" ma:index="90" nillable="true" ma:displayName="Milestone" ma:default="" ma:internalName="Milestone" ma:readOnly="false">
      <xsd:simpleType>
        <xsd:restriction base="dms:Unknown"/>
      </xsd:simpleType>
    </xsd:element>
    <xsd:element name="TPNamespace" ma:index="93" nillable="true" ma:displayName="Namespace" ma:default="" ma:internalName="TPNamespace">
      <xsd:simpleType>
        <xsd:restriction base="dms:Text"/>
      </xsd:simpleType>
    </xsd:element>
    <xsd:element name="NumericId" ma:index="94" nillable="true" ma:displayName="Numeric ID" ma:default="" ma:indexed="true" ma:internalName="NumericId" ma:readOnly="false">
      <xsd:simpleType>
        <xsd:restriction base="dms:Number"/>
      </xsd:simpleType>
    </xsd:element>
    <xsd:element name="NumOfRatingsLookup" ma:index="95" nillable="true" ma:displayName="NumOfRatings" ma:default="" ma:list="{5E4318D1-DFA9-41DE-97E7-9934BE3391BC}" ma:internalName="NumOfRatingsLookup" ma:readOnly="true" ma:showField="NumOfRatings"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OOCacheId" ma:index="96" nillable="true" ma:displayName="OOCacheId" ma:internalName="OOCacheId" ma:readOnly="false">
      <xsd:simpleType>
        <xsd:restriction base="dms:Text"/>
      </xsd:simpleType>
    </xsd:element>
    <xsd:element name="OpenTemplate" ma:index="97" nillable="true" ma:displayName="Open Template" ma:default="true" ma:internalName="OpenTemplate">
      <xsd:simpleType>
        <xsd:restriction base="dms:Boolean"/>
      </xsd:simpleType>
    </xsd:element>
    <xsd:element name="OriginAsset" ma:index="98" nillable="true" ma:displayName="Origin Asset" ma:default="" ma:internalName="OriginAsset" ma:readOnly="false">
      <xsd:simpleType>
        <xsd:restriction base="dms:Text"/>
      </xsd:simpleType>
    </xsd:element>
    <xsd:element name="OriginalRelease" ma:index="99"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0" nillable="true" ma:displayName="Original Source Market Group" ma:default="" ma:internalName="OriginalSourceMarket" ma:readOnly="false">
      <xsd:simpleType>
        <xsd:restriction base="dms:Text"/>
      </xsd:simpleType>
    </xsd:element>
    <xsd:element name="OutputCachingOn" ma:index="101" nillable="true" ma:displayName="Output Caching" ma:default="true" ma:hidden="true" ma:internalName="OutputCachingOn" ma:readOnly="false">
      <xsd:simpleType>
        <xsd:restriction base="dms:Boolean"/>
      </xsd:simpleType>
    </xsd:element>
    <xsd:element name="ParentAssetId" ma:index="102" nillable="true" ma:displayName="Parent Asset Id" ma:default="" ma:internalName="ParentAssetId" ma:readOnly="false">
      <xsd:simpleType>
        <xsd:restriction base="dms:Text"/>
      </xsd:simpleType>
    </xsd:element>
    <xsd:element name="PlannedPubDate" ma:index="103" nillable="true" ma:displayName="Planned Publish Date" ma:default="" ma:indexed="true" ma:internalName="PlannedPubDate" ma:readOnly="false">
      <xsd:simpleType>
        <xsd:restriction base="dms:DateTime"/>
      </xsd:simpleType>
    </xsd:element>
    <xsd:element name="PolicheckWords" ma:index="104" nillable="true" ma:displayName="Policheck Words" ma:default="" ma:internalName="PolicheckWords" ma:readOnly="false">
      <xsd:simpleType>
        <xsd:restriction base="dms:Text"/>
      </xsd:simpleType>
    </xsd:element>
    <xsd:element name="BusinessGroup" ma:index="105" nillable="true" ma:displayName="Product Division Owner" ma:default="" ma:internalName="BusinessGroup" ma:readOnly="false">
      <xsd:simpleType>
        <xsd:restriction base="dms:Unknown"/>
      </xsd:simpleType>
    </xsd:element>
    <xsd:element name="UAProjectedTotalWords" ma:index="106" nillable="true" ma:displayName="Projected Word Count" ma:default="" ma:internalName="UAProjectedTotalWords" ma:readOnly="false">
      <xsd:simpleType>
        <xsd:restriction base="dms:Unknown"/>
      </xsd:simpleType>
    </xsd:element>
    <xsd:element name="Provider" ma:index="107" nillable="true" ma:displayName="Provider" ma:default="" ma:internalName="Provider" ma:readOnly="false">
      <xsd:simpleType>
        <xsd:restriction base="dms:Unknown"/>
      </xsd:simpleType>
    </xsd:element>
    <xsd:element name="Providers" ma:index="108" nillable="true" ma:displayName="Providers" ma:default="" ma:internalName="Providers">
      <xsd:simpleType>
        <xsd:restriction base="dms:Unknown"/>
      </xsd:simpleType>
    </xsd:element>
    <xsd:element name="PublishStatusLookup" ma:index="109" nillable="true" ma:displayName="Publish Status" ma:default="" ma:list="{5E4318D1-DFA9-41DE-97E7-9934BE3391BC}" ma:internalName="PublishStatusLookup" ma:readOnly="false" ma:showField="PublishStatus"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PublishTargets" ma:index="110" nillable="true" ma:displayName="Publish Target" ma:default="OfficeOnlineVNext" ma:internalName="PublishTargets" ma:readOnly="false">
      <xsd:simpleType>
        <xsd:restriction base="dms:Unknown"/>
      </xsd:simpleType>
    </xsd:element>
    <xsd:element name="RecommendationsModifier" ma:index="111" nillable="true" ma:displayName="Recommendations Modifier" ma:default="" ma:internalName="RecommendationsModifier" ma:readOnly="false">
      <xsd:simpleType>
        <xsd:restriction base="dms:Number"/>
      </xsd:simpleType>
    </xsd:element>
    <xsd:element name="ArtSampleDocs" ma:index="112" nillable="true" ma:displayName="Sample Docs" ma:default="" ma:hidden="true" ma:internalName="ArtSampleDocs" ma:readOnly="false">
      <xsd:simpleType>
        <xsd:restriction base="dms:Text"/>
      </xsd:simpleType>
    </xsd:element>
    <xsd:element name="ScenarioTagsTaxHTField0" ma:index="114" nillable="true" ma:taxonomy="true" ma:internalName="ScenarioTagsTaxHTField0" ma:taxonomyFieldName="ScenarioTags" ma:displayName="Scenarios" ma:readOnly="false" ma:default="" ma:fieldId="{574d373e-a1d4-4ff8-9009-6de0c16b4eff}"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6"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7" nillable="true" ma:displayName="Source Title" ma:default="" ma:indexed="true" ma:internalName="SourceTitle" ma:readOnly="false">
      <xsd:simpleType>
        <xsd:restriction base="dms:Text"/>
      </xsd:simpleType>
    </xsd:element>
    <xsd:element name="CSXSubmissionDate" ma:index="118" nillable="true" ma:displayName="Submission Date" ma:default="" ma:internalName="CSXSubmissionDate" ma:readOnly="false">
      <xsd:simpleType>
        <xsd:restriction base="dms:DateTime"/>
      </xsd:simpleType>
    </xsd:element>
    <xsd:element name="SubmitterId" ma:index="119" nillable="true" ma:displayName="Submitter ID" ma:default="" ma:internalName="SubmitterId" ma:readOnly="false">
      <xsd:simpleType>
        <xsd:restriction base="dms:Text"/>
      </xsd:simpleType>
    </xsd:element>
    <xsd:element name="TaxCatchAll" ma:index="120" nillable="true" ma:displayName="Taxonomy Catch All Column" ma:hidden="true" ma:list="{fd825d1e-128a-4a76-9fd3-683a3700bc7a}" ma:internalName="TaxCatchAll" ma:showField="CatchAllData"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axCatchAllLabel" ma:index="121" nillable="true" ma:displayName="Taxonomy Catch All Column1" ma:hidden="true" ma:list="{fd825d1e-128a-4a76-9fd3-683a3700bc7a}" ma:internalName="TaxCatchAllLabel" ma:readOnly="true" ma:showField="CatchAllDataLabel" ma:web="d1af3920-8fda-4ad5-98bb-96475601b038">
      <xsd:complexType>
        <xsd:complexContent>
          <xsd:extension base="dms:MultiChoiceLookup">
            <xsd:sequence>
              <xsd:element name="Value" type="dms:Lookup" maxOccurs="unbounded" minOccurs="0" nillable="true"/>
            </xsd:sequence>
          </xsd:extension>
        </xsd:complexContent>
      </xsd:complexType>
    </xsd:element>
    <xsd:element name="TemplateStatus" ma:index="122" nillable="true" ma:displayName="Template Status" ma:default="" ma:internalName="TemplateStatus">
      <xsd:simpleType>
        <xsd:restriction base="dms:Unknown"/>
      </xsd:simpleType>
    </xsd:element>
    <xsd:element name="TemplateTemplateType" ma:index="123" nillable="true" ma:displayName="Template Type" ma:default="" ma:internalName="TemplateTemplateType">
      <xsd:simpleType>
        <xsd:restriction base="dms:Unknown"/>
      </xsd:simpleType>
    </xsd:element>
    <xsd:element name="ThumbnailAssetId" ma:index="124" nillable="true" ma:displayName="Thumbnail Image Asset" ma:default="" ma:internalName="ThumbnailAssetId" ma:readOnly="false">
      <xsd:simpleType>
        <xsd:restriction base="dms:Text"/>
      </xsd:simpleType>
    </xsd:element>
    <xsd:element name="TimesCloned" ma:index="125" nillable="true" ma:displayName="Times Cloned" ma:default="" ma:internalName="TimesCloned" ma:readOnly="false">
      <xsd:simpleType>
        <xsd:restriction base="dms:Number"/>
      </xsd:simpleType>
    </xsd:element>
    <xsd:element name="TrustLevel" ma:index="127" nillable="true" ma:displayName="Trust Level" ma:default="1 Microsoft Managed Content" ma:internalName="TrustLevel" ma:readOnly="false">
      <xsd:simpleType>
        <xsd:restriction base="dms:Unknown"/>
      </xsd:simpleType>
    </xsd:element>
    <xsd:element name="UALocComments" ma:index="128" nillable="true" ma:displayName="UA Loc Comments" ma:default="" ma:internalName="UALocComments" ma:readOnly="false">
      <xsd:simpleType>
        <xsd:restriction base="dms:Note"/>
      </xsd:simpleType>
    </xsd:element>
    <xsd:element name="UALocRecommendation" ma:index="129"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0" nillable="true" ma:displayName="UA Notes" ma:default="" ma:internalName="UANotes" ma:readOnly="false">
      <xsd:simpleType>
        <xsd:restriction base="dms:Note"/>
      </xsd:simpleType>
    </xsd:element>
    <xsd:element name="TPAppVersion" ma:index="131" nillable="true" ma:displayName="Version" ma:default="" ma:internalName="TPAppVersion">
      <xsd:simpleType>
        <xsd:restriction base="dms:Text"/>
      </xsd:simpleType>
    </xsd:element>
    <xsd:element name="VoteCount" ma:index="132"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Content Type"/>
        <xsd:element ref="dc:title" minOccurs="0" maxOccurs="1" ma:index="12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d1af3920-8fda-4ad5-98bb-96475601b038">english</DirectSourceMarket>
    <MarketSpecific xmlns="d1af3920-8fda-4ad5-98bb-96475601b038" xsi:nil="true"/>
    <ApprovalStatus xmlns="d1af3920-8fda-4ad5-98bb-96475601b038">InProgress</ApprovalStatus>
    <PrimaryImageGen xmlns="d1af3920-8fda-4ad5-98bb-96475601b038">true</PrimaryImageGen>
    <ThumbnailAssetId xmlns="d1af3920-8fda-4ad5-98bb-96475601b038" xsi:nil="true"/>
    <NumericId xmlns="d1af3920-8fda-4ad5-98bb-96475601b038">-1</NumericId>
    <TPFriendlyName xmlns="d1af3920-8fda-4ad5-98bb-96475601b038">Ekip çalışması sunusu</TPFriendlyName>
    <BusinessGroup xmlns="d1af3920-8fda-4ad5-98bb-96475601b038" xsi:nil="true"/>
    <APEditor xmlns="d1af3920-8fda-4ad5-98bb-96475601b038">
      <UserInfo>
        <DisplayName>REDMOND\v-luannv</DisplayName>
        <AccountId>109</AccountId>
        <AccountType/>
      </UserInfo>
    </APEditor>
    <SourceTitle xmlns="d1af3920-8fda-4ad5-98bb-96475601b038">Teamwork presentation</SourceTitle>
    <OpenTemplate xmlns="d1af3920-8fda-4ad5-98bb-96475601b038">true</OpenTemplate>
    <UALocComments xmlns="d1af3920-8fda-4ad5-98bb-96475601b038" xsi:nil="true"/>
    <ParentAssetId xmlns="d1af3920-8fda-4ad5-98bb-96475601b038" xsi:nil="true"/>
    <IntlLangReviewDate xmlns="d1af3920-8fda-4ad5-98bb-96475601b038" xsi:nil="true"/>
    <PublishStatusLookup xmlns="d1af3920-8fda-4ad5-98bb-96475601b038">
      <Value>82934</Value>
      <Value>324621</Value>
    </PublishStatusLookup>
    <LastPublishResultLookup xmlns="d1af3920-8fda-4ad5-98bb-96475601b038" xsi:nil="true"/>
    <MachineTranslated xmlns="d1af3920-8fda-4ad5-98bb-96475601b038">false</MachineTranslated>
    <OriginalSourceMarket xmlns="d1af3920-8fda-4ad5-98bb-96475601b038">english</OriginalSourceMarket>
    <TPInstallLocation xmlns="d1af3920-8fda-4ad5-98bb-96475601b038">{My Templates}</TPInstallLocation>
    <APDescription xmlns="d1af3920-8fda-4ad5-98bb-96475601b038" xsi:nil="true"/>
    <ClipArtFilename xmlns="d1af3920-8fda-4ad5-98bb-96475601b038" xsi:nil="true"/>
    <ContentItem xmlns="d1af3920-8fda-4ad5-98bb-96475601b038" xsi:nil="true"/>
    <EditorialStatus xmlns="d1af3920-8fda-4ad5-98bb-96475601b038" xsi:nil="true"/>
    <PublishTargets xmlns="d1af3920-8fda-4ad5-98bb-96475601b038">OfficeOnline</PublishTargets>
    <TPLaunchHelpLinkType xmlns="d1af3920-8fda-4ad5-98bb-96475601b038">Template</TPLaunchHelpLinkType>
    <TimesCloned xmlns="d1af3920-8fda-4ad5-98bb-96475601b038" xsi:nil="true"/>
    <LastModifiedDateTime xmlns="d1af3920-8fda-4ad5-98bb-96475601b038" xsi:nil="true"/>
    <Provider xmlns="d1af3920-8fda-4ad5-98bb-96475601b038">EY006220130</Provider>
    <AcquiredFrom xmlns="d1af3920-8fda-4ad5-98bb-96475601b038" xsi:nil="true"/>
    <AssetStart xmlns="d1af3920-8fda-4ad5-98bb-96475601b038">2009-01-02T00:00:00+00:00</AssetStart>
    <LastHandOff xmlns="d1af3920-8fda-4ad5-98bb-96475601b038" xsi:nil="true"/>
    <TPClientViewer xmlns="d1af3920-8fda-4ad5-98bb-96475601b038">Microsoft Office PowerPoint</TPClientViewer>
    <ArtSampleDocs xmlns="d1af3920-8fda-4ad5-98bb-96475601b038" xsi:nil="true"/>
    <UACurrentWords xmlns="d1af3920-8fda-4ad5-98bb-96475601b038">0</UACurrentWords>
    <UALocRecommendation xmlns="d1af3920-8fda-4ad5-98bb-96475601b038">Localize</UALocRecommendation>
    <IsDeleted xmlns="d1af3920-8fda-4ad5-98bb-96475601b038">false</IsDeleted>
    <ShowIn xmlns="d1af3920-8fda-4ad5-98bb-96475601b038" xsi:nil="true"/>
    <UANotes xmlns="d1af3920-8fda-4ad5-98bb-96475601b038" xsi:nil="true"/>
    <TemplateStatus xmlns="d1af3920-8fda-4ad5-98bb-96475601b038" xsi:nil="true"/>
    <CSXHash xmlns="d1af3920-8fda-4ad5-98bb-96475601b038" xsi:nil="true"/>
    <VoteCount xmlns="d1af3920-8fda-4ad5-98bb-96475601b038" xsi:nil="true"/>
    <DSATActionTaken xmlns="d1af3920-8fda-4ad5-98bb-96475601b038" xsi:nil="true"/>
    <AssetExpire xmlns="d1af3920-8fda-4ad5-98bb-96475601b038">2029-05-12T00:00:00+00:00</AssetExpire>
    <CSXSubmissionMarket xmlns="d1af3920-8fda-4ad5-98bb-96475601b038" xsi:nil="true"/>
    <SubmitterId xmlns="d1af3920-8fda-4ad5-98bb-96475601b038" xsi:nil="true"/>
    <TPExecutable xmlns="d1af3920-8fda-4ad5-98bb-96475601b038" xsi:nil="true"/>
    <AssetType xmlns="d1af3920-8fda-4ad5-98bb-96475601b038">TP</AssetType>
    <CSXSubmissionDate xmlns="d1af3920-8fda-4ad5-98bb-96475601b038" xsi:nil="true"/>
    <ApprovalLog xmlns="d1af3920-8fda-4ad5-98bb-96475601b038" xsi:nil="true"/>
    <BugNumber xmlns="d1af3920-8fda-4ad5-98bb-96475601b038" xsi:nil="true"/>
    <CSXUpdate xmlns="d1af3920-8fda-4ad5-98bb-96475601b038">false</CSXUpdate>
    <Milestone xmlns="d1af3920-8fda-4ad5-98bb-96475601b038" xsi:nil="true"/>
    <TPComponent xmlns="d1af3920-8fda-4ad5-98bb-96475601b038">PPTFiles</TPComponent>
    <OriginAsset xmlns="d1af3920-8fda-4ad5-98bb-96475601b038" xsi:nil="true"/>
    <AssetId xmlns="d1af3920-8fda-4ad5-98bb-96475601b038">TP010228269</AssetId>
    <TPApplication xmlns="d1af3920-8fda-4ad5-98bb-96475601b038">PowerPoint</TPApplication>
    <TPLaunchHelpLink xmlns="d1af3920-8fda-4ad5-98bb-96475601b038" xsi:nil="true"/>
    <IntlLocPriority xmlns="d1af3920-8fda-4ad5-98bb-96475601b038" xsi:nil="true"/>
    <PlannedPubDate xmlns="d1af3920-8fda-4ad5-98bb-96475601b038" xsi:nil="true"/>
    <HandoffToMSDN xmlns="d1af3920-8fda-4ad5-98bb-96475601b038" xsi:nil="true"/>
    <IntlLangReviewer xmlns="d1af3920-8fda-4ad5-98bb-96475601b038" xsi:nil="true"/>
    <CrawlForDependencies xmlns="d1af3920-8fda-4ad5-98bb-96475601b038">false</CrawlForDependencies>
    <TrustLevel xmlns="d1af3920-8fda-4ad5-98bb-96475601b038">1 Microsoft Managed Content</TrustLevel>
    <IsSearchable xmlns="d1af3920-8fda-4ad5-98bb-96475601b038">false</IsSearchable>
    <TPNamespace xmlns="d1af3920-8fda-4ad5-98bb-96475601b038">POWERPNT</TPNamespace>
    <Markets xmlns="d1af3920-8fda-4ad5-98bb-96475601b038"/>
    <IntlLangReview xmlns="d1af3920-8fda-4ad5-98bb-96475601b038" xsi:nil="true"/>
    <OutputCachingOn xmlns="d1af3920-8fda-4ad5-98bb-96475601b038">false</OutputCachingOn>
    <UAProjectedTotalWords xmlns="d1af3920-8fda-4ad5-98bb-96475601b038" xsi:nil="true"/>
    <APAuthor xmlns="d1af3920-8fda-4ad5-98bb-96475601b038">
      <UserInfo>
        <DisplayName>REDMOND\cynvey</DisplayName>
        <AccountId>233</AccountId>
        <AccountType/>
      </UserInfo>
    </APAuthor>
    <TPAppVersion xmlns="d1af3920-8fda-4ad5-98bb-96475601b038">12</TPAppVersion>
    <TPCommandLine xmlns="d1af3920-8fda-4ad5-98bb-96475601b038">{PP} /n {FilePath}</TPCommandLine>
    <FriendlyTitle xmlns="d1af3920-8fda-4ad5-98bb-96475601b038" xsi:nil="true"/>
    <OOCacheId xmlns="d1af3920-8fda-4ad5-98bb-96475601b038" xsi:nil="true"/>
    <EditorialTags xmlns="d1af3920-8fda-4ad5-98bb-96475601b038" xsi:nil="true"/>
    <Providers xmlns="d1af3920-8fda-4ad5-98bb-96475601b038" xsi:nil="true"/>
    <TemplateTemplateType xmlns="d1af3920-8fda-4ad5-98bb-96475601b038">PowerPoint 12 Default</TemplateTemplateType>
    <LegacyData xmlns="d1af3920-8fda-4ad5-98bb-96475601b038" xsi:nil="true"/>
    <Manager xmlns="d1af3920-8fda-4ad5-98bb-96475601b038" xsi:nil="true"/>
    <PolicheckWords xmlns="d1af3920-8fda-4ad5-98bb-96475601b038" xsi:nil="true"/>
    <Downloads xmlns="d1af3920-8fda-4ad5-98bb-96475601b038">0</Downloads>
    <LocOverallLocStatusLookup xmlns="d1af3920-8fda-4ad5-98bb-96475601b038" xsi:nil="true"/>
    <LocLastLocAttemptVersionTypeLookup xmlns="d1af3920-8fda-4ad5-98bb-96475601b038" xsi:nil="true"/>
    <BlockPublish xmlns="d1af3920-8fda-4ad5-98bb-96475601b038" xsi:nil="true"/>
    <LocalizationTagsTaxHTField0 xmlns="d1af3920-8fda-4ad5-98bb-96475601b038">
      <Terms xmlns="http://schemas.microsoft.com/office/infopath/2007/PartnerControls"/>
    </LocalizationTagsTaxHTField0>
    <ScenarioTagsTaxHTField0 xmlns="d1af3920-8fda-4ad5-98bb-96475601b038">
      <Terms xmlns="http://schemas.microsoft.com/office/infopath/2007/PartnerControls"/>
    </ScenarioTagsTaxHTField0>
    <CampaignTagsTaxHTField0 xmlns="d1af3920-8fda-4ad5-98bb-96475601b038">
      <Terms xmlns="http://schemas.microsoft.com/office/infopath/2007/PartnerControls"/>
    </CampaignTagsTaxHTField0>
    <LocLastLocAttemptVersionLookup xmlns="d1af3920-8fda-4ad5-98bb-96475601b038">63832</LocLastLocAttemptVersionLookup>
    <LocOverallHandbackStatusLookup xmlns="d1af3920-8fda-4ad5-98bb-96475601b038" xsi:nil="true"/>
    <LocProcessedForHandoffsLookup xmlns="d1af3920-8fda-4ad5-98bb-96475601b038" xsi:nil="true"/>
    <LocProcessedForMarketsLookup xmlns="d1af3920-8fda-4ad5-98bb-96475601b038" xsi:nil="true"/>
    <LocPublishedLinkedAssetsLookup xmlns="d1af3920-8fda-4ad5-98bb-96475601b038" xsi:nil="true"/>
    <LocNewPublishedVersionLookup xmlns="d1af3920-8fda-4ad5-98bb-96475601b038" xsi:nil="true"/>
    <LocManualTestRequired xmlns="d1af3920-8fda-4ad5-98bb-96475601b038" xsi:nil="true"/>
    <LocRecommendedHandoff xmlns="d1af3920-8fda-4ad5-98bb-96475601b038" xsi:nil="true"/>
    <LocPublishedDependentAssetsLookup xmlns="d1af3920-8fda-4ad5-98bb-96475601b038" xsi:nil="true"/>
    <RecommendationsModifier xmlns="d1af3920-8fda-4ad5-98bb-96475601b038" xsi:nil="true"/>
    <FeatureTagsTaxHTField0 xmlns="d1af3920-8fda-4ad5-98bb-96475601b038">
      <Terms xmlns="http://schemas.microsoft.com/office/infopath/2007/PartnerControls"/>
    </FeatureTagsTaxHTField0>
    <LocOverallPreviewStatusLookup xmlns="d1af3920-8fda-4ad5-98bb-96475601b038" xsi:nil="true"/>
    <LocOverallPublishStatusLookup xmlns="d1af3920-8fda-4ad5-98bb-96475601b038" xsi:nil="true"/>
    <TaxCatchAll xmlns="d1af3920-8fda-4ad5-98bb-96475601b038"/>
    <InternalTagsTaxHTField0 xmlns="d1af3920-8fda-4ad5-98bb-96475601b038">
      <Terms xmlns="http://schemas.microsoft.com/office/infopath/2007/PartnerControls"/>
    </InternalTagsTaxHTField0>
    <LocComments xmlns="d1af3920-8fda-4ad5-98bb-96475601b038" xsi:nil="true"/>
    <OriginalRelease xmlns="d1af3920-8fda-4ad5-98bb-96475601b038">14</OriginalRelease>
    <LocMarketGroupTiers2 xmlns="d1af3920-8fda-4ad5-98bb-96475601b038"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F43F20-213B-450A-A1E1-9AF3C5268B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af3920-8fda-4ad5-98bb-96475601b0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DA43177-CB53-4FC9-AE5C-31D03B28AC3A}">
  <ds:schemaRefs>
    <ds:schemaRef ds:uri="http://purl.org/dc/elements/1.1/"/>
    <ds:schemaRef ds:uri="http://schemas.microsoft.com/office/2006/metadata/properties"/>
    <ds:schemaRef ds:uri="d1af3920-8fda-4ad5-98bb-96475601b038"/>
    <ds:schemaRef ds:uri="http://purl.org/dc/terms/"/>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CD9CF7CD-D894-4304-A953-565B8A1FF8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Grid</Template>
  <TotalTime>0</TotalTime>
  <Words>625</Words>
  <Application>Microsoft Office PowerPoint</Application>
  <PresentationFormat>Ekran Gösterisi (4:3)</PresentationFormat>
  <Paragraphs>65</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Kılavuz</vt:lpstr>
      <vt:lpstr>13. HAFTA İDARİ MERCİ TECAVÜZÜ</vt:lpstr>
      <vt:lpstr>13. HAFTA İDARİ MERCİ TECAVÜZÜ</vt:lpstr>
      <vt:lpstr>13. HAFTA ZORUNLU İDARİ BAŞVURU</vt:lpstr>
      <vt:lpstr>13. HAFTA İYUK, md. 13’te öngörülen başvuru, zorunlu idari başvuru yolu olarak değerlendirilebilir mi?</vt:lpstr>
      <vt:lpstr>13. HAFTA İYUK, md. 13’te öngörülen başvuru, zorunlu idari başvuru yolu olarak değerlendirilebilir mi?</vt:lpstr>
      <vt:lpstr>14. Hafta EHLİYET GENEL (OBJEKTİF) EHLİYET</vt:lpstr>
      <vt:lpstr>14. Hafta EHLİYET GENEL (OBJEKTİF) EHLİYET</vt:lpstr>
      <vt:lpstr>14. Hafta EHLİYET GENEL (OBJEKTİF) EHLİYET</vt:lpstr>
      <vt:lpstr>14. Hafta EHLİYET ÖZEL (SUBJEKTİF) EHLİYET</vt:lpstr>
      <vt:lpstr>14. Hafta EHLİYET ÖZEL (SUBJEKTİF) EHLİYET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2018-03-03T21:16:10Z</dcterms:created>
  <dcterms:modified xsi:type="dcterms:W3CDTF">2018-11-02T10:05:49Z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0x010100DC5CB8ABFAEE764594C61AB7267324960400FC796B3B1D425B47B2BA3D040986AFEA</vt:lpwstr>
  </property>
  <property fmtid="{D5CDD505-2E9C-101B-9397-08002B2CF9AE}" pid="3" name="ImageGenCounter">
    <vt:i4>0</vt:i4>
  </property>
  <property fmtid="{D5CDD505-2E9C-101B-9397-08002B2CF9AE}" pid="4" name="ViolationReportStatus">
    <vt:lpwstr>None</vt:lpwstr>
  </property>
  <property fmtid="{D5CDD505-2E9C-101B-9397-08002B2CF9AE}" pid="5" name="ImageGenStatus">
    <vt:i4>0</vt:i4>
  </property>
  <property fmtid="{D5CDD505-2E9C-101B-9397-08002B2CF9AE}" pid="6" name="PolicheckStatus">
    <vt:i4>0</vt:i4>
  </property>
  <property fmtid="{D5CDD505-2E9C-101B-9397-08002B2CF9AE}" pid="7" name="Applications">
    <vt:lpwstr>67;#Template 12;#53;#PowerPoint 12;#407;#PowerPoint 14</vt:lpwstr>
  </property>
  <property fmtid="{D5CDD505-2E9C-101B-9397-08002B2CF9AE}" pid="8" name="PolicheckCounter">
    <vt:i4>0</vt:i4>
  </property>
  <property fmtid="{D5CDD505-2E9C-101B-9397-08002B2CF9AE}" pid="9" name="APTrustLevel">
    <vt:r8>0</vt:r8>
  </property>
  <property fmtid="{D5CDD505-2E9C-101B-9397-08002B2CF9AE}" pid="10" name="Order">
    <vt:r8>4349700</vt:r8>
  </property>
</Properties>
</file>