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11.10.2018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11.10.2018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11.10.2018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11.10.2018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11.10.2018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11.10.2018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69405" y="3212976"/>
            <a:ext cx="7772400" cy="1470025"/>
          </a:xfrm>
        </p:spPr>
        <p:txBody>
          <a:bodyPr>
            <a:normAutofit/>
          </a:bodyPr>
          <a:lstStyle/>
          <a:p>
            <a:r>
              <a:rPr lang="tr-TR" b="1" dirty="0" smtClean="0">
                <a:effectLst>
                  <a:outerShdw blurRad="38100" dist="38100" dir="2700000" algn="tl">
                    <a:srgbClr val="000000">
                      <a:alpha val="43137"/>
                    </a:srgbClr>
                  </a:outerShdw>
                </a:effectLst>
                <a:latin typeface="Calibri"/>
                <a:cs typeface="Calibri"/>
              </a:rPr>
              <a:t>PROTEİN METABOLİZMASI</a:t>
            </a:r>
            <a:endParaRPr lang="en-US" b="1" dirty="0">
              <a:effectLst>
                <a:outerShdw blurRad="38100" dist="38100" dir="2700000" algn="tl">
                  <a:srgbClr val="000000">
                    <a:alpha val="43137"/>
                  </a:srgbClr>
                </a:outerShdw>
              </a:effectLst>
              <a:latin typeface="Calibri"/>
              <a:cs typeface="Calibri"/>
            </a:endParaRPr>
          </a:p>
        </p:txBody>
      </p:sp>
      <p:sp>
        <p:nvSpPr>
          <p:cNvPr id="3" name="Subtitle 2"/>
          <p:cNvSpPr>
            <a:spLocks noGrp="1"/>
          </p:cNvSpPr>
          <p:nvPr>
            <p:ph type="subTitle" idx="1"/>
          </p:nvPr>
        </p:nvSpPr>
        <p:spPr>
          <a:xfrm>
            <a:off x="1331640" y="4365104"/>
            <a:ext cx="6400800" cy="1752600"/>
          </a:xfrm>
        </p:spPr>
        <p:txBody>
          <a:bodyPr>
            <a:normAutofit fontScale="85000" lnSpcReduction="20000"/>
          </a:bodyPr>
          <a:lstStyle/>
          <a:p>
            <a:endParaRPr lang="en-US" dirty="0" smtClean="0">
              <a:solidFill>
                <a:schemeClr val="tx1"/>
              </a:solidFill>
              <a:latin typeface="Calibri"/>
              <a:cs typeface="Calibri"/>
            </a:endParaRPr>
          </a:p>
          <a:p>
            <a:r>
              <a:rPr lang="en-US" dirty="0" smtClean="0">
                <a:solidFill>
                  <a:schemeClr val="tx1"/>
                </a:solidFill>
                <a:latin typeface="Calibri"/>
                <a:cs typeface="Calibri"/>
              </a:rPr>
              <a:t> Prof. Dr. </a:t>
            </a:r>
            <a:r>
              <a:rPr lang="en-US" dirty="0" err="1" smtClean="0">
                <a:solidFill>
                  <a:schemeClr val="tx1"/>
                </a:solidFill>
                <a:latin typeface="Calibri"/>
                <a:cs typeface="Calibri"/>
              </a:rPr>
              <a:t>Emel</a:t>
            </a:r>
            <a:r>
              <a:rPr lang="en-US" dirty="0" smtClean="0">
                <a:solidFill>
                  <a:schemeClr val="tx1"/>
                </a:solidFill>
                <a:latin typeface="Calibri"/>
                <a:cs typeface="Calibri"/>
              </a:rPr>
              <a:t> EMREGÜL</a:t>
            </a:r>
          </a:p>
          <a:p>
            <a:r>
              <a:rPr lang="en-US" dirty="0" smtClean="0">
                <a:solidFill>
                  <a:schemeClr val="tx1"/>
                </a:solidFill>
                <a:latin typeface="Calibri"/>
                <a:cs typeface="Calibri"/>
              </a:rPr>
              <a:t>Ankara </a:t>
            </a:r>
            <a:r>
              <a:rPr lang="en-US" dirty="0" err="1" smtClean="0">
                <a:solidFill>
                  <a:schemeClr val="tx1"/>
                </a:solidFill>
                <a:latin typeface="Calibri"/>
                <a:cs typeface="Calibri"/>
              </a:rPr>
              <a:t>Üniversitesi</a:t>
            </a:r>
            <a:endParaRPr lang="en-US" dirty="0" smtClean="0">
              <a:solidFill>
                <a:schemeClr val="tx1"/>
              </a:solidFill>
              <a:latin typeface="Calibri"/>
              <a:cs typeface="Calibri"/>
            </a:endParaRPr>
          </a:p>
          <a:p>
            <a:r>
              <a:rPr lang="en-US" dirty="0" err="1" smtClean="0">
                <a:solidFill>
                  <a:schemeClr val="tx1"/>
                </a:solidFill>
                <a:latin typeface="Calibri"/>
                <a:cs typeface="Calibri"/>
              </a:rPr>
              <a:t>Kimya</a:t>
            </a:r>
            <a:r>
              <a:rPr lang="en-US" dirty="0" smtClean="0">
                <a:solidFill>
                  <a:schemeClr val="tx1"/>
                </a:solidFill>
                <a:latin typeface="Calibri"/>
                <a:cs typeface="Calibri"/>
              </a:rPr>
              <a:t> </a:t>
            </a:r>
            <a:r>
              <a:rPr lang="en-US" dirty="0" err="1" smtClean="0">
                <a:solidFill>
                  <a:schemeClr val="tx1"/>
                </a:solidFill>
                <a:latin typeface="Calibri"/>
                <a:cs typeface="Calibri"/>
              </a:rPr>
              <a:t>Bölümü</a:t>
            </a:r>
            <a:endParaRPr lang="en-US" dirty="0">
              <a:solidFill>
                <a:schemeClr val="tx1"/>
              </a:solidFill>
              <a:latin typeface="Calibri"/>
              <a:cs typeface="Calibri"/>
            </a:endParaRPr>
          </a:p>
        </p:txBody>
      </p:sp>
      <p:sp>
        <p:nvSpPr>
          <p:cNvPr id="4" name="TextBox 3"/>
          <p:cNvSpPr txBox="1"/>
          <p:nvPr/>
        </p:nvSpPr>
        <p:spPr>
          <a:xfrm>
            <a:off x="965211" y="719031"/>
            <a:ext cx="5155257" cy="3046988"/>
          </a:xfrm>
          <a:prstGeom prst="rect">
            <a:avLst/>
          </a:prstGeom>
          <a:noFill/>
        </p:spPr>
        <p:txBody>
          <a:bodyPr wrap="none" rtlCol="0">
            <a:spAutoFit/>
          </a:bodyPr>
          <a:lstStyle/>
          <a:p>
            <a:r>
              <a:rPr lang="tr-TR" sz="4800" b="1" dirty="0" smtClean="0"/>
              <a:t>801300715550</a:t>
            </a:r>
          </a:p>
          <a:p>
            <a:r>
              <a:rPr lang="tr-TR" sz="4800" b="1" dirty="0" smtClean="0"/>
              <a:t>NÜKLEİK </a:t>
            </a:r>
            <a:r>
              <a:rPr lang="tr-TR" sz="4800" b="1" dirty="0" smtClean="0"/>
              <a:t>ASİT</a:t>
            </a:r>
          </a:p>
          <a:p>
            <a:r>
              <a:rPr lang="tr-TR" sz="4800" b="1" dirty="0" smtClean="0"/>
              <a:t>METABOLİZMASI-II</a:t>
            </a:r>
            <a:endParaRPr lang="tr-TR" sz="4800" b="1" dirty="0" smtClean="0"/>
          </a:p>
          <a:p>
            <a:endParaRPr lang="en-US" sz="4800" b="1" dirty="0"/>
          </a:p>
        </p:txBody>
      </p:sp>
      <p:pic>
        <p:nvPicPr>
          <p:cNvPr id="5" name="Picture 4"/>
          <p:cNvPicPr>
            <a:picLocks noChangeAspect="1"/>
          </p:cNvPicPr>
          <p:nvPr/>
        </p:nvPicPr>
        <p:blipFill>
          <a:blip r:embed="rId2" cstate="print"/>
          <a:stretch>
            <a:fillRect/>
          </a:stretch>
        </p:blipFill>
        <p:spPr>
          <a:xfrm>
            <a:off x="6876256" y="620688"/>
            <a:ext cx="1600200" cy="1600200"/>
          </a:xfrm>
          <a:prstGeom prst="rect">
            <a:avLst/>
          </a:prstGeom>
        </p:spPr>
      </p:pic>
    </p:spTree>
    <p:extLst>
      <p:ext uri="{BB962C8B-B14F-4D97-AF65-F5344CB8AC3E}">
        <p14:creationId xmlns:p14="http://schemas.microsoft.com/office/powerpoint/2010/main" val="1800902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ext Box 4"/>
          <p:cNvSpPr txBox="1">
            <a:spLocks noChangeArrowheads="1"/>
          </p:cNvSpPr>
          <p:nvPr/>
        </p:nvSpPr>
        <p:spPr bwMode="auto">
          <a:xfrm>
            <a:off x="1219200" y="914400"/>
            <a:ext cx="7543800" cy="584775"/>
          </a:xfrm>
          <a:prstGeom prst="rect">
            <a:avLst/>
          </a:prstGeom>
          <a:noFill/>
          <a:ln w="12700" cap="sq">
            <a:noFill/>
            <a:miter lim="800000"/>
            <a:headEnd type="none" w="sm" len="sm"/>
            <a:tailEnd type="none" w="sm" len="sm"/>
          </a:ln>
          <a:effectLst/>
        </p:spPr>
        <p:txBody>
          <a:bodyPr>
            <a:spAutoFit/>
          </a:bodyPr>
          <a:lstStyle/>
          <a:p>
            <a:pPr algn="ctr">
              <a:spcBef>
                <a:spcPct val="50000"/>
              </a:spcBef>
            </a:pPr>
            <a:r>
              <a:rPr lang="tr-TR" sz="3200" b="1" dirty="0" smtClean="0"/>
              <a:t>GENETİK ŞİFRE</a:t>
            </a:r>
            <a:endParaRPr lang="tr-TR" sz="3200" b="1" dirty="0"/>
          </a:p>
        </p:txBody>
      </p:sp>
      <p:sp>
        <p:nvSpPr>
          <p:cNvPr id="12293" name="Text Box 5"/>
          <p:cNvSpPr txBox="1">
            <a:spLocks noChangeArrowheads="1"/>
          </p:cNvSpPr>
          <p:nvPr/>
        </p:nvSpPr>
        <p:spPr bwMode="auto">
          <a:xfrm>
            <a:off x="467544" y="1556792"/>
            <a:ext cx="8153400" cy="5170646"/>
          </a:xfrm>
          <a:prstGeom prst="rect">
            <a:avLst/>
          </a:prstGeom>
          <a:noFill/>
          <a:ln w="12700" cap="sq">
            <a:noFill/>
            <a:miter lim="800000"/>
            <a:headEnd type="none" w="sm" len="sm"/>
            <a:tailEnd type="none" w="sm" len="sm"/>
          </a:ln>
          <a:effectLst/>
        </p:spPr>
        <p:txBody>
          <a:bodyPr>
            <a:spAutoFit/>
          </a:bodyPr>
          <a:lstStyle/>
          <a:p>
            <a:pPr>
              <a:spcBef>
                <a:spcPct val="50000"/>
              </a:spcBef>
            </a:pPr>
            <a:r>
              <a:rPr lang="tr-TR" sz="2400" dirty="0" smtClean="0"/>
              <a:t>Genlerdeki ve dolayısıyla </a:t>
            </a:r>
            <a:r>
              <a:rPr lang="tr-TR" sz="2400" dirty="0" err="1" smtClean="0"/>
              <a:t>mRNA’daki</a:t>
            </a:r>
            <a:r>
              <a:rPr lang="tr-TR" sz="2400" dirty="0" smtClean="0"/>
              <a:t> </a:t>
            </a:r>
            <a:r>
              <a:rPr lang="tr-TR" sz="2400" dirty="0" err="1" smtClean="0"/>
              <a:t>nükleotit</a:t>
            </a:r>
            <a:r>
              <a:rPr lang="tr-TR" sz="2400" dirty="0" smtClean="0"/>
              <a:t> dizisi ile proteinlerdeki amino asit dizisi arasındaki ilişki </a:t>
            </a:r>
            <a:r>
              <a:rPr lang="tr-TR" sz="2400" i="1" dirty="0" smtClean="0"/>
              <a:t>‘’genetik şifre’’</a:t>
            </a:r>
            <a:r>
              <a:rPr lang="tr-TR" sz="2400" dirty="0" err="1" smtClean="0"/>
              <a:t>dir</a:t>
            </a:r>
            <a:r>
              <a:rPr lang="tr-TR" sz="2400" dirty="0" smtClean="0"/>
              <a:t>.</a:t>
            </a:r>
          </a:p>
          <a:p>
            <a:pPr>
              <a:spcBef>
                <a:spcPct val="50000"/>
              </a:spcBef>
            </a:pPr>
            <a:r>
              <a:rPr lang="tr-TR" sz="2400" dirty="0" smtClean="0"/>
              <a:t> </a:t>
            </a:r>
          </a:p>
          <a:p>
            <a:r>
              <a:rPr lang="tr-TR" sz="2400" dirty="0" err="1" smtClean="0"/>
              <a:t>mRNA’yı</a:t>
            </a:r>
            <a:r>
              <a:rPr lang="tr-TR" sz="2400" dirty="0" smtClean="0"/>
              <a:t> oluşturan nükleotid dizisinde her üç bazlık dizi </a:t>
            </a:r>
            <a:r>
              <a:rPr lang="tr-TR" sz="2400" dirty="0" err="1" smtClean="0"/>
              <a:t>kodon</a:t>
            </a:r>
            <a:r>
              <a:rPr lang="tr-TR" sz="2400" dirty="0" smtClean="0"/>
              <a:t> olarak adlandırılır ki her </a:t>
            </a:r>
            <a:r>
              <a:rPr lang="tr-TR" sz="2400" dirty="0" err="1" smtClean="0"/>
              <a:t>kodon</a:t>
            </a:r>
            <a:r>
              <a:rPr lang="tr-TR" sz="2400" dirty="0" smtClean="0"/>
              <a:t> ya protein sentezine katılacak bir amino asidi veya protein sentezinin sonlanacağını ifade eder. </a:t>
            </a:r>
          </a:p>
          <a:p>
            <a:endParaRPr lang="tr-TR" sz="2400" dirty="0" smtClean="0"/>
          </a:p>
          <a:p>
            <a:r>
              <a:rPr lang="tr-TR" sz="2400" dirty="0" smtClean="0"/>
              <a:t>Her amino asit için en az bir tane </a:t>
            </a:r>
            <a:r>
              <a:rPr lang="tr-TR" sz="2400" dirty="0" err="1" smtClean="0"/>
              <a:t>kodon</a:t>
            </a:r>
            <a:r>
              <a:rPr lang="tr-TR" sz="2400" dirty="0" smtClean="0"/>
              <a:t> vardır. Örneğin AUG </a:t>
            </a:r>
            <a:r>
              <a:rPr lang="tr-TR" sz="2400" dirty="0" err="1" smtClean="0"/>
              <a:t>metionine</a:t>
            </a:r>
            <a:r>
              <a:rPr lang="tr-TR" sz="2400" dirty="0" smtClean="0"/>
              <a:t> uyar; GUG, GUA, GUC, GUU valine uyar; UUU, UUC </a:t>
            </a:r>
            <a:r>
              <a:rPr lang="tr-TR" sz="2400" dirty="0" err="1" smtClean="0"/>
              <a:t>fenil</a:t>
            </a:r>
            <a:r>
              <a:rPr lang="tr-TR" sz="2400" dirty="0" smtClean="0"/>
              <a:t> </a:t>
            </a:r>
            <a:r>
              <a:rPr lang="tr-TR" sz="2400" dirty="0" err="1" smtClean="0"/>
              <a:t>alanine</a:t>
            </a:r>
            <a:r>
              <a:rPr lang="tr-TR" sz="2400" dirty="0" smtClean="0"/>
              <a:t> uyar. UAA, UAG, UGA ise hiçbir amino aside uymayan sonlanma </a:t>
            </a:r>
            <a:r>
              <a:rPr lang="tr-TR" sz="2400" dirty="0" err="1" smtClean="0"/>
              <a:t>kodonlarıdırlar</a:t>
            </a:r>
            <a:r>
              <a:rPr lang="tr-TR" sz="2400" dirty="0" smtClean="0"/>
              <a:t>.</a:t>
            </a:r>
          </a:p>
          <a:p>
            <a:pPr>
              <a:spcBef>
                <a:spcPct val="50000"/>
              </a:spcBef>
            </a:pPr>
            <a:endParaRPr lang="tr-TR" b="1" dirty="0" smtClean="0"/>
          </a:p>
          <a:p>
            <a:pPr>
              <a:spcBef>
                <a:spcPct val="50000"/>
              </a:spcBef>
            </a:pPr>
            <a:endParaRPr lang="tr-TR" b="1" dirty="0" smtClean="0"/>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1000"/>
                                  </p:stCondLst>
                                  <p:childTnLst>
                                    <p:set>
                                      <p:cBhvr>
                                        <p:cTn id="6" dur="1" fill="hold">
                                          <p:stCondLst>
                                            <p:cond delay="0"/>
                                          </p:stCondLst>
                                        </p:cTn>
                                        <p:tgtEl>
                                          <p:spTgt spid="12292"/>
                                        </p:tgtEl>
                                        <p:attrNameLst>
                                          <p:attrName>style.visibility</p:attrName>
                                        </p:attrNameLst>
                                      </p:cBhvr>
                                      <p:to>
                                        <p:strVal val="visible"/>
                                      </p:to>
                                    </p:set>
                                    <p:animEffect transition="in" filter="checkerboard(across)">
                                      <p:cBhvr>
                                        <p:cTn id="7" dur="500"/>
                                        <p:tgtEl>
                                          <p:spTgt spid="12292"/>
                                        </p:tgtEl>
                                      </p:cBhvr>
                                    </p:animEffect>
                                  </p:childTnLst>
                                  <p:subTnLst>
                                    <p:audio>
                                      <p:cMediaNode>
                                        <p:cTn display="0" masterRel="sameClick">
                                          <p:stCondLst>
                                            <p:cond evt="begin" delay="0">
                                              <p:tn val="5"/>
                                            </p:cond>
                                          </p:stCondLst>
                                          <p:endCondLst>
                                            <p:cond evt="onStopAudio" delay="0">
                                              <p:tgtEl>
                                                <p:sldTgt/>
                                              </p:tgtEl>
                                            </p:cond>
                                          </p:endCondLst>
                                        </p:cTn>
                                        <p:tgtEl>
                                          <p:sndTgt r:embed="rId2" name="LAZER.WAV"/>
                                        </p:tgtEl>
                                      </p:cMediaNode>
                                    </p:audio>
                                  </p:subTnLst>
                                </p:cTn>
                              </p:par>
                            </p:childTnLst>
                          </p:cTn>
                        </p:par>
                        <p:par>
                          <p:cTn id="8" fill="hold">
                            <p:stCondLst>
                              <p:cond delay="1500"/>
                            </p:stCondLst>
                            <p:childTnLst>
                              <p:par>
                                <p:cTn id="9" presetID="23" presetClass="entr" presetSubtype="36" fill="hold" grpId="0" nodeType="afterEffect">
                                  <p:stCondLst>
                                    <p:cond delay="1000"/>
                                  </p:stCondLst>
                                  <p:childTnLst>
                                    <p:set>
                                      <p:cBhvr>
                                        <p:cTn id="10" dur="1" fill="hold">
                                          <p:stCondLst>
                                            <p:cond delay="0"/>
                                          </p:stCondLst>
                                        </p:cTn>
                                        <p:tgtEl>
                                          <p:spTgt spid="12293"/>
                                        </p:tgtEl>
                                        <p:attrNameLst>
                                          <p:attrName>style.visibility</p:attrName>
                                        </p:attrNameLst>
                                      </p:cBhvr>
                                      <p:to>
                                        <p:strVal val="visible"/>
                                      </p:to>
                                    </p:set>
                                    <p:anim calcmode="lin" valueType="num">
                                      <p:cBhvr>
                                        <p:cTn id="11" dur="500" fill="hold"/>
                                        <p:tgtEl>
                                          <p:spTgt spid="12293"/>
                                        </p:tgtEl>
                                        <p:attrNameLst>
                                          <p:attrName>ppt_w</p:attrName>
                                        </p:attrNameLst>
                                      </p:cBhvr>
                                      <p:tavLst>
                                        <p:tav tm="0">
                                          <p:val>
                                            <p:strVal val="(6*min(max(#ppt_w*#ppt_h,.3),1)-7.4)/-.7*#ppt_w"/>
                                          </p:val>
                                        </p:tav>
                                        <p:tav tm="100000">
                                          <p:val>
                                            <p:strVal val="#ppt_w"/>
                                          </p:val>
                                        </p:tav>
                                      </p:tavLst>
                                    </p:anim>
                                    <p:anim calcmode="lin" valueType="num">
                                      <p:cBhvr>
                                        <p:cTn id="12" dur="500" fill="hold"/>
                                        <p:tgtEl>
                                          <p:spTgt spid="12293"/>
                                        </p:tgtEl>
                                        <p:attrNameLst>
                                          <p:attrName>ppt_h</p:attrName>
                                        </p:attrNameLst>
                                      </p:cBhvr>
                                      <p:tavLst>
                                        <p:tav tm="0">
                                          <p:val>
                                            <p:strVal val="(6*min(max(#ppt_w*#ppt_h,.3),1)-7.4)/-.7*#ppt_h"/>
                                          </p:val>
                                        </p:tav>
                                        <p:tav tm="100000">
                                          <p:val>
                                            <p:strVal val="#ppt_h"/>
                                          </p:val>
                                        </p:tav>
                                      </p:tavLst>
                                    </p:anim>
                                    <p:anim calcmode="lin" valueType="num">
                                      <p:cBhvr>
                                        <p:cTn id="13" dur="500" fill="hold"/>
                                        <p:tgtEl>
                                          <p:spTgt spid="12293"/>
                                        </p:tgtEl>
                                        <p:attrNameLst>
                                          <p:attrName>ppt_x</p:attrName>
                                        </p:attrNameLst>
                                      </p:cBhvr>
                                      <p:tavLst>
                                        <p:tav tm="0">
                                          <p:val>
                                            <p:fltVal val="0.5"/>
                                          </p:val>
                                        </p:tav>
                                        <p:tav tm="100000">
                                          <p:val>
                                            <p:strVal val="#ppt_x"/>
                                          </p:val>
                                        </p:tav>
                                      </p:tavLst>
                                    </p:anim>
                                    <p:anim calcmode="lin" valueType="num">
                                      <p:cBhvr>
                                        <p:cTn id="14" dur="500" fill="hold"/>
                                        <p:tgtEl>
                                          <p:spTgt spid="12293"/>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autoUpdateAnimBg="0"/>
      <p:bldP spid="12293"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7" name="Text Box 7"/>
          <p:cNvSpPr txBox="1">
            <a:spLocks noChangeArrowheads="1"/>
          </p:cNvSpPr>
          <p:nvPr/>
        </p:nvSpPr>
        <p:spPr bwMode="auto">
          <a:xfrm>
            <a:off x="971600" y="260648"/>
            <a:ext cx="7772400" cy="701675"/>
          </a:xfrm>
          <a:prstGeom prst="rect">
            <a:avLst/>
          </a:prstGeom>
          <a:noFill/>
          <a:ln w="12700" cap="sq">
            <a:noFill/>
            <a:miter lim="800000"/>
            <a:headEnd type="none" w="sm" len="sm"/>
            <a:tailEnd type="none" w="sm" len="sm"/>
          </a:ln>
          <a:effectLst/>
        </p:spPr>
        <p:txBody>
          <a:bodyPr>
            <a:spAutoFit/>
          </a:bodyPr>
          <a:lstStyle/>
          <a:p>
            <a:pPr algn="ctr">
              <a:spcBef>
                <a:spcPct val="50000"/>
              </a:spcBef>
            </a:pPr>
            <a:r>
              <a:rPr lang="tr-TR" sz="4000" b="1" u="sng" dirty="0"/>
              <a:t>PROTEİN SENTEZİ</a:t>
            </a:r>
          </a:p>
        </p:txBody>
      </p:sp>
      <p:sp>
        <p:nvSpPr>
          <p:cNvPr id="5128" name="Text Box 8"/>
          <p:cNvSpPr txBox="1">
            <a:spLocks noChangeArrowheads="1"/>
          </p:cNvSpPr>
          <p:nvPr/>
        </p:nvSpPr>
        <p:spPr bwMode="auto">
          <a:xfrm>
            <a:off x="539552" y="1268760"/>
            <a:ext cx="8382000" cy="4524315"/>
          </a:xfrm>
          <a:prstGeom prst="rect">
            <a:avLst/>
          </a:prstGeom>
          <a:noFill/>
          <a:ln w="12700" cap="sq">
            <a:noFill/>
            <a:miter lim="800000"/>
            <a:headEnd type="none" w="sm" len="sm"/>
            <a:tailEnd type="none" w="sm" len="sm"/>
          </a:ln>
          <a:effectLst/>
        </p:spPr>
        <p:txBody>
          <a:bodyPr>
            <a:spAutoFit/>
          </a:bodyPr>
          <a:lstStyle/>
          <a:p>
            <a:pPr marL="342900" indent="-342900">
              <a:spcBef>
                <a:spcPct val="50000"/>
              </a:spcBef>
              <a:buFont typeface="Arial" panose="020B0604020202020204" pitchFamily="34" charset="0"/>
              <a:buChar char="•"/>
            </a:pPr>
            <a:r>
              <a:rPr lang="tr-TR" sz="2400" dirty="0"/>
              <a:t>Canlıların yaşamlarını  sürdürebilmeleri için proteinin önemi çok  büyüktür. Çünkü protein vücudumuzda yapım ve onarım işlerinden sorumludur. Ayrıca vücudumuzu belirli düzen içinde tutan birçok enziminde temel taşıdır. </a:t>
            </a:r>
            <a:endParaRPr lang="tr-TR" sz="2400" dirty="0" smtClean="0"/>
          </a:p>
          <a:p>
            <a:pPr marL="342900" indent="-342900">
              <a:spcBef>
                <a:spcPct val="50000"/>
              </a:spcBef>
              <a:buFont typeface="Arial" panose="020B0604020202020204" pitchFamily="34" charset="0"/>
              <a:buChar char="•"/>
            </a:pPr>
            <a:r>
              <a:rPr lang="tr-TR" sz="2400" dirty="0" smtClean="0"/>
              <a:t>Protein </a:t>
            </a:r>
            <a:r>
              <a:rPr lang="tr-TR" sz="2400" dirty="0"/>
              <a:t>vücudumuz içinde belirli </a:t>
            </a:r>
            <a:r>
              <a:rPr lang="tr-TR" sz="2400" dirty="0" err="1"/>
              <a:t>kurallra</a:t>
            </a:r>
            <a:r>
              <a:rPr lang="tr-TR" sz="2400" dirty="0"/>
              <a:t> göre ve ihtiyaca göre üretilir. Bu öyle bir düzendir ki  hiçbir hataya yer yoktur</a:t>
            </a:r>
            <a:r>
              <a:rPr lang="tr-TR" sz="2400" dirty="0" smtClean="0"/>
              <a:t>.</a:t>
            </a:r>
          </a:p>
          <a:p>
            <a:pPr marL="342900" indent="-342900">
              <a:spcBef>
                <a:spcPct val="50000"/>
              </a:spcBef>
              <a:buFont typeface="Arial" panose="020B0604020202020204" pitchFamily="34" charset="0"/>
              <a:buChar char="•"/>
            </a:pPr>
            <a:r>
              <a:rPr lang="tr-TR" sz="2400" dirty="0" smtClean="0"/>
              <a:t> </a:t>
            </a:r>
            <a:r>
              <a:rPr lang="tr-TR" sz="2400" dirty="0"/>
              <a:t>Herhangi bir hata olursa güvenlik kontrol sistemi sayesinde hemen düzeltilir. Bütün canlı hücreler ,kendilerine özgü özel proteinlerini DNA şifresine göre sentezler. Bu nedenle DNA çok önemli bir moleküldür. Bunun için DNA molekülünü iyi anlamamız gerekir. </a:t>
            </a: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5127"/>
                                        </p:tgtEl>
                                        <p:attrNameLst>
                                          <p:attrName>style.visibility</p:attrName>
                                        </p:attrNameLst>
                                      </p:cBhvr>
                                      <p:to>
                                        <p:strVal val="visible"/>
                                      </p:to>
                                    </p:set>
                                    <p:animEffect transition="in" filter="checkerboard(across)">
                                      <p:cBhvr>
                                        <p:cTn id="7" dur="500"/>
                                        <p:tgtEl>
                                          <p:spTgt spid="5127"/>
                                        </p:tgtEl>
                                      </p:cBhvr>
                                    </p:animEffect>
                                  </p:childTnLst>
                                  <p:subTnLst>
                                    <p:audio>
                                      <p:cMediaNode>
                                        <p:cTn display="0" masterRel="sameClick">
                                          <p:stCondLst>
                                            <p:cond evt="begin" delay="0">
                                              <p:tn val="5"/>
                                            </p:cond>
                                          </p:stCondLst>
                                          <p:endCondLst>
                                            <p:cond evt="onStopAudio" delay="0">
                                              <p:tgtEl>
                                                <p:sldTgt/>
                                              </p:tgtEl>
                                            </p:cond>
                                          </p:endCondLst>
                                        </p:cTn>
                                        <p:tgtEl>
                                          <p:sndTgt r:embed="rId2" name="LAZER.WAV"/>
                                        </p:tgtEl>
                                      </p:cMediaNode>
                                    </p:audio>
                                  </p:subTnLst>
                                </p:cTn>
                              </p:par>
                            </p:childTnLst>
                          </p:cTn>
                        </p:par>
                        <p:par>
                          <p:cTn id="8" fill="hold">
                            <p:stCondLst>
                              <p:cond delay="500"/>
                            </p:stCondLst>
                            <p:childTnLst>
                              <p:par>
                                <p:cTn id="9" presetID="23" presetClass="entr" presetSubtype="36" fill="hold" grpId="0" nodeType="afterEffect">
                                  <p:stCondLst>
                                    <p:cond delay="1000"/>
                                  </p:stCondLst>
                                  <p:childTnLst>
                                    <p:set>
                                      <p:cBhvr>
                                        <p:cTn id="10" dur="1" fill="hold">
                                          <p:stCondLst>
                                            <p:cond delay="0"/>
                                          </p:stCondLst>
                                        </p:cTn>
                                        <p:tgtEl>
                                          <p:spTgt spid="5128"/>
                                        </p:tgtEl>
                                        <p:attrNameLst>
                                          <p:attrName>style.visibility</p:attrName>
                                        </p:attrNameLst>
                                      </p:cBhvr>
                                      <p:to>
                                        <p:strVal val="visible"/>
                                      </p:to>
                                    </p:set>
                                    <p:anim calcmode="lin" valueType="num">
                                      <p:cBhvr>
                                        <p:cTn id="11" dur="500" fill="hold"/>
                                        <p:tgtEl>
                                          <p:spTgt spid="5128"/>
                                        </p:tgtEl>
                                        <p:attrNameLst>
                                          <p:attrName>ppt_w</p:attrName>
                                        </p:attrNameLst>
                                      </p:cBhvr>
                                      <p:tavLst>
                                        <p:tav tm="0">
                                          <p:val>
                                            <p:strVal val="(6*min(max(#ppt_w*#ppt_h,.3),1)-7.4)/-.7*#ppt_w"/>
                                          </p:val>
                                        </p:tav>
                                        <p:tav tm="100000">
                                          <p:val>
                                            <p:strVal val="#ppt_w"/>
                                          </p:val>
                                        </p:tav>
                                      </p:tavLst>
                                    </p:anim>
                                    <p:anim calcmode="lin" valueType="num">
                                      <p:cBhvr>
                                        <p:cTn id="12" dur="500" fill="hold"/>
                                        <p:tgtEl>
                                          <p:spTgt spid="5128"/>
                                        </p:tgtEl>
                                        <p:attrNameLst>
                                          <p:attrName>ppt_h</p:attrName>
                                        </p:attrNameLst>
                                      </p:cBhvr>
                                      <p:tavLst>
                                        <p:tav tm="0">
                                          <p:val>
                                            <p:strVal val="(6*min(max(#ppt_w*#ppt_h,.3),1)-7.4)/-.7*#ppt_h"/>
                                          </p:val>
                                        </p:tav>
                                        <p:tav tm="100000">
                                          <p:val>
                                            <p:strVal val="#ppt_h"/>
                                          </p:val>
                                        </p:tav>
                                      </p:tavLst>
                                    </p:anim>
                                    <p:anim calcmode="lin" valueType="num">
                                      <p:cBhvr>
                                        <p:cTn id="13" dur="500" fill="hold"/>
                                        <p:tgtEl>
                                          <p:spTgt spid="5128"/>
                                        </p:tgtEl>
                                        <p:attrNameLst>
                                          <p:attrName>ppt_x</p:attrName>
                                        </p:attrNameLst>
                                      </p:cBhvr>
                                      <p:tavLst>
                                        <p:tav tm="0">
                                          <p:val>
                                            <p:fltVal val="0.5"/>
                                          </p:val>
                                        </p:tav>
                                        <p:tav tm="100000">
                                          <p:val>
                                            <p:strVal val="#ppt_x"/>
                                          </p:val>
                                        </p:tav>
                                      </p:tavLst>
                                    </p:anim>
                                    <p:anim calcmode="lin" valueType="num">
                                      <p:cBhvr>
                                        <p:cTn id="14" dur="500" fill="hold"/>
                                        <p:tgtEl>
                                          <p:spTgt spid="5128"/>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7" grpId="0" autoUpdateAnimBg="0"/>
      <p:bldP spid="5128"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457200" y="1752600"/>
            <a:ext cx="8153400" cy="396875"/>
          </a:xfrm>
          <a:prstGeom prst="rect">
            <a:avLst/>
          </a:prstGeom>
          <a:noFill/>
          <a:ln w="12700" cap="sq">
            <a:noFill/>
            <a:miter lim="800000"/>
            <a:headEnd type="none" w="sm" len="sm"/>
            <a:tailEnd type="none" w="sm" len="sm"/>
          </a:ln>
          <a:effectLst/>
        </p:spPr>
        <p:txBody>
          <a:bodyPr>
            <a:spAutoFit/>
          </a:bodyPr>
          <a:lstStyle/>
          <a:p>
            <a:pPr>
              <a:spcBef>
                <a:spcPct val="50000"/>
              </a:spcBef>
            </a:pPr>
            <a:endParaRPr lang="tr-TR" sz="2000" b="1"/>
          </a:p>
        </p:txBody>
      </p:sp>
      <p:sp>
        <p:nvSpPr>
          <p:cNvPr id="14339" name="Text Box 3"/>
          <p:cNvSpPr txBox="1">
            <a:spLocks noChangeArrowheads="1"/>
          </p:cNvSpPr>
          <p:nvPr/>
        </p:nvSpPr>
        <p:spPr bwMode="auto">
          <a:xfrm>
            <a:off x="323528" y="404664"/>
            <a:ext cx="8229600" cy="7171194"/>
          </a:xfrm>
          <a:prstGeom prst="rect">
            <a:avLst/>
          </a:prstGeom>
          <a:noFill/>
          <a:ln w="12700" cap="sq">
            <a:noFill/>
            <a:miter lim="800000"/>
            <a:headEnd type="none" w="sm" len="sm"/>
            <a:tailEnd type="none" w="sm" len="sm"/>
          </a:ln>
          <a:effectLst/>
        </p:spPr>
        <p:txBody>
          <a:bodyPr wrap="square">
            <a:spAutoFit/>
          </a:bodyPr>
          <a:lstStyle/>
          <a:p>
            <a:pPr>
              <a:spcBef>
                <a:spcPct val="50000"/>
              </a:spcBef>
            </a:pPr>
            <a:r>
              <a:rPr lang="tr-TR" sz="2000" dirty="0"/>
              <a:t>Protein sentezi 3 aşamada meydana gelir. Bunlar;</a:t>
            </a:r>
          </a:p>
          <a:p>
            <a:pPr>
              <a:spcBef>
                <a:spcPct val="50000"/>
              </a:spcBef>
            </a:pPr>
            <a:r>
              <a:rPr lang="tr-TR" sz="2000" dirty="0"/>
              <a:t>1) TRASKRİPSİYON(Yazılma)</a:t>
            </a:r>
          </a:p>
          <a:p>
            <a:pPr>
              <a:spcBef>
                <a:spcPct val="50000"/>
              </a:spcBef>
            </a:pPr>
            <a:r>
              <a:rPr lang="tr-TR" sz="2000" dirty="0"/>
              <a:t>2) </a:t>
            </a:r>
            <a:r>
              <a:rPr lang="tr-TR" sz="2000" dirty="0" err="1"/>
              <a:t>mRNA’nın</a:t>
            </a:r>
            <a:r>
              <a:rPr lang="tr-TR" sz="2000" dirty="0"/>
              <a:t> RİBOZOMA BAĞLANMASI</a:t>
            </a:r>
          </a:p>
          <a:p>
            <a:pPr>
              <a:spcBef>
                <a:spcPct val="50000"/>
              </a:spcBef>
            </a:pPr>
            <a:r>
              <a:rPr lang="tr-TR" sz="2000" dirty="0"/>
              <a:t>3) TRANSLASYON</a:t>
            </a:r>
          </a:p>
          <a:p>
            <a:pPr>
              <a:spcBef>
                <a:spcPct val="50000"/>
              </a:spcBef>
            </a:pPr>
            <a:r>
              <a:rPr lang="tr-TR" sz="2000" u="sng" dirty="0" smtClean="0"/>
              <a:t>1)Transkripsiyon</a:t>
            </a:r>
            <a:r>
              <a:rPr lang="tr-TR" sz="2000" dirty="0"/>
              <a:t>: ilk aşama RNA sentezidir. Bu işlem DNA zincirinin açılmasıyla başlar. DNA’daki bazlar karşı karşıta gelerek her iki </a:t>
            </a:r>
            <a:r>
              <a:rPr lang="tr-TR" sz="2000" dirty="0" err="1"/>
              <a:t>omugayı</a:t>
            </a:r>
            <a:r>
              <a:rPr lang="tr-TR" sz="2000" dirty="0"/>
              <a:t> birleştirmişlerdir. Fakat bu bazlar birbirleri arasındaki bağları kopararak DNA’nın çift zincirli yapısını bozarak tıpkı bir fermuar gibi açılmaya başlar. </a:t>
            </a:r>
            <a:endParaRPr lang="tr-TR" sz="2000" dirty="0" smtClean="0"/>
          </a:p>
          <a:p>
            <a:pPr>
              <a:spcBef>
                <a:spcPct val="50000"/>
              </a:spcBef>
            </a:pPr>
            <a:r>
              <a:rPr lang="tr-TR" sz="2000" dirty="0" smtClean="0"/>
              <a:t>DNA çözülmeye başladıkça “RNA </a:t>
            </a:r>
            <a:r>
              <a:rPr lang="tr-TR" sz="2000" dirty="0" err="1" smtClean="0"/>
              <a:t>polimeraz</a:t>
            </a:r>
            <a:r>
              <a:rPr lang="tr-TR" sz="2000" dirty="0" smtClean="0"/>
              <a:t>” adı verilen molekül DNA’ </a:t>
            </a:r>
            <a:r>
              <a:rPr lang="tr-TR" sz="2000" dirty="0" err="1" smtClean="0"/>
              <a:t>nın</a:t>
            </a:r>
            <a:r>
              <a:rPr lang="tr-TR" sz="2000" dirty="0" smtClean="0"/>
              <a:t> üzerinde gezerek onu okumaya ve RNA’yı sentezlemeye başlar. Üretilen bu RNA , </a:t>
            </a:r>
            <a:r>
              <a:rPr lang="tr-TR" sz="2000" dirty="0" err="1" smtClean="0"/>
              <a:t>mRNA</a:t>
            </a:r>
            <a:r>
              <a:rPr lang="tr-TR" sz="2000" dirty="0" smtClean="0"/>
              <a:t> (mesajcı RNA)’dır.</a:t>
            </a:r>
          </a:p>
          <a:p>
            <a:pPr>
              <a:spcBef>
                <a:spcPct val="50000"/>
              </a:spcBef>
            </a:pPr>
            <a:r>
              <a:rPr lang="tr-TR" sz="2000" dirty="0" smtClean="0"/>
              <a:t>RNA’nın DNA’dan farkı Timin yerine “U” </a:t>
            </a:r>
            <a:r>
              <a:rPr lang="tr-TR" sz="2000" dirty="0" err="1" smtClean="0"/>
              <a:t>Urasilin</a:t>
            </a:r>
            <a:r>
              <a:rPr lang="tr-TR" sz="2000" dirty="0" smtClean="0"/>
              <a:t> gelmesidir. Üretimi tamamlanan RNA daha sonra DNA üzerinden ayrılarak bir dizi işleme tabi tutulur. </a:t>
            </a:r>
          </a:p>
          <a:p>
            <a:pPr>
              <a:spcBef>
                <a:spcPct val="50000"/>
              </a:spcBef>
            </a:pPr>
            <a:endParaRPr lang="tr-TR" sz="2000" dirty="0" smtClean="0"/>
          </a:p>
          <a:p>
            <a:pPr>
              <a:spcBef>
                <a:spcPct val="50000"/>
              </a:spcBef>
            </a:pPr>
            <a:endParaRPr lang="tr-TR" sz="2000" dirty="0" smtClean="0"/>
          </a:p>
          <a:p>
            <a:pPr>
              <a:spcBef>
                <a:spcPct val="50000"/>
              </a:spcBef>
            </a:pPr>
            <a:endParaRPr lang="tr-TR" sz="2000" dirty="0" smtClean="0"/>
          </a:p>
          <a:p>
            <a:pPr>
              <a:spcBef>
                <a:spcPct val="50000"/>
              </a:spcBef>
            </a:pPr>
            <a:endParaRPr lang="tr-TR" sz="2000" dirty="0"/>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36" fill="hold" grpId="0" nodeType="afterEffect">
                                  <p:stCondLst>
                                    <p:cond delay="1000"/>
                                  </p:stCondLst>
                                  <p:childTnLst>
                                    <p:set>
                                      <p:cBhvr>
                                        <p:cTn id="6" dur="1" fill="hold">
                                          <p:stCondLst>
                                            <p:cond delay="0"/>
                                          </p:stCondLst>
                                        </p:cTn>
                                        <p:tgtEl>
                                          <p:spTgt spid="14339"/>
                                        </p:tgtEl>
                                        <p:attrNameLst>
                                          <p:attrName>style.visibility</p:attrName>
                                        </p:attrNameLst>
                                      </p:cBhvr>
                                      <p:to>
                                        <p:strVal val="visible"/>
                                      </p:to>
                                    </p:set>
                                    <p:anim calcmode="lin" valueType="num">
                                      <p:cBhvr>
                                        <p:cTn id="7" dur="500" fill="hold"/>
                                        <p:tgtEl>
                                          <p:spTgt spid="14339"/>
                                        </p:tgtEl>
                                        <p:attrNameLst>
                                          <p:attrName>ppt_w</p:attrName>
                                        </p:attrNameLst>
                                      </p:cBhvr>
                                      <p:tavLst>
                                        <p:tav tm="0">
                                          <p:val>
                                            <p:strVal val="(6*min(max(#ppt_w*#ppt_h,.3),1)-7.4)/-.7*#ppt_w"/>
                                          </p:val>
                                        </p:tav>
                                        <p:tav tm="100000">
                                          <p:val>
                                            <p:strVal val="#ppt_w"/>
                                          </p:val>
                                        </p:tav>
                                      </p:tavLst>
                                    </p:anim>
                                    <p:anim calcmode="lin" valueType="num">
                                      <p:cBhvr>
                                        <p:cTn id="8" dur="500" fill="hold"/>
                                        <p:tgtEl>
                                          <p:spTgt spid="14339"/>
                                        </p:tgtEl>
                                        <p:attrNameLst>
                                          <p:attrName>ppt_h</p:attrName>
                                        </p:attrNameLst>
                                      </p:cBhvr>
                                      <p:tavLst>
                                        <p:tav tm="0">
                                          <p:val>
                                            <p:strVal val="(6*min(max(#ppt_w*#ppt_h,.3),1)-7.4)/-.7*#ppt_h"/>
                                          </p:val>
                                        </p:tav>
                                        <p:tav tm="100000">
                                          <p:val>
                                            <p:strVal val="#ppt_h"/>
                                          </p:val>
                                        </p:tav>
                                      </p:tavLst>
                                    </p:anim>
                                    <p:anim calcmode="lin" valueType="num">
                                      <p:cBhvr>
                                        <p:cTn id="9" dur="500" fill="hold"/>
                                        <p:tgtEl>
                                          <p:spTgt spid="14339"/>
                                        </p:tgtEl>
                                        <p:attrNameLst>
                                          <p:attrName>ppt_x</p:attrName>
                                        </p:attrNameLst>
                                      </p:cBhvr>
                                      <p:tavLst>
                                        <p:tav tm="0">
                                          <p:val>
                                            <p:fltVal val="0.5"/>
                                          </p:val>
                                        </p:tav>
                                        <p:tav tm="100000">
                                          <p:val>
                                            <p:strVal val="#ppt_x"/>
                                          </p:val>
                                        </p:tav>
                                      </p:tavLst>
                                    </p:anim>
                                    <p:anim calcmode="lin" valueType="num">
                                      <p:cBhvr>
                                        <p:cTn id="10" dur="500" fill="hold"/>
                                        <p:tgtEl>
                                          <p:spTgt spid="14339"/>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5793507"/>
          </a:xfrm>
        </p:spPr>
        <p:txBody>
          <a:bodyPr>
            <a:normAutofit/>
          </a:bodyPr>
          <a:lstStyle/>
          <a:p>
            <a:pPr>
              <a:spcBef>
                <a:spcPct val="50000"/>
              </a:spcBef>
              <a:buNone/>
            </a:pPr>
            <a:r>
              <a:rPr lang="tr-TR" sz="2800" u="sng" dirty="0" smtClean="0"/>
              <a:t>2)</a:t>
            </a:r>
            <a:r>
              <a:rPr lang="tr-TR" sz="2800" u="sng" dirty="0" err="1" smtClean="0"/>
              <a:t>mRNA’nın</a:t>
            </a:r>
            <a:r>
              <a:rPr lang="tr-TR" sz="2800" u="sng" dirty="0" smtClean="0"/>
              <a:t> Ribozoma Bağlanması</a:t>
            </a:r>
            <a:r>
              <a:rPr lang="tr-TR" sz="2800" dirty="0" smtClean="0"/>
              <a:t>:</a:t>
            </a:r>
          </a:p>
          <a:p>
            <a:pPr>
              <a:spcBef>
                <a:spcPct val="50000"/>
              </a:spcBef>
              <a:buNone/>
            </a:pPr>
            <a:r>
              <a:rPr lang="tr-TR" sz="2800" dirty="0" smtClean="0"/>
              <a:t>     Düzeltme  işlemi tamamlanmış olan </a:t>
            </a:r>
            <a:r>
              <a:rPr lang="tr-TR" sz="2800" dirty="0" err="1" smtClean="0"/>
              <a:t>mRNA</a:t>
            </a:r>
            <a:r>
              <a:rPr lang="tr-TR" sz="2800" dirty="0" smtClean="0"/>
              <a:t> daha sonra ribozoma doğru hareket eder. Ribozoma ulaşan </a:t>
            </a:r>
            <a:r>
              <a:rPr lang="tr-TR" sz="2800" dirty="0" err="1" smtClean="0"/>
              <a:t>mRNA</a:t>
            </a:r>
            <a:r>
              <a:rPr lang="tr-TR" sz="2800" dirty="0" smtClean="0"/>
              <a:t> ilk önce ribozomun küçük alt birimine bağlanır. Büyük alt birim küçük alt birim ile birleşerek ribozom aktif hale geçer.</a:t>
            </a:r>
          </a:p>
          <a:p>
            <a:pPr>
              <a:buNone/>
            </a:pPr>
            <a:r>
              <a:rPr lang="tr-TR" sz="2800" dirty="0" smtClean="0"/>
              <a:t>     </a:t>
            </a:r>
            <a:r>
              <a:rPr lang="tr-TR" sz="2800" dirty="0" err="1" smtClean="0"/>
              <a:t>mRNA’nın</a:t>
            </a:r>
            <a:r>
              <a:rPr lang="tr-TR" sz="2800" dirty="0" smtClean="0"/>
              <a:t> bir özelliği ise DNA’daki gibi sıralanan bazların 3’lü gruplar halinde sıralanmış olmasıdır. Örneğin;DNA üzerindeki </a:t>
            </a:r>
            <a:r>
              <a:rPr lang="tr-TR" sz="2800" dirty="0" err="1" smtClean="0"/>
              <a:t>kodonlar</a:t>
            </a:r>
            <a:r>
              <a:rPr lang="tr-TR" sz="2800" dirty="0" smtClean="0"/>
              <a:t> “</a:t>
            </a:r>
            <a:r>
              <a:rPr lang="tr-TR" sz="2800" dirty="0" err="1" smtClean="0"/>
              <a:t>AATGCCGATGTA”şeklinde</a:t>
            </a:r>
            <a:r>
              <a:rPr lang="tr-TR" sz="2800" dirty="0" smtClean="0"/>
              <a:t> ise sentezlenen </a:t>
            </a:r>
            <a:r>
              <a:rPr lang="tr-TR" sz="2800" dirty="0" err="1" smtClean="0"/>
              <a:t>mRNA’nın</a:t>
            </a:r>
            <a:r>
              <a:rPr lang="tr-TR" sz="2800" dirty="0" smtClean="0"/>
              <a:t> görünümü UUA-CCG-CUA-CAU şeklinde olacaktır. Bu 3’lü gruplara “</a:t>
            </a:r>
            <a:r>
              <a:rPr lang="tr-TR" sz="2800" dirty="0" err="1" smtClean="0"/>
              <a:t>kodon</a:t>
            </a:r>
            <a:r>
              <a:rPr lang="tr-TR" sz="2800" dirty="0" smtClean="0"/>
              <a:t>” adı verilir. </a:t>
            </a:r>
          </a:p>
          <a:p>
            <a:pPr>
              <a:buNone/>
            </a:pP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08720"/>
            <a:ext cx="8229600" cy="5217443"/>
          </a:xfrm>
        </p:spPr>
        <p:txBody>
          <a:bodyPr>
            <a:normAutofit/>
          </a:bodyPr>
          <a:lstStyle/>
          <a:p>
            <a:pPr>
              <a:spcBef>
                <a:spcPct val="50000"/>
              </a:spcBef>
            </a:pPr>
            <a:r>
              <a:rPr lang="tr-TR" sz="2800" u="sng" dirty="0" smtClean="0"/>
              <a:t>3)</a:t>
            </a:r>
            <a:r>
              <a:rPr lang="tr-TR" sz="2800" u="sng" dirty="0" err="1" smtClean="0"/>
              <a:t>Traslasyon</a:t>
            </a:r>
            <a:r>
              <a:rPr lang="tr-TR" sz="2800" u="sng" dirty="0" smtClean="0"/>
              <a:t>(okuma): </a:t>
            </a:r>
            <a:r>
              <a:rPr lang="tr-TR" sz="2800" dirty="0" err="1" smtClean="0"/>
              <a:t>mRNA’nın</a:t>
            </a:r>
            <a:r>
              <a:rPr lang="tr-TR" sz="2800" dirty="0" smtClean="0"/>
              <a:t> ribozoma bağlanmasından sonra sıra </a:t>
            </a:r>
            <a:r>
              <a:rPr lang="tr-TR" sz="2800" dirty="0" err="1" smtClean="0"/>
              <a:t>mRNA’daki</a:t>
            </a:r>
            <a:r>
              <a:rPr lang="tr-TR" sz="2800" dirty="0" smtClean="0"/>
              <a:t> </a:t>
            </a:r>
            <a:r>
              <a:rPr lang="tr-TR" sz="2800" dirty="0" err="1" smtClean="0"/>
              <a:t>kodonların</a:t>
            </a:r>
            <a:r>
              <a:rPr lang="tr-TR" sz="2800" dirty="0" smtClean="0"/>
              <a:t> okunmasına gelir. Bunun için başka bir RNA türü olan </a:t>
            </a:r>
            <a:r>
              <a:rPr lang="tr-TR" sz="2800" dirty="0" err="1" smtClean="0"/>
              <a:t>tRNA</a:t>
            </a:r>
            <a:r>
              <a:rPr lang="tr-TR" sz="2800" dirty="0" smtClean="0"/>
              <a:t>( taşıyıcı RNA) devreye girer. </a:t>
            </a:r>
            <a:r>
              <a:rPr lang="tr-TR" sz="2800" dirty="0" err="1" smtClean="0"/>
              <a:t>tRNA’nın</a:t>
            </a:r>
            <a:r>
              <a:rPr lang="tr-TR" sz="2800" dirty="0" smtClean="0"/>
              <a:t> görevi aminoasitlerin ribozoma taşınmasını sağlamaktır. </a:t>
            </a:r>
            <a:r>
              <a:rPr lang="tr-TR" sz="2800" dirty="0" err="1" smtClean="0"/>
              <a:t>tRNA</a:t>
            </a:r>
            <a:r>
              <a:rPr lang="tr-TR" sz="2800" dirty="0" smtClean="0"/>
              <a:t> üzerinde iki önemli bölge vardır. İlki, taşıyacağı </a:t>
            </a:r>
            <a:r>
              <a:rPr lang="tr-TR" sz="2800" dirty="0" err="1" smtClean="0"/>
              <a:t>aminoasitin</a:t>
            </a:r>
            <a:r>
              <a:rPr lang="tr-TR" sz="2800" dirty="0" smtClean="0"/>
              <a:t> tanınmasını sağlayan bölgedir. İkinci bölge ise </a:t>
            </a:r>
            <a:r>
              <a:rPr lang="tr-TR" sz="2800" dirty="0" err="1" smtClean="0"/>
              <a:t>tRNA’nın</a:t>
            </a:r>
            <a:r>
              <a:rPr lang="tr-TR" sz="2800" dirty="0" smtClean="0"/>
              <a:t> </a:t>
            </a:r>
            <a:r>
              <a:rPr lang="tr-TR" sz="2800" dirty="0" err="1" smtClean="0"/>
              <a:t>mRNA’ya</a:t>
            </a:r>
            <a:r>
              <a:rPr lang="tr-TR" sz="2800" dirty="0" smtClean="0"/>
              <a:t> </a:t>
            </a:r>
            <a:r>
              <a:rPr lang="tr-TR" sz="2800" dirty="0" err="1" smtClean="0"/>
              <a:t>bağlanacagı</a:t>
            </a:r>
            <a:r>
              <a:rPr lang="tr-TR" sz="2800" dirty="0" smtClean="0"/>
              <a:t> 3’lü baz sırasıdır. Bu bölgeye “anti-</a:t>
            </a:r>
            <a:r>
              <a:rPr lang="tr-TR" sz="2800" dirty="0" err="1" smtClean="0"/>
              <a:t>kodon</a:t>
            </a:r>
            <a:r>
              <a:rPr lang="tr-TR" sz="2800" dirty="0" smtClean="0"/>
              <a:t>” adı verilir.</a:t>
            </a:r>
          </a:p>
          <a:p>
            <a:pPr>
              <a:spcBef>
                <a:spcPct val="50000"/>
              </a:spcBef>
            </a:pPr>
            <a:endParaRPr lang="tr-TR" sz="2800" dirty="0" smtClean="0"/>
          </a:p>
          <a:p>
            <a:pPr>
              <a:spcBef>
                <a:spcPct val="50000"/>
              </a:spcBef>
            </a:pPr>
            <a:endParaRPr lang="tr-TR" b="1" dirty="0" smtClean="0"/>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473</Words>
  <Application>Microsoft Office PowerPoint</Application>
  <PresentationFormat>Ekran Gösterisi (4:3)</PresentationFormat>
  <Paragraphs>32</Paragraphs>
  <Slides>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6</vt:i4>
      </vt:variant>
    </vt:vector>
  </HeadingPairs>
  <TitlesOfParts>
    <vt:vector size="9" baseType="lpstr">
      <vt:lpstr>Arial</vt:lpstr>
      <vt:lpstr>Calibri</vt:lpstr>
      <vt:lpstr>Ofis Teması</vt:lpstr>
      <vt:lpstr>PROTEİN METABOLİZMASI</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PROTEİN METABOLİZMASI</dc:title>
  <dc:creator>Ece Karakaya</dc:creator>
  <cp:lastModifiedBy>Microsoft</cp:lastModifiedBy>
  <cp:revision>5</cp:revision>
  <dcterms:created xsi:type="dcterms:W3CDTF">2018-10-10T13:21:24Z</dcterms:created>
  <dcterms:modified xsi:type="dcterms:W3CDTF">2018-10-11T11:08:42Z</dcterms:modified>
</cp:coreProperties>
</file>