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60" r:id="rId7"/>
    <p:sldId id="261" r:id="rId8"/>
    <p:sldId id="262" r:id="rId9"/>
    <p:sldId id="263"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233"/>
  </p:normalViewPr>
  <p:slideViewPr>
    <p:cSldViewPr snapToGrid="0">
      <p:cViewPr varScale="1">
        <p:scale>
          <a:sx n="77" d="100"/>
          <a:sy n="77" d="100"/>
        </p:scale>
        <p:origin x="88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D3EBB2-8428-48A9-BE7A-596C20EDBFBC}" type="datetimeFigureOut">
              <a:rPr lang="tr-TR" smtClean="0"/>
              <a:t>7.03.2022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D3EBB2-8428-48A9-BE7A-596C20EDBFBC}" type="datetimeFigureOut">
              <a:rPr lang="tr-TR" smtClean="0"/>
              <a:t>7.03.2022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7.03.2022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7.03.2022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a:t>Geçerlik ve Kullanışlılık</a:t>
            </a:r>
          </a:p>
        </p:txBody>
      </p:sp>
      <p:sp>
        <p:nvSpPr>
          <p:cNvPr id="3" name="Alt Başlık 2"/>
          <p:cNvSpPr>
            <a:spLocks noGrp="1"/>
          </p:cNvSpPr>
          <p:nvPr>
            <p:ph type="subTitle" idx="1"/>
          </p:nvPr>
        </p:nvSpPr>
        <p:spPr/>
        <p:txBody>
          <a:bodyPr/>
          <a:lstStyle/>
          <a:p>
            <a:r>
              <a:rPr lang="en-US" dirty="0"/>
              <a:t>Dr. </a:t>
            </a:r>
            <a:r>
              <a:rPr lang="tr-TR" dirty="0" err="1"/>
              <a:t>Öğr</a:t>
            </a:r>
            <a:r>
              <a:rPr lang="tr-TR" dirty="0"/>
              <a:t>. Üyesi </a:t>
            </a:r>
            <a:r>
              <a:rPr lang="en-US" dirty="0" err="1"/>
              <a:t>Ömer</a:t>
            </a:r>
            <a:r>
              <a:rPr lang="en-US" dirty="0"/>
              <a:t> </a:t>
            </a:r>
            <a:r>
              <a:rPr lang="en-US"/>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a:xfrm>
            <a:off x="838200" y="1966302"/>
            <a:ext cx="10515600" cy="4351338"/>
          </a:xfrm>
        </p:spPr>
        <p:txBody>
          <a:bodyPr>
            <a:normAutofit/>
          </a:bodyPr>
          <a:lstStyle/>
          <a:p>
            <a:pPr marL="0" indent="0">
              <a:buNone/>
            </a:pPr>
            <a:endParaRPr lang="tr-TR" sz="2200" dirty="0"/>
          </a:p>
          <a:p>
            <a:pPr marL="0" indent="0">
              <a:buNone/>
            </a:pPr>
            <a:endParaRPr lang="tr-TR" sz="2200" dirty="0"/>
          </a:p>
          <a:p>
            <a:pPr marL="0" indent="0">
              <a:buNone/>
            </a:pPr>
            <a:r>
              <a:rPr lang="tr-TR" sz="2200" dirty="0"/>
              <a:t>Tekin, H. (2014).</a:t>
            </a:r>
            <a:r>
              <a:rPr lang="tr-TR" sz="2200" i="1" dirty="0"/>
              <a:t>Eğitimde ölçme ve değerlendirme (24. baskı). </a:t>
            </a:r>
            <a:r>
              <a:rPr lang="tr-TR" sz="2200" dirty="0"/>
              <a:t>Ankara: Yargı Yayınevi</a:t>
            </a:r>
          </a:p>
        </p:txBody>
      </p:sp>
    </p:spTree>
    <p:extLst>
      <p:ext uri="{BB962C8B-B14F-4D97-AF65-F5344CB8AC3E}">
        <p14:creationId xmlns:p14="http://schemas.microsoft.com/office/powerpoint/2010/main" val="2070439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Geçerlik Nedir?</a:t>
            </a:r>
            <a:endParaRPr lang="tr-TR" dirty="0"/>
          </a:p>
        </p:txBody>
      </p:sp>
      <p:sp>
        <p:nvSpPr>
          <p:cNvPr id="8" name="İçerik Yer Tutucusu 7"/>
          <p:cNvSpPr>
            <a:spLocks noGrp="1"/>
          </p:cNvSpPr>
          <p:nvPr>
            <p:ph idx="1"/>
          </p:nvPr>
        </p:nvSpPr>
        <p:spPr/>
        <p:txBody>
          <a:bodyPr>
            <a:normAutofit lnSpcReduction="10000"/>
          </a:bodyPr>
          <a:lstStyle/>
          <a:p>
            <a:pPr marL="0" indent="0" algn="just">
              <a:buNone/>
            </a:pPr>
            <a:r>
              <a:rPr lang="tr-TR" dirty="0"/>
              <a:t>Bir ölçme aracının geçerliğini, o ölçme aracının amacını gerçekleştirme düzeyi, belli bir işe yarama derecesi oluşturur. Bir ölçme aracı amacını ne derece gerçekleştiriyorsa o kadar geçerlidir. Örneğin, bir eğitim süreci sonunda sınav yapmanın amacı, o süreçte kazandırılmaya çalışılan davranışların, kazanılıp kazanılmadığını ortaya koymaktır. Ölçme aracı, yalnızca ilgili eğitim sürecinde kazandırılan davranışları ölçüyor, başkalarını ölçmüyorsa sınav amacını gerçekleştiriyor demektir. Kısaca geçerlik, bir ölçme aracının ölçmeyi amaçladığı özelliği başka özelliklere karıştırmadan, doğru olarak ölçebilme derecesidir (Tekin, 2014). Güvenirlikte olduğu gibi geçerlikte de akılcı ve istatistiksel yollar kullanılarak geçerlik denetim altında tutulmaya çalışılmaktadır. Bu yollara aşağıda kısaca yer verilmiştir.</a:t>
            </a:r>
          </a:p>
          <a:p>
            <a:pPr marL="0" indent="0">
              <a:buNone/>
            </a:pPr>
            <a:endParaRPr lang="tr-TR" dirty="0"/>
          </a:p>
        </p:txBody>
      </p:sp>
    </p:spTree>
    <p:extLst>
      <p:ext uri="{BB962C8B-B14F-4D97-AF65-F5344CB8AC3E}">
        <p14:creationId xmlns:p14="http://schemas.microsoft.com/office/powerpoint/2010/main" val="3661448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i="1" dirty="0"/>
              <a:t>Akılcı Yollarla Geçerliği Artırmanın Yolları</a:t>
            </a:r>
          </a:p>
          <a:p>
            <a:pPr marL="0" indent="0" algn="just">
              <a:buNone/>
            </a:pPr>
            <a:endParaRPr lang="tr-TR" dirty="0"/>
          </a:p>
          <a:p>
            <a:pPr marL="0" indent="0" algn="just">
              <a:buNone/>
            </a:pPr>
            <a:r>
              <a:rPr lang="tr-TR" dirty="0"/>
              <a:t>1.Testte yer alan her bir sorunun eğitim programında yer alan davranışlara ait olmasını sağlamak. (Sınav kapsamını dengeleyen sorular sormak).</a:t>
            </a:r>
          </a:p>
          <a:p>
            <a:pPr marL="0" indent="0" algn="just">
              <a:buNone/>
            </a:pPr>
            <a:endParaRPr lang="tr-TR" dirty="0"/>
          </a:p>
          <a:p>
            <a:pPr marL="0" indent="0" algn="just">
              <a:buNone/>
            </a:pPr>
            <a:r>
              <a:rPr lang="tr-TR" dirty="0"/>
              <a:t>2.Ölçülmek istenmeyen özellikler, bireylerin sınav kâğıdında bulunsa bile bunları puanlama dışı bırakmak.</a:t>
            </a:r>
          </a:p>
          <a:p>
            <a:pPr marL="0" indent="0" algn="just">
              <a:buNone/>
            </a:pPr>
            <a:endParaRPr lang="tr-TR" dirty="0"/>
          </a:p>
          <a:p>
            <a:pPr marL="0" indent="0" algn="just">
              <a:buNone/>
            </a:pPr>
            <a:r>
              <a:rPr lang="tr-TR" dirty="0"/>
              <a:t>3.Sınavda, dersteki öğrenmelere dayalı sorular sormak</a:t>
            </a:r>
          </a:p>
          <a:p>
            <a:pPr marL="0" indent="0" algn="just">
              <a:buNone/>
            </a:pPr>
            <a:endParaRPr lang="tr-TR" dirty="0"/>
          </a:p>
          <a:p>
            <a:pPr marL="0" indent="0" algn="just">
              <a:buNone/>
            </a:pPr>
            <a:r>
              <a:rPr lang="tr-TR" dirty="0"/>
              <a:t>4.Sınav süresini, soru sayısına, test kapsamına ve bireylerin durumuna göre ayarlamak</a:t>
            </a:r>
          </a:p>
          <a:p>
            <a:pPr algn="just"/>
            <a:endParaRPr lang="tr-TR" dirty="0"/>
          </a:p>
        </p:txBody>
      </p:sp>
    </p:spTree>
    <p:extLst>
      <p:ext uri="{BB962C8B-B14F-4D97-AF65-F5344CB8AC3E}">
        <p14:creationId xmlns:p14="http://schemas.microsoft.com/office/powerpoint/2010/main" val="4255579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endParaRPr lang="tr-TR" dirty="0"/>
          </a:p>
          <a:p>
            <a:pPr marL="0" indent="0">
              <a:buNone/>
            </a:pPr>
            <a:r>
              <a:rPr lang="tr-TR" dirty="0"/>
              <a:t>5.Testte yer alan soruları, yansız puanlanmak.</a:t>
            </a:r>
          </a:p>
          <a:p>
            <a:pPr marL="0" indent="0">
              <a:buNone/>
            </a:pPr>
            <a:endParaRPr lang="tr-TR" dirty="0"/>
          </a:p>
          <a:p>
            <a:pPr marL="0" indent="0">
              <a:buNone/>
            </a:pPr>
            <a:r>
              <a:rPr lang="tr-TR" dirty="0"/>
              <a:t>6.Bireylerin kopya çekmesine fırsat vermemek.</a:t>
            </a:r>
          </a:p>
          <a:p>
            <a:pPr marL="0" indent="0">
              <a:buNone/>
            </a:pPr>
            <a:endParaRPr lang="tr-TR" dirty="0"/>
          </a:p>
          <a:p>
            <a:pPr marL="0" indent="0">
              <a:buNone/>
            </a:pPr>
            <a:r>
              <a:rPr lang="tr-TR" dirty="0"/>
              <a:t>7.Olanaklı ise, her sınavda farklı ölçme aracı kullanmak.</a:t>
            </a:r>
          </a:p>
          <a:p>
            <a:pPr marL="0" indent="0">
              <a:buNone/>
            </a:pPr>
            <a:endParaRPr lang="tr-TR" dirty="0"/>
          </a:p>
          <a:p>
            <a:pPr marL="0" indent="0">
              <a:buNone/>
            </a:pPr>
            <a:r>
              <a:rPr lang="tr-TR" dirty="0"/>
              <a:t>8.Soruları dersten önce açıklamamak.</a:t>
            </a:r>
          </a:p>
          <a:p>
            <a:pPr marL="0" indent="0">
              <a:buNone/>
            </a:pPr>
            <a:endParaRPr lang="tr-TR" dirty="0"/>
          </a:p>
          <a:p>
            <a:pPr marL="0" indent="0">
              <a:buNone/>
            </a:pPr>
            <a:r>
              <a:rPr lang="tr-TR" dirty="0"/>
              <a:t>9. Öncelikle, ölçme aracının güvenirliğini sağlamak.</a:t>
            </a:r>
          </a:p>
          <a:p>
            <a:pPr marL="0" indent="0">
              <a:buNone/>
            </a:pPr>
            <a:r>
              <a:rPr lang="tr-TR" dirty="0"/>
              <a:t>	</a:t>
            </a:r>
          </a:p>
          <a:p>
            <a:endParaRPr lang="tr-TR" dirty="0"/>
          </a:p>
        </p:txBody>
      </p:sp>
    </p:spTree>
    <p:extLst>
      <p:ext uri="{BB962C8B-B14F-4D97-AF65-F5344CB8AC3E}">
        <p14:creationId xmlns:p14="http://schemas.microsoft.com/office/powerpoint/2010/main" val="3669869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Geçerlik Kanıtlama Yöntemleri</a:t>
            </a:r>
          </a:p>
        </p:txBody>
      </p:sp>
      <p:sp>
        <p:nvSpPr>
          <p:cNvPr id="3" name="İçerik Yer Tutucusu 2"/>
          <p:cNvSpPr>
            <a:spLocks noGrp="1"/>
          </p:cNvSpPr>
          <p:nvPr>
            <p:ph idx="1"/>
          </p:nvPr>
        </p:nvSpPr>
        <p:spPr/>
        <p:txBody>
          <a:bodyPr/>
          <a:lstStyle/>
          <a:p>
            <a:pPr marL="0" indent="0">
              <a:buNone/>
            </a:pPr>
            <a:r>
              <a:rPr lang="tr-TR" dirty="0"/>
              <a:t>Test geliştirme sürecinde testlerin üç boyutta geçerliği denetlenmeye çalışılmaktadır.</a:t>
            </a:r>
          </a:p>
          <a:p>
            <a:pPr marL="0" indent="0">
              <a:buNone/>
            </a:pPr>
            <a:endParaRPr lang="tr-TR" dirty="0"/>
          </a:p>
          <a:p>
            <a:pPr marL="457200" lvl="1" indent="0">
              <a:buNone/>
            </a:pPr>
            <a:r>
              <a:rPr lang="tr-TR" dirty="0"/>
              <a:t>Kapsam geçerliği</a:t>
            </a:r>
          </a:p>
          <a:p>
            <a:pPr marL="457200" lvl="1" indent="0">
              <a:buNone/>
            </a:pPr>
            <a:r>
              <a:rPr lang="tr-TR" dirty="0"/>
              <a:t>Yordama geçerliği</a:t>
            </a:r>
          </a:p>
          <a:p>
            <a:pPr marL="457200" lvl="1" indent="0">
              <a:buNone/>
            </a:pPr>
            <a:r>
              <a:rPr lang="tr-TR" dirty="0"/>
              <a:t>Yapı geçerliği </a:t>
            </a:r>
          </a:p>
          <a:p>
            <a:endParaRPr lang="tr-TR" dirty="0"/>
          </a:p>
        </p:txBody>
      </p:sp>
    </p:spTree>
    <p:extLst>
      <p:ext uri="{BB962C8B-B14F-4D97-AF65-F5344CB8AC3E}">
        <p14:creationId xmlns:p14="http://schemas.microsoft.com/office/powerpoint/2010/main" val="2662359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Kapsam Geçerliği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Bir testin (sınav) ölçmek istediği özelliklerden oluşan konu evrenini dengeli biçimde örnekleyebilmesi gerekir. Kapsamına giren özelliklerin hemen hemen her birini gerçekten ölçen bir test, kapsam geçerliğine sahiptir. Bir testin kapsam geçerliğini belirlemenin en etkili yollarından biri </a:t>
            </a:r>
            <a:r>
              <a:rPr lang="tr-TR" b="1" dirty="0"/>
              <a:t>belirtke tablosu </a:t>
            </a:r>
            <a:r>
              <a:rPr lang="tr-TR" dirty="0"/>
              <a:t>hazırlamaktır. Belirtke tablosu bir testte yer alacak soruların hem konular açısından hem de zihinsel düzey açısından dengeli biçimde olmasına yardımcı olmaktadır. Belirtke tablosu test kapsamında yer alacak soruların, bilişsel düzeylere (hatırlamak, anlamak, uygulamak, analiz etmek, değerlendirmek ve yaratmak) ve konulara (içerik) göre dağılımını gösterir.</a:t>
            </a:r>
          </a:p>
          <a:p>
            <a:endParaRPr lang="tr-TR" dirty="0"/>
          </a:p>
        </p:txBody>
      </p:sp>
    </p:spTree>
    <p:extLst>
      <p:ext uri="{BB962C8B-B14F-4D97-AF65-F5344CB8AC3E}">
        <p14:creationId xmlns:p14="http://schemas.microsoft.com/office/powerpoint/2010/main" val="124287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Yordama Geçerliği</a:t>
            </a:r>
          </a:p>
        </p:txBody>
      </p:sp>
      <p:sp>
        <p:nvSpPr>
          <p:cNvPr id="3" name="İçerik Yer Tutucusu 2"/>
          <p:cNvSpPr>
            <a:spLocks noGrp="1"/>
          </p:cNvSpPr>
          <p:nvPr>
            <p:ph idx="1"/>
          </p:nvPr>
        </p:nvSpPr>
        <p:spPr/>
        <p:txBody>
          <a:bodyPr>
            <a:normAutofit/>
          </a:bodyPr>
          <a:lstStyle/>
          <a:p>
            <a:pPr marL="0" indent="0" algn="just">
              <a:buNone/>
            </a:pPr>
            <a:r>
              <a:rPr lang="tr-TR" dirty="0"/>
              <a:t>Bir testin yordama geçerliği o testten elde edilen puanlarla testin </a:t>
            </a:r>
            <a:r>
              <a:rPr lang="tr-TR" dirty="0" err="1"/>
              <a:t>yordamak</a:t>
            </a:r>
            <a:r>
              <a:rPr lang="tr-TR" dirty="0"/>
              <a:t> için düzenlendiği değişkenin doğrudan ölçüsü olan ve daha sonra elde edilen ölçüt arasındaki korelasyondur.</a:t>
            </a:r>
          </a:p>
          <a:p>
            <a:pPr marL="0" indent="0" algn="just">
              <a:buNone/>
            </a:pPr>
            <a:endParaRPr lang="tr-TR" dirty="0"/>
          </a:p>
          <a:p>
            <a:pPr marL="0" indent="0" algn="just">
              <a:buNone/>
            </a:pPr>
            <a:r>
              <a:rPr lang="tr-TR" dirty="0"/>
              <a:t>Yordama geçerliği çalışmalarında önemli nokta uygun bir ölçüt ölçüsünün elde edilmesidir (Tekin, 2014).</a:t>
            </a:r>
          </a:p>
        </p:txBody>
      </p:sp>
    </p:spTree>
    <p:extLst>
      <p:ext uri="{BB962C8B-B14F-4D97-AF65-F5344CB8AC3E}">
        <p14:creationId xmlns:p14="http://schemas.microsoft.com/office/powerpoint/2010/main" val="3742359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79193"/>
            <a:ext cx="10515600" cy="1325563"/>
          </a:xfrm>
        </p:spPr>
        <p:txBody>
          <a:bodyPr/>
          <a:lstStyle/>
          <a:p>
            <a:r>
              <a:rPr lang="tr-TR" dirty="0"/>
              <a:t>Yapı Geçerliği</a:t>
            </a:r>
          </a:p>
        </p:txBody>
      </p:sp>
      <p:sp>
        <p:nvSpPr>
          <p:cNvPr id="6" name="İçerik Yer Tutucusu 5"/>
          <p:cNvSpPr>
            <a:spLocks noGrp="1"/>
          </p:cNvSpPr>
          <p:nvPr>
            <p:ph idx="1"/>
          </p:nvPr>
        </p:nvSpPr>
        <p:spPr/>
        <p:txBody>
          <a:bodyPr>
            <a:normAutofit/>
          </a:bodyPr>
          <a:lstStyle/>
          <a:p>
            <a:pPr marL="0" indent="0" algn="just">
              <a:buNone/>
            </a:pPr>
            <a:r>
              <a:rPr lang="tr-TR" dirty="0"/>
              <a:t>Yapı, birbiriyle ilgili olduğu düşünülen belli öğelerin ya da öğeler arasındaki ilişkilerin oluşturduğu bir örüntüdür.</a:t>
            </a:r>
          </a:p>
          <a:p>
            <a:pPr marL="0" indent="0" algn="just">
              <a:buNone/>
            </a:pPr>
            <a:endParaRPr lang="tr-TR" dirty="0"/>
          </a:p>
          <a:p>
            <a:pPr marL="0" indent="0" algn="just">
              <a:buNone/>
            </a:pPr>
            <a:r>
              <a:rPr lang="tr-TR" dirty="0"/>
              <a:t>Bir testin yapı geçerleme süreci, temelde testin maddelerine verilen cevaplar arasındaki ilişkilerin analizine dayanır. Faktör analizi çalışmaları en yaygın kullanılan yapı geçerliği analizidir.</a:t>
            </a:r>
          </a:p>
          <a:p>
            <a:pPr marL="0" indent="0" algn="just">
              <a:buNone/>
            </a:pPr>
            <a:endParaRPr lang="tr-TR" dirty="0"/>
          </a:p>
          <a:p>
            <a:pPr marL="0" indent="0" algn="just">
              <a:buNone/>
            </a:pPr>
            <a:r>
              <a:rPr lang="tr-TR" sz="2200" i="1" dirty="0"/>
              <a:t>(Tekin, 2014)</a:t>
            </a:r>
          </a:p>
        </p:txBody>
      </p:sp>
    </p:spTree>
    <p:extLst>
      <p:ext uri="{BB962C8B-B14F-4D97-AF65-F5344CB8AC3E}">
        <p14:creationId xmlns:p14="http://schemas.microsoft.com/office/powerpoint/2010/main" val="1330144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Kullanışlılık Nedir?</a:t>
            </a:r>
            <a:endParaRPr lang="tr-TR" dirty="0"/>
          </a:p>
        </p:txBody>
      </p:sp>
      <p:sp>
        <p:nvSpPr>
          <p:cNvPr id="3" name="İçerik Yer Tutucusu 2"/>
          <p:cNvSpPr>
            <a:spLocks noGrp="1"/>
          </p:cNvSpPr>
          <p:nvPr>
            <p:ph idx="1"/>
          </p:nvPr>
        </p:nvSpPr>
        <p:spPr/>
        <p:txBody>
          <a:bodyPr/>
          <a:lstStyle/>
          <a:p>
            <a:pPr marL="0" indent="0" algn="just">
              <a:buNone/>
            </a:pPr>
            <a:r>
              <a:rPr lang="tr-TR" dirty="0"/>
              <a:t>Bir testin kullanışlılığı, o testte yer alacak soruların geliştirilmesinden çoğaltılmasına, uygulanmasından analiz edilmesine ve puanlanmasından, sonuçların duyurulmasına kadar yapılan işlemlerin zaman, para ve emek açısından ekonomik olmasıdır. Kullanışlılık hem güvenirliğin hem de geçerliğin artmasına katkı getirmelidir. </a:t>
            </a:r>
            <a:r>
              <a:rPr lang="tr-TR" i="1" dirty="0"/>
              <a:t>Bir testte öncelikle güvenirlik ve geçerlik sonra kullanışlılık dikkate alınmalıdır.</a:t>
            </a:r>
            <a:endParaRPr lang="tr-TR" dirty="0"/>
          </a:p>
        </p:txBody>
      </p:sp>
    </p:spTree>
    <p:extLst>
      <p:ext uri="{BB962C8B-B14F-4D97-AF65-F5344CB8AC3E}">
        <p14:creationId xmlns:p14="http://schemas.microsoft.com/office/powerpoint/2010/main" val="9303670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534</Words>
  <Application>Microsoft Office PowerPoint</Application>
  <PresentationFormat>Geniş ekran</PresentationFormat>
  <Paragraphs>48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Geçerlik ve Kullanışlılık</vt:lpstr>
      <vt:lpstr>Geçerlik Nedir?</vt:lpstr>
      <vt:lpstr>PowerPoint Sunusu</vt:lpstr>
      <vt:lpstr>PowerPoint Sunusu</vt:lpstr>
      <vt:lpstr>Geçerlik Kanıtlama Yöntemleri</vt:lpstr>
      <vt:lpstr>Kapsam Geçerliği</vt:lpstr>
      <vt:lpstr>Yordama Geçerliği</vt:lpstr>
      <vt:lpstr>Yapı Geçerliği</vt:lpstr>
      <vt:lpstr>Kullanışlılık Nedir?</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Neslihan Tuğçe Özyeter</cp:lastModifiedBy>
  <cp:revision>18</cp:revision>
  <dcterms:created xsi:type="dcterms:W3CDTF">2017-05-16T13:19:38Z</dcterms:created>
  <dcterms:modified xsi:type="dcterms:W3CDTF">2022-03-07T09:04:48Z</dcterms:modified>
</cp:coreProperties>
</file>