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12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2F92-4F4E-5D42-B2A1-C4D599B267E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A1B4-A181-7F47-8821-CC4597544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2F92-4F4E-5D42-B2A1-C4D599B267E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A1B4-A181-7F47-8821-CC4597544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2F92-4F4E-5D42-B2A1-C4D599B267E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A1B4-A181-7F47-8821-CC4597544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2F92-4F4E-5D42-B2A1-C4D599B267E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A1B4-A181-7F47-8821-CC4597544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2F92-4F4E-5D42-B2A1-C4D599B267E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A1B4-A181-7F47-8821-CC4597544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2F92-4F4E-5D42-B2A1-C4D599B267E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A1B4-A181-7F47-8821-CC4597544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2F92-4F4E-5D42-B2A1-C4D599B267E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A1B4-A181-7F47-8821-CC4597544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2F92-4F4E-5D42-B2A1-C4D599B267E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A1B4-A181-7F47-8821-CC4597544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2F92-4F4E-5D42-B2A1-C4D599B267E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A1B4-A181-7F47-8821-CC4597544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2F92-4F4E-5D42-B2A1-C4D599B267E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A1B4-A181-7F47-8821-CC4597544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2F92-4F4E-5D42-B2A1-C4D599B267E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A1B4-A181-7F47-8821-CC4597544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D2F92-4F4E-5D42-B2A1-C4D599B267E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6A1B4-A181-7F47-8821-CC4597544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Almanya" TargetMode="External"/><Relationship Id="rId4" Type="http://schemas.openxmlformats.org/officeDocument/2006/relationships/hyperlink" Target="https://tr.wikipedia.org/wiki/Frankfurt_am_Main" TargetMode="External"/><Relationship Id="rId5" Type="http://schemas.openxmlformats.org/officeDocument/2006/relationships/hyperlink" Target="https://tr.wikipedia.org/wiki/193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.wikipedia.org/wiki/2005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ktob.org.tr/pdf/PAKETTUR2013.pdf" TargetMode="Externa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Vural_%C3%96ger" TargetMode="External"/><Relationship Id="rId4" Type="http://schemas.openxmlformats.org/officeDocument/2006/relationships/hyperlink" Target="https://de.wikipedia.org/wiki/T%C3%BCrkeist%C3%A4mmige_in_Deutschlan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.wikipedia.org/wiki/Thomas_Cook_Grou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Diana Tour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2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4" y="361391"/>
            <a:ext cx="6683765" cy="128089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00B0F0"/>
                </a:solidFill>
              </a:rPr>
              <a:t>NECKERMANN !!!</a:t>
            </a:r>
            <a:endParaRPr lang="tr-TR" sz="5400" b="1" dirty="0">
              <a:solidFill>
                <a:srgbClr val="00B0F0"/>
              </a:solidFill>
            </a:endParaRPr>
          </a:p>
        </p:txBody>
      </p:sp>
      <p:pic>
        <p:nvPicPr>
          <p:cNvPr id="3076" name="Picture 4" descr="http://www.reisegutscheincode.net/wp-content/uploads/logos/neckermann-reisen-screensho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94" y="1533099"/>
            <a:ext cx="4933779" cy="493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948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6 0.006 -0.115 0.021 -0.115 0.033 C -0.115 0.044 -0.067 0.052 -0.003 0.052 C 0.061 0.052 0.115 0.044 0.115 0.033 C 0.115 0.021 0.059 0.018 -0.005 0.026 C -0.068 0.035 -0.115 0.05 -0.115 0.061 C -0.115 0.072 -0.066 0.081 -0.003 0.081 C 0.061 0.081 0.115 0.072 0.115 0.061 C 0.115 0.05 0.059 0.047 -0.004 0.055 C -0.068 0.063 -0.115 0.078 -0.115 0.089 C -0.115 0.101 -0.066 0.11 -0.002 0.11 C 0.061 0.11 0.115 0.101 0.115 0.089 C 0.115 0.079 0.059 0.076 -0.004 0.083 C -0.067 0.091 -0.115 0.107 -0.115 0.118 C -0.115 0.129 -0.065 0.138 -0.002 0.138 C 0.063 0.138 0.115 0.129 0.115 0.118 C 0.115 0.107 0.06 0.104 -0.003 0.112 C -0.066 0.12 -0.115 0.135 -0.115 0.146 C -0.115 0.158 -0.065 0.166 -0.001 0.166 C 0.063 0.166 0.115 0.157 0.115 0.146 C 0.115 0.135 0.06 0.132 -0.003 0.14 C -0.066 0.148 -0.115 0.164 -0.115 0.174 C -0.115 0.185 -0.064 0.194 -0.001 0.194 C 0.063 0.194 0.115 0.185 0.115 0.174 C 0.115 0.164 0.061 0.161 -0.003 0.168 C -0.066 0.176 -0.115 0.192 -0.115 0.203 C -0.115 0.213 -0.064 0.223 0 0.223 C 0.064 0.223 0.115 0.214 0.115 0.203 C 0.115 0.192 0.061 0.189 -0.002 0.197 C -0.065 0.205 -0.116 0.22 -0.115 0.231 C -0.114 0.242 -0.064 0.25 0 0.25 C 0.064 0.25 0.115 0.241 0.115 0.23 C 0.115 0.22 0.063 0.217 0 0.226 E" pathEditMode="relative" ptsTypes=""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45070" y="1628633"/>
            <a:ext cx="6686550" cy="3777622"/>
          </a:xfrm>
        </p:spPr>
        <p:txBody>
          <a:bodyPr>
            <a:normAutofit fontScale="92500" lnSpcReduction="10000"/>
          </a:bodyPr>
          <a:lstStyle/>
          <a:p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Neckermann.de </a:t>
            </a:r>
            <a:r>
              <a:rPr lang="tr-TR" sz="2800" b="1" dirty="0" err="1">
                <a:solidFill>
                  <a:srgbClr val="252525"/>
                </a:solidFill>
                <a:latin typeface="Arial" panose="020B0604020202020204" pitchFamily="34" charset="0"/>
              </a:rPr>
              <a:t>GmbH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, 31 Aralık </a:t>
            </a:r>
            <a:r>
              <a:rPr lang="tr-TR" sz="2800" b="1" dirty="0">
                <a:solidFill>
                  <a:srgbClr val="0B0080"/>
                </a:solidFill>
                <a:latin typeface="Arial" panose="020B0604020202020204" pitchFamily="34" charset="0"/>
                <a:hlinkClick r:id="rId2" tooltip="2005"/>
              </a:rPr>
              <a:t>2005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 yılına kadar olan adıyla </a:t>
            </a:r>
            <a:r>
              <a:rPr lang="tr-TR" sz="2800" b="1" dirty="0" err="1">
                <a:solidFill>
                  <a:srgbClr val="252525"/>
                </a:solidFill>
                <a:latin typeface="Arial" panose="020B0604020202020204" pitchFamily="34" charset="0"/>
              </a:rPr>
              <a:t>Neckermann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252525"/>
                </a:solidFill>
                <a:latin typeface="Arial" panose="020B0604020202020204" pitchFamily="34" charset="0"/>
              </a:rPr>
              <a:t>Versand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252525"/>
                </a:solidFill>
                <a:latin typeface="Arial" panose="020B0604020202020204" pitchFamily="34" charset="0"/>
              </a:rPr>
              <a:t>AGbir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 perakende satış yapan mağazalar zincirini oluşturan anonim şirkettir. Merkezi </a:t>
            </a:r>
            <a:r>
              <a:rPr lang="tr-TR" sz="2800" b="1" dirty="0" err="1">
                <a:solidFill>
                  <a:srgbClr val="0B0080"/>
                </a:solidFill>
                <a:latin typeface="Arial" panose="020B0604020202020204" pitchFamily="34" charset="0"/>
                <a:hlinkClick r:id="rId3" tooltip="Almanya"/>
              </a:rPr>
              <a:t>Almanya</a:t>
            </a:r>
            <a:r>
              <a:rPr lang="tr-TR" sz="2800" b="1" dirty="0" err="1">
                <a:solidFill>
                  <a:srgbClr val="252525"/>
                </a:solidFill>
                <a:latin typeface="Arial" panose="020B0604020202020204" pitchFamily="34" charset="0"/>
              </a:rPr>
              <a:t>'nın</a:t>
            </a:r>
            <a:r>
              <a:rPr lang="tr-TR" sz="2800" b="1" dirty="0" err="1">
                <a:solidFill>
                  <a:srgbClr val="0B0080"/>
                </a:solidFill>
                <a:latin typeface="Arial" panose="020B0604020202020204" pitchFamily="34" charset="0"/>
                <a:hlinkClick r:id="rId4" tooltip="Frankfurt am Main"/>
              </a:rPr>
              <a:t>Frankfurt</a:t>
            </a:r>
            <a:r>
              <a:rPr lang="tr-TR" sz="2800" b="1" dirty="0">
                <a:solidFill>
                  <a:srgbClr val="0B0080"/>
                </a:solidFill>
                <a:latin typeface="Arial" panose="020B0604020202020204" pitchFamily="34" charset="0"/>
                <a:hlinkClick r:id="rId4" tooltip="Frankfurt am Main"/>
              </a:rPr>
              <a:t> am Main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 kentinde bulunur. Josef </a:t>
            </a:r>
            <a:r>
              <a:rPr lang="tr-TR" sz="2800" b="1" dirty="0" err="1">
                <a:solidFill>
                  <a:srgbClr val="252525"/>
                </a:solidFill>
                <a:latin typeface="Arial" panose="020B0604020202020204" pitchFamily="34" charset="0"/>
              </a:rPr>
              <a:t>Neckermann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 tarafından </a:t>
            </a:r>
            <a:r>
              <a:rPr lang="tr-TR" sz="2800" b="1" dirty="0">
                <a:solidFill>
                  <a:srgbClr val="0B0080"/>
                </a:solidFill>
                <a:latin typeface="Arial" panose="020B0604020202020204" pitchFamily="34" charset="0"/>
                <a:hlinkClick r:id="rId3" tooltip="Almanya"/>
              </a:rPr>
              <a:t>Almanya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'nın savaşta olduğu dönemde </a:t>
            </a:r>
            <a:r>
              <a:rPr lang="tr-TR" sz="2800" b="1" dirty="0">
                <a:solidFill>
                  <a:srgbClr val="0B0080"/>
                </a:solidFill>
                <a:latin typeface="Arial" panose="020B0604020202020204" pitchFamily="34" charset="0"/>
                <a:hlinkClick r:id="rId5" tooltip="1931"/>
              </a:rPr>
              <a:t>1931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 yılında kurulmuştur</a:t>
            </a:r>
            <a:r>
              <a:rPr lang="tr-TR" sz="28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tr-TR" sz="2800" b="1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0771" y="660169"/>
            <a:ext cx="6683765" cy="1280890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KAYNAKÇA !!!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0771" y="1824318"/>
            <a:ext cx="6686550" cy="3777622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tr-TR" b="1" dirty="0" smtClean="0">
                <a:solidFill>
                  <a:srgbClr val="002060"/>
                </a:solidFill>
                <a:hlinkClick r:id="rId2"/>
              </a:rPr>
              <a:t>www.aktob.org.tr/pdf/PAKETTUR2013.pdf</a:t>
            </a:r>
            <a:endParaRPr lang="tr-TR" b="1" dirty="0" smtClean="0">
              <a:solidFill>
                <a:srgbClr val="002060"/>
              </a:solidFill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3" t="17263" r="71100" b="55169"/>
          <a:stretch/>
        </p:blipFill>
        <p:spPr>
          <a:xfrm>
            <a:off x="2720811" y="2447764"/>
            <a:ext cx="2503372" cy="406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9836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00B0F0"/>
                </a:solidFill>
              </a:rPr>
              <a:t>PARTNERLERİ !!!</a:t>
            </a:r>
            <a:endParaRPr lang="tr-TR" sz="5400" b="1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50326" y="2082420"/>
            <a:ext cx="6878134" cy="4006222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Thomas </a:t>
            </a:r>
            <a:r>
              <a:rPr lang="tr-TR" sz="2400" b="1" dirty="0" err="1" smtClean="0"/>
              <a:t>Cook</a:t>
            </a:r>
            <a:endParaRPr lang="tr-TR" sz="2400" b="1" dirty="0" smtClean="0"/>
          </a:p>
          <a:p>
            <a:r>
              <a:rPr lang="tr-TR" sz="2400" b="1" dirty="0" err="1" smtClean="0"/>
              <a:t>Oger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Tours</a:t>
            </a:r>
            <a:endParaRPr lang="tr-TR" sz="2400" b="1" dirty="0" smtClean="0"/>
          </a:p>
          <a:p>
            <a:r>
              <a:rPr lang="tr-TR" sz="2400" b="1" dirty="0" err="1"/>
              <a:t>Neckermann</a:t>
            </a:r>
            <a:endParaRPr lang="tr-TR" sz="2400" b="1" dirty="0"/>
          </a:p>
          <a:p>
            <a:r>
              <a:rPr lang="tr-TR" sz="2400" b="1" dirty="0" err="1"/>
              <a:t>Bucher</a:t>
            </a:r>
            <a:r>
              <a:rPr lang="tr-TR" sz="2400" b="1" dirty="0"/>
              <a:t> </a:t>
            </a:r>
            <a:r>
              <a:rPr lang="tr-TR" sz="2400" b="1" dirty="0" err="1"/>
              <a:t>L</a:t>
            </a:r>
            <a:r>
              <a:rPr lang="tr-TR" sz="2400" b="1" dirty="0" err="1" smtClean="0"/>
              <a:t>ast</a:t>
            </a:r>
            <a:r>
              <a:rPr lang="tr-TR" sz="2400" b="1" dirty="0" smtClean="0"/>
              <a:t> </a:t>
            </a:r>
            <a:r>
              <a:rPr lang="tr-TR" sz="2400" b="1" dirty="0"/>
              <a:t>M</a:t>
            </a:r>
            <a:r>
              <a:rPr lang="tr-TR" sz="2400" b="1" dirty="0" smtClean="0"/>
              <a:t>inute</a:t>
            </a:r>
            <a:endParaRPr lang="tr-TR" sz="2400" b="1" dirty="0"/>
          </a:p>
          <a:p>
            <a:r>
              <a:rPr lang="tr-TR" sz="2400" b="1" dirty="0" err="1"/>
              <a:t>Pegase</a:t>
            </a:r>
            <a:endParaRPr lang="tr-TR" sz="2400" b="1" dirty="0"/>
          </a:p>
          <a:p>
            <a:r>
              <a:rPr lang="tr-TR" sz="2400" b="1" dirty="0"/>
              <a:t>Hotels4u</a:t>
            </a:r>
          </a:p>
          <a:p>
            <a:r>
              <a:rPr lang="tr-TR" sz="2400" b="1" dirty="0"/>
              <a:t>Direct </a:t>
            </a:r>
            <a:r>
              <a:rPr lang="tr-TR" sz="2400" b="1" dirty="0" err="1"/>
              <a:t>H</a:t>
            </a:r>
            <a:r>
              <a:rPr lang="tr-TR" sz="2400" b="1" dirty="0" err="1" smtClean="0"/>
              <a:t>olidays</a:t>
            </a:r>
            <a:endParaRPr lang="tr-TR" sz="2400" b="1" dirty="0"/>
          </a:p>
          <a:p>
            <a:r>
              <a:rPr lang="tr-TR" sz="2400" b="1" dirty="0" err="1"/>
              <a:t>Airtours</a:t>
            </a:r>
            <a:endParaRPr lang="tr-TR" sz="2400" b="1" dirty="0"/>
          </a:p>
          <a:p>
            <a:r>
              <a:rPr lang="tr-TR" sz="2400" b="1" dirty="0"/>
              <a:t>Jet </a:t>
            </a:r>
            <a:r>
              <a:rPr lang="tr-TR" sz="2400" b="1" dirty="0" err="1"/>
              <a:t>T</a:t>
            </a:r>
            <a:r>
              <a:rPr lang="tr-TR" sz="2400" b="1" dirty="0" err="1" smtClean="0"/>
              <a:t>ours</a:t>
            </a:r>
            <a:endParaRPr lang="tr-TR" sz="24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298509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4" y="310211"/>
            <a:ext cx="6683765" cy="128089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00B0F0"/>
                </a:solidFill>
              </a:rPr>
              <a:t>THOMAS COOK !!!</a:t>
            </a:r>
            <a:endParaRPr lang="tr-TR" sz="5400" b="1" dirty="0">
              <a:solidFill>
                <a:srgbClr val="00B0F0"/>
              </a:solidFill>
            </a:endParaRPr>
          </a:p>
        </p:txBody>
      </p:sp>
      <p:pic>
        <p:nvPicPr>
          <p:cNvPr id="1028" name="Picture 4" descr="http://img01.thedrum.com/s3fs-public/drum_basic_article/86726/main_images/thomascoo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0" b="113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395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3583" y="1119116"/>
            <a:ext cx="7635584" cy="5133300"/>
          </a:xfrm>
        </p:spPr>
        <p:txBody>
          <a:bodyPr>
            <a:normAutofit/>
          </a:bodyPr>
          <a:lstStyle/>
          <a:p>
            <a:r>
              <a:rPr lang="tr-TR" sz="2800" b="1" dirty="0"/>
              <a:t>Thomas </a:t>
            </a:r>
            <a:r>
              <a:rPr lang="tr-TR" sz="2800" b="1" dirty="0" err="1"/>
              <a:t>Cook</a:t>
            </a:r>
            <a:r>
              <a:rPr lang="tr-TR" sz="2800" b="1" dirty="0"/>
              <a:t> 1846 yılında marangozluk mesleğini bıraktı ve seyahat düzenleyicisi olarak yeni mesleğine başladı. 1841 yılında İngiltere'nin </a:t>
            </a:r>
            <a:r>
              <a:rPr lang="tr-TR" sz="2800" b="1" dirty="0" err="1"/>
              <a:t>Leicester</a:t>
            </a:r>
            <a:r>
              <a:rPr lang="tr-TR" sz="2800" b="1" dirty="0"/>
              <a:t> kentine, 20 km uzaklıktaki bir alanda </a:t>
            </a:r>
            <a:r>
              <a:rPr lang="tr-TR" sz="2800" b="1" dirty="0" err="1"/>
              <a:t>düzenlelen</a:t>
            </a:r>
            <a:r>
              <a:rPr lang="tr-TR" sz="2800" b="1" dirty="0"/>
              <a:t> festivale, 571 </a:t>
            </a:r>
            <a:r>
              <a:rPr lang="tr-TR" sz="2800" b="1" dirty="0" err="1"/>
              <a:t>kişlik</a:t>
            </a:r>
            <a:r>
              <a:rPr lang="tr-TR" sz="2800" b="1" dirty="0"/>
              <a:t> bir turist kafilesini </a:t>
            </a:r>
            <a:r>
              <a:rPr lang="tr-TR" sz="2800" b="1" dirty="0" err="1"/>
              <a:t>götürmüştür.Bu</a:t>
            </a:r>
            <a:r>
              <a:rPr lang="tr-TR" sz="2800" b="1" dirty="0"/>
              <a:t> hareketiyle modern anlamda ilk turizm hareketini başlatmıştır. 1 şiline düzenlediği bu turdan hiç kar elde etmemiş ve ilk tur düzenleyen kişi olmuştur</a:t>
            </a:r>
            <a:r>
              <a:rPr lang="tr-TR" sz="2800" b="1" dirty="0" smtClean="0"/>
              <a:t>.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2265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/>
              <a:t>Tur organizatörü olarak yeni bir meslek alanı yaratmıştır. </a:t>
            </a:r>
            <a:r>
              <a:rPr lang="tr-TR" sz="2800" b="1" dirty="0" err="1"/>
              <a:t>Cook</a:t>
            </a:r>
            <a:r>
              <a:rPr lang="tr-TR" sz="2800" b="1" dirty="0"/>
              <a:t> ilk yurtdışı turunu İskoçya'ya tren ve gemi ulaşım araçlarını birlikte organize ederek gerçekleştirmiştir. 1860 yılında ilk seyahat şirketini Thomas </a:t>
            </a:r>
            <a:r>
              <a:rPr lang="tr-TR" sz="2800" b="1" dirty="0" err="1"/>
              <a:t>Cook</a:t>
            </a:r>
            <a:r>
              <a:rPr lang="tr-TR" sz="2800" b="1" dirty="0"/>
              <a:t> Travel adı ile açmıştır.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93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8" t="38637" r="24234" b="6329"/>
          <a:stretch/>
        </p:blipFill>
        <p:spPr>
          <a:xfrm>
            <a:off x="1924222" y="146438"/>
            <a:ext cx="4913306" cy="6394473"/>
          </a:xfrm>
        </p:spPr>
      </p:pic>
    </p:spTree>
    <p:extLst>
      <p:ext uri="{BB962C8B-B14F-4D97-AF65-F5344CB8AC3E}">
        <p14:creationId xmlns:p14="http://schemas.microsoft.com/office/powerpoint/2010/main" val="21912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00B0F0"/>
                </a:solidFill>
              </a:rPr>
              <a:t>OGER TOURS !!!</a:t>
            </a:r>
            <a:endParaRPr lang="tr-TR" sz="5400" b="1" dirty="0">
              <a:solidFill>
                <a:srgbClr val="00B0F0"/>
              </a:solidFill>
            </a:endParaRPr>
          </a:p>
        </p:txBody>
      </p:sp>
      <p:pic>
        <p:nvPicPr>
          <p:cNvPr id="2052" name="Picture 4" descr="http://www.spardoso.de/images/shops/oegertou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" b="11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20421" y="1369325"/>
            <a:ext cx="7328510" cy="4117075"/>
          </a:xfrm>
        </p:spPr>
        <p:txBody>
          <a:bodyPr>
            <a:normAutofit fontScale="92500" lnSpcReduction="10000"/>
          </a:bodyPr>
          <a:lstStyle/>
          <a:p>
            <a:r>
              <a:rPr lang="tr-TR" sz="2800" b="1" dirty="0"/>
              <a:t>Öger </a:t>
            </a:r>
            <a:r>
              <a:rPr lang="tr-TR" sz="2800" b="1" dirty="0" err="1"/>
              <a:t>Tours</a:t>
            </a:r>
            <a:r>
              <a:rPr lang="tr-TR" sz="2800" b="1" dirty="0"/>
              <a:t> (doğru yazım Öger </a:t>
            </a:r>
            <a:r>
              <a:rPr lang="tr-TR" sz="2800" b="1" dirty="0" err="1"/>
              <a:t>Tours</a:t>
            </a:r>
            <a:r>
              <a:rPr lang="tr-TR" sz="2800" b="1" dirty="0"/>
              <a:t>) Türkiye Alman seyahat pazarında tatil ve seyahat Orient uzmanı bir tedarikçisi konumundadır. Marka 2010 yılında turizmden konsolide edilmiştir </a:t>
            </a:r>
            <a:r>
              <a:rPr lang="tr-TR" sz="2800" b="1" dirty="0">
                <a:hlinkClick r:id="rId2" tooltip="Thomas Cook Grubu"/>
              </a:rPr>
              <a:t>Thomas </a:t>
            </a:r>
            <a:r>
              <a:rPr lang="tr-TR" sz="2800" b="1" dirty="0" err="1">
                <a:hlinkClick r:id="rId2" tooltip="Thomas Cook Grubu"/>
              </a:rPr>
              <a:t>Cook</a:t>
            </a:r>
            <a:r>
              <a:rPr lang="tr-TR" sz="2800" b="1" dirty="0"/>
              <a:t> benimsemiştir</a:t>
            </a:r>
            <a:r>
              <a:rPr lang="tr-TR" sz="2800" b="1" dirty="0" smtClean="0"/>
              <a:t>.</a:t>
            </a:r>
          </a:p>
          <a:p>
            <a:r>
              <a:rPr lang="tr-TR" sz="2800" b="1" dirty="0"/>
              <a:t>1969 yılında, </a:t>
            </a:r>
            <a:r>
              <a:rPr lang="tr-TR" sz="2800" b="1" dirty="0">
                <a:hlinkClick r:id="rId3" tooltip="Vural Öger"/>
              </a:rPr>
              <a:t>Vural Öger</a:t>
            </a:r>
            <a:r>
              <a:rPr lang="tr-TR" sz="2800" b="1" dirty="0"/>
              <a:t> Hamburg, aynı yıl kiralanan seyahat </a:t>
            </a:r>
            <a:r>
              <a:rPr lang="tr-TR" sz="2800" b="1" dirty="0" err="1"/>
              <a:t>acentası</a:t>
            </a:r>
            <a:r>
              <a:rPr lang="tr-TR" sz="2800" b="1" dirty="0"/>
              <a:t> İstanbul ve ilk uçak </a:t>
            </a:r>
            <a:r>
              <a:rPr lang="tr-TR" sz="2800" b="1" dirty="0">
                <a:hlinkClick r:id="rId4" tooltip="Almanya'da Türkler"/>
              </a:rPr>
              <a:t>Almanya </a:t>
            </a:r>
            <a:r>
              <a:rPr lang="tr-TR" sz="2800" b="1" dirty="0" err="1">
                <a:hlinkClick r:id="rId4" tooltip="Almanya'da Türkler"/>
              </a:rPr>
              <a:t>compatriots</a:t>
            </a:r>
            <a:r>
              <a:rPr lang="tr-TR" sz="2800" b="1" dirty="0">
                <a:hlinkClick r:id="rId4" tooltip="Almanya'da Türkler"/>
              </a:rPr>
              <a:t> yaşayan</a:t>
            </a:r>
            <a:r>
              <a:rPr lang="tr-TR" sz="2800" b="1" dirty="0"/>
              <a:t> </a:t>
            </a:r>
            <a:r>
              <a:rPr lang="tr-TR" sz="2800" b="1" dirty="0" smtClean="0"/>
              <a:t>evle </a:t>
            </a:r>
            <a:r>
              <a:rPr lang="tr-TR" sz="2800" b="1" dirty="0"/>
              <a:t>uçtu. Vural Öger Hamburg Türkiye'ye doğrudan uçuşlar teklif eden ilk kişi oldu. </a:t>
            </a:r>
            <a:r>
              <a:rPr lang="tr-T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829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7977" y="1242647"/>
            <a:ext cx="7230482" cy="4668576"/>
          </a:xfrm>
        </p:spPr>
        <p:txBody>
          <a:bodyPr>
            <a:normAutofit fontScale="85000" lnSpcReduction="20000"/>
          </a:bodyPr>
          <a:lstStyle/>
          <a:p>
            <a:r>
              <a:rPr lang="tr-TR" sz="3600" dirty="0"/>
              <a:t> </a:t>
            </a:r>
            <a:r>
              <a:rPr lang="tr-TR" sz="3600" b="1" dirty="0"/>
              <a:t> Büyük ilk başarıdan sonra, 1972 uçuş operatörleri kurulan </a:t>
            </a:r>
            <a:r>
              <a:rPr lang="tr-TR" sz="3600" b="1" i="1" dirty="0"/>
              <a:t>Öger Türk </a:t>
            </a:r>
            <a:r>
              <a:rPr lang="tr-TR" sz="3600" b="1" dirty="0"/>
              <a:t>Tur. 1982 uçuş tamamen "etnik" iş modeli genişletilmiş ve </a:t>
            </a:r>
            <a:r>
              <a:rPr lang="tr-TR" sz="3600" b="1" i="1" dirty="0"/>
              <a:t>Öger </a:t>
            </a:r>
            <a:r>
              <a:rPr lang="tr-TR" sz="3600" b="1" i="1" dirty="0" err="1"/>
              <a:t>Tours</a:t>
            </a:r>
            <a:r>
              <a:rPr lang="tr-TR" sz="3600" b="1" i="1" dirty="0"/>
              <a:t> </a:t>
            </a:r>
            <a:r>
              <a:rPr lang="tr-TR" sz="3600" b="1" i="1" dirty="0" err="1"/>
              <a:t>GmbH</a:t>
            </a:r>
            <a:r>
              <a:rPr lang="tr-TR" sz="3600" b="1" dirty="0"/>
              <a:t> kuruldu.</a:t>
            </a:r>
            <a:r>
              <a:rPr lang="tr-TR" sz="3600" dirty="0"/>
              <a:t> </a:t>
            </a:r>
            <a:r>
              <a:rPr lang="tr-TR" sz="3600" b="1" dirty="0" smtClean="0"/>
              <a:t>Öger </a:t>
            </a:r>
            <a:r>
              <a:rPr lang="tr-TR" sz="3600" b="1" dirty="0" err="1"/>
              <a:t>Tours</a:t>
            </a:r>
            <a:r>
              <a:rPr lang="tr-TR" sz="3600" b="1" dirty="0"/>
              <a:t> Almanya'dan Türkiye'ye paket turlar için öncü oldu. Türkiye'nin yanı sıra, Mısır, Tunus, Dominik Cumhuriyeti ve Küba gibi diğer </a:t>
            </a:r>
            <a:r>
              <a:rPr lang="tr-TR" sz="3600" b="1" dirty="0" smtClean="0"/>
              <a:t>amaçlar doğrultusunda </a:t>
            </a:r>
            <a:r>
              <a:rPr lang="tr-TR" sz="3600" b="1" dirty="0"/>
              <a:t>1990 yılında </a:t>
            </a:r>
            <a:r>
              <a:rPr lang="tr-TR" sz="3600" b="1" dirty="0" smtClean="0"/>
              <a:t>başlangıca </a:t>
            </a:r>
            <a:r>
              <a:rPr lang="tr-TR" sz="3600" b="1" dirty="0"/>
              <a:t>​​</a:t>
            </a:r>
            <a:r>
              <a:rPr lang="tr-TR" sz="3600" b="1" dirty="0" smtClean="0"/>
              <a:t>sunuldu. </a:t>
            </a:r>
            <a:r>
              <a:rPr lang="tr-TR" sz="3600" b="1" dirty="0"/>
              <a:t> </a:t>
            </a:r>
            <a:br>
              <a:rPr lang="tr-TR" sz="3600" b="1" dirty="0"/>
            </a:br>
            <a:r>
              <a:rPr lang="tr-TR" sz="3600" b="1" dirty="0"/>
              <a:t>2007 yılında, Grup 722 milyon Euro satış gerçekleştirmiştir.</a:t>
            </a:r>
          </a:p>
        </p:txBody>
      </p:sp>
    </p:spTree>
    <p:extLst>
      <p:ext uri="{BB962C8B-B14F-4D97-AF65-F5344CB8AC3E}">
        <p14:creationId xmlns:p14="http://schemas.microsoft.com/office/powerpoint/2010/main" val="122811576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</TotalTime>
  <Words>152</Words>
  <Application>Microsoft Macintosh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</vt:lpstr>
      <vt:lpstr>Diana Tour</vt:lpstr>
      <vt:lpstr>PARTNERLERİ !!!</vt:lpstr>
      <vt:lpstr>THOMAS COOK !!!</vt:lpstr>
      <vt:lpstr>PowerPoint Presentation</vt:lpstr>
      <vt:lpstr>PowerPoint Presentation</vt:lpstr>
      <vt:lpstr>PowerPoint Presentation</vt:lpstr>
      <vt:lpstr>OGER TOURS !!!</vt:lpstr>
      <vt:lpstr>PowerPoint Presentation</vt:lpstr>
      <vt:lpstr>PowerPoint Presentation</vt:lpstr>
      <vt:lpstr>NECKERMANN !!!</vt:lpstr>
      <vt:lpstr>PowerPoint Presentation</vt:lpstr>
      <vt:lpstr>KAYNAKÇA 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Diana Tour</dc:title>
  <dc:creator>azade</dc:creator>
  <cp:lastModifiedBy>azade</cp:lastModifiedBy>
  <cp:revision>3</cp:revision>
  <dcterms:created xsi:type="dcterms:W3CDTF">2017-11-06T20:07:49Z</dcterms:created>
  <dcterms:modified xsi:type="dcterms:W3CDTF">2017-11-06T21:04:03Z</dcterms:modified>
</cp:coreProperties>
</file>