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224D2EF-2F40-4C5A-AD1A-DA2126B3117A}" type="datetimeFigureOut">
              <a:rPr lang="tr-TR" smtClean="0"/>
              <a:t>25.04.2020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491139-0385-49BB-8E07-512E9FB72C6F}" type="slidenum">
              <a:rPr lang="tr-TR" smtClean="0"/>
              <a:t>‹#›</a:t>
            </a:fld>
            <a:endParaRPr lang="tr-TR"/>
          </a:p>
        </p:txBody>
      </p:sp>
    </p:spTree>
    <p:extLst>
      <p:ext uri="{BB962C8B-B14F-4D97-AF65-F5344CB8AC3E}">
        <p14:creationId xmlns:p14="http://schemas.microsoft.com/office/powerpoint/2010/main" val="277880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224D2EF-2F40-4C5A-AD1A-DA2126B3117A}" type="datetimeFigureOut">
              <a:rPr lang="tr-TR" smtClean="0"/>
              <a:t>25.04.2020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491139-0385-49BB-8E07-512E9FB72C6F}" type="slidenum">
              <a:rPr lang="tr-TR" smtClean="0"/>
              <a:t>‹#›</a:t>
            </a:fld>
            <a:endParaRPr lang="tr-TR"/>
          </a:p>
        </p:txBody>
      </p:sp>
    </p:spTree>
    <p:extLst>
      <p:ext uri="{BB962C8B-B14F-4D97-AF65-F5344CB8AC3E}">
        <p14:creationId xmlns:p14="http://schemas.microsoft.com/office/powerpoint/2010/main" val="2013589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224D2EF-2F40-4C5A-AD1A-DA2126B3117A}" type="datetimeFigureOut">
              <a:rPr lang="tr-TR" smtClean="0"/>
              <a:t>25.04.2020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491139-0385-49BB-8E07-512E9FB72C6F}" type="slidenum">
              <a:rPr lang="tr-TR" smtClean="0"/>
              <a:t>‹#›</a:t>
            </a:fld>
            <a:endParaRPr lang="tr-TR"/>
          </a:p>
        </p:txBody>
      </p:sp>
    </p:spTree>
    <p:extLst>
      <p:ext uri="{BB962C8B-B14F-4D97-AF65-F5344CB8AC3E}">
        <p14:creationId xmlns:p14="http://schemas.microsoft.com/office/powerpoint/2010/main" val="1102516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224D2EF-2F40-4C5A-AD1A-DA2126B3117A}" type="datetimeFigureOut">
              <a:rPr lang="tr-TR" smtClean="0"/>
              <a:t>25.04.2020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491139-0385-49BB-8E07-512E9FB72C6F}" type="slidenum">
              <a:rPr lang="tr-TR" smtClean="0"/>
              <a:t>‹#›</a:t>
            </a:fld>
            <a:endParaRPr lang="tr-TR"/>
          </a:p>
        </p:txBody>
      </p:sp>
    </p:spTree>
    <p:extLst>
      <p:ext uri="{BB962C8B-B14F-4D97-AF65-F5344CB8AC3E}">
        <p14:creationId xmlns:p14="http://schemas.microsoft.com/office/powerpoint/2010/main" val="1229423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224D2EF-2F40-4C5A-AD1A-DA2126B3117A}" type="datetimeFigureOut">
              <a:rPr lang="tr-TR" smtClean="0"/>
              <a:t>25.04.2020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491139-0385-49BB-8E07-512E9FB72C6F}" type="slidenum">
              <a:rPr lang="tr-TR" smtClean="0"/>
              <a:t>‹#›</a:t>
            </a:fld>
            <a:endParaRPr lang="tr-TR"/>
          </a:p>
        </p:txBody>
      </p:sp>
    </p:spTree>
    <p:extLst>
      <p:ext uri="{BB962C8B-B14F-4D97-AF65-F5344CB8AC3E}">
        <p14:creationId xmlns:p14="http://schemas.microsoft.com/office/powerpoint/2010/main" val="2637916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224D2EF-2F40-4C5A-AD1A-DA2126B3117A}" type="datetimeFigureOut">
              <a:rPr lang="tr-TR" smtClean="0"/>
              <a:t>25.04.2020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491139-0385-49BB-8E07-512E9FB72C6F}" type="slidenum">
              <a:rPr lang="tr-TR" smtClean="0"/>
              <a:t>‹#›</a:t>
            </a:fld>
            <a:endParaRPr lang="tr-TR"/>
          </a:p>
        </p:txBody>
      </p:sp>
    </p:spTree>
    <p:extLst>
      <p:ext uri="{BB962C8B-B14F-4D97-AF65-F5344CB8AC3E}">
        <p14:creationId xmlns:p14="http://schemas.microsoft.com/office/powerpoint/2010/main" val="2043487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224D2EF-2F40-4C5A-AD1A-DA2126B3117A}" type="datetimeFigureOut">
              <a:rPr lang="tr-TR" smtClean="0"/>
              <a:t>25.04.2020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5491139-0385-49BB-8E07-512E9FB72C6F}" type="slidenum">
              <a:rPr lang="tr-TR" smtClean="0"/>
              <a:t>‹#›</a:t>
            </a:fld>
            <a:endParaRPr lang="tr-TR"/>
          </a:p>
        </p:txBody>
      </p:sp>
    </p:spTree>
    <p:extLst>
      <p:ext uri="{BB962C8B-B14F-4D97-AF65-F5344CB8AC3E}">
        <p14:creationId xmlns:p14="http://schemas.microsoft.com/office/powerpoint/2010/main" val="4040231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224D2EF-2F40-4C5A-AD1A-DA2126B3117A}" type="datetimeFigureOut">
              <a:rPr lang="tr-TR" smtClean="0"/>
              <a:t>25.04.2020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491139-0385-49BB-8E07-512E9FB72C6F}" type="slidenum">
              <a:rPr lang="tr-TR" smtClean="0"/>
              <a:t>‹#›</a:t>
            </a:fld>
            <a:endParaRPr lang="tr-TR"/>
          </a:p>
        </p:txBody>
      </p:sp>
    </p:spTree>
    <p:extLst>
      <p:ext uri="{BB962C8B-B14F-4D97-AF65-F5344CB8AC3E}">
        <p14:creationId xmlns:p14="http://schemas.microsoft.com/office/powerpoint/2010/main" val="1894647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224D2EF-2F40-4C5A-AD1A-DA2126B3117A}" type="datetimeFigureOut">
              <a:rPr lang="tr-TR" smtClean="0"/>
              <a:t>25.04.2020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5491139-0385-49BB-8E07-512E9FB72C6F}" type="slidenum">
              <a:rPr lang="tr-TR" smtClean="0"/>
              <a:t>‹#›</a:t>
            </a:fld>
            <a:endParaRPr lang="tr-TR"/>
          </a:p>
        </p:txBody>
      </p:sp>
    </p:spTree>
    <p:extLst>
      <p:ext uri="{BB962C8B-B14F-4D97-AF65-F5344CB8AC3E}">
        <p14:creationId xmlns:p14="http://schemas.microsoft.com/office/powerpoint/2010/main" val="337652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224D2EF-2F40-4C5A-AD1A-DA2126B3117A}" type="datetimeFigureOut">
              <a:rPr lang="tr-TR" smtClean="0"/>
              <a:t>25.04.2020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491139-0385-49BB-8E07-512E9FB72C6F}" type="slidenum">
              <a:rPr lang="tr-TR" smtClean="0"/>
              <a:t>‹#›</a:t>
            </a:fld>
            <a:endParaRPr lang="tr-TR"/>
          </a:p>
        </p:txBody>
      </p:sp>
    </p:spTree>
    <p:extLst>
      <p:ext uri="{BB962C8B-B14F-4D97-AF65-F5344CB8AC3E}">
        <p14:creationId xmlns:p14="http://schemas.microsoft.com/office/powerpoint/2010/main" val="1514327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224D2EF-2F40-4C5A-AD1A-DA2126B3117A}" type="datetimeFigureOut">
              <a:rPr lang="tr-TR" smtClean="0"/>
              <a:t>25.04.2020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491139-0385-49BB-8E07-512E9FB72C6F}" type="slidenum">
              <a:rPr lang="tr-TR" smtClean="0"/>
              <a:t>‹#›</a:t>
            </a:fld>
            <a:endParaRPr lang="tr-TR"/>
          </a:p>
        </p:txBody>
      </p:sp>
    </p:spTree>
    <p:extLst>
      <p:ext uri="{BB962C8B-B14F-4D97-AF65-F5344CB8AC3E}">
        <p14:creationId xmlns:p14="http://schemas.microsoft.com/office/powerpoint/2010/main" val="4023406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24D2EF-2F40-4C5A-AD1A-DA2126B3117A}" type="datetimeFigureOut">
              <a:rPr lang="tr-TR" smtClean="0"/>
              <a:t>25.04.2020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491139-0385-49BB-8E07-512E9FB72C6F}" type="slidenum">
              <a:rPr lang="tr-TR" smtClean="0"/>
              <a:t>‹#›</a:t>
            </a:fld>
            <a:endParaRPr lang="tr-TR"/>
          </a:p>
        </p:txBody>
      </p:sp>
    </p:spTree>
    <p:extLst>
      <p:ext uri="{BB962C8B-B14F-4D97-AF65-F5344CB8AC3E}">
        <p14:creationId xmlns:p14="http://schemas.microsoft.com/office/powerpoint/2010/main" val="2220111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isgip.gov.t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Yiyecek ve İçecek İşletmelerinde Gıda ve İş Güvenliği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32474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b="1" dirty="0"/>
              <a:t>Çapraz bulaşmayı önleyici tedbirler </a:t>
            </a:r>
            <a:r>
              <a:rPr lang="tr-TR" b="1" dirty="0" smtClean="0"/>
              <a:t>almak için: </a:t>
            </a:r>
            <a:r>
              <a:rPr lang="tr-TR" dirty="0"/>
              <a:t>her işlem için farklı renklerde kesme tahtaları, bıçaklar kullanılmalı</a:t>
            </a:r>
          </a:p>
          <a:p>
            <a:pPr lvl="0"/>
            <a:r>
              <a:rPr lang="tr-TR" dirty="0"/>
              <a:t>Çiğ kırmızı et -Kırmızı</a:t>
            </a:r>
          </a:p>
          <a:p>
            <a:pPr lvl="0"/>
            <a:r>
              <a:rPr lang="tr-TR" dirty="0"/>
              <a:t>Çiğ kanatlı et- Sarı</a:t>
            </a:r>
          </a:p>
          <a:p>
            <a:pPr lvl="0"/>
            <a:r>
              <a:rPr lang="tr-TR" dirty="0"/>
              <a:t>Deniz ürünleri- Mavi</a:t>
            </a:r>
          </a:p>
          <a:p>
            <a:pPr lvl="0"/>
            <a:r>
              <a:rPr lang="tr-TR" dirty="0"/>
              <a:t>Çiğ sebzeler- Sebze</a:t>
            </a:r>
          </a:p>
          <a:p>
            <a:pPr lvl="0"/>
            <a:r>
              <a:rPr lang="tr-TR" dirty="0"/>
              <a:t>Ekmek- Beyaz</a:t>
            </a:r>
          </a:p>
          <a:p>
            <a:pPr lvl="0"/>
            <a:r>
              <a:rPr lang="tr-TR" dirty="0"/>
              <a:t>Pişmiş ürünler- Kahverengi</a:t>
            </a:r>
          </a:p>
          <a:p>
            <a:endParaRPr lang="tr-TR" dirty="0"/>
          </a:p>
        </p:txBody>
      </p:sp>
    </p:spTree>
    <p:extLst>
      <p:ext uri="{BB962C8B-B14F-4D97-AF65-F5344CB8AC3E}">
        <p14:creationId xmlns:p14="http://schemas.microsoft.com/office/powerpoint/2010/main" val="1299200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Gıda kaynaklı </a:t>
            </a:r>
            <a:r>
              <a:rPr lang="tr-TR" dirty="0" smtClean="0"/>
              <a:t>hastalıklar</a:t>
            </a:r>
          </a:p>
          <a:p>
            <a:r>
              <a:rPr lang="tr-TR" dirty="0"/>
              <a:t>  </a:t>
            </a:r>
            <a:r>
              <a:rPr lang="tr-TR" dirty="0" smtClean="0"/>
              <a:t>gıda </a:t>
            </a:r>
            <a:r>
              <a:rPr lang="tr-TR" dirty="0"/>
              <a:t>enfeksiyonu				       </a:t>
            </a:r>
            <a:endParaRPr lang="tr-TR" dirty="0" smtClean="0"/>
          </a:p>
          <a:p>
            <a:r>
              <a:rPr lang="tr-TR" dirty="0" smtClean="0"/>
              <a:t>  </a:t>
            </a:r>
            <a:r>
              <a:rPr lang="tr-TR" dirty="0"/>
              <a:t>gıda zehirlenmesi</a:t>
            </a:r>
          </a:p>
          <a:p>
            <a:r>
              <a:rPr lang="tr-TR" dirty="0"/>
              <a:t> </a:t>
            </a:r>
          </a:p>
          <a:p>
            <a:pPr lvl="0"/>
            <a:r>
              <a:rPr lang="tr-TR" b="1" dirty="0"/>
              <a:t>Mikrobiyolojik tehlikeler; </a:t>
            </a:r>
            <a:r>
              <a:rPr lang="tr-TR" dirty="0"/>
              <a:t>bakteri, virüs, küf ve parazit vb.</a:t>
            </a:r>
          </a:p>
          <a:p>
            <a:pPr lvl="0"/>
            <a:r>
              <a:rPr lang="tr-TR" b="1" dirty="0"/>
              <a:t>Kimyasal tehlikeler; </a:t>
            </a:r>
            <a:r>
              <a:rPr lang="tr-TR" dirty="0"/>
              <a:t>alerjenler, tarım ilaçları, veteriner ilaç kalıntı­ları, </a:t>
            </a:r>
            <a:r>
              <a:rPr lang="tr-TR" dirty="0" err="1"/>
              <a:t>toksik</a:t>
            </a:r>
            <a:r>
              <a:rPr lang="tr-TR" dirty="0"/>
              <a:t> mineraller, deterjan ve dezenfektan kalıntıları vb.</a:t>
            </a:r>
          </a:p>
          <a:p>
            <a:pPr lvl="0"/>
            <a:r>
              <a:rPr lang="tr-TR" b="1" dirty="0"/>
              <a:t>Fiziksel tehlikeler; </a:t>
            </a:r>
            <a:r>
              <a:rPr lang="tr-TR" dirty="0"/>
              <a:t>cam, tahta, kemik parçaları, saç teli, zımba teli vb.</a:t>
            </a:r>
          </a:p>
          <a:p>
            <a:endParaRPr lang="tr-TR" dirty="0"/>
          </a:p>
        </p:txBody>
      </p:sp>
    </p:spTree>
    <p:extLst>
      <p:ext uri="{BB962C8B-B14F-4D97-AF65-F5344CB8AC3E}">
        <p14:creationId xmlns:p14="http://schemas.microsoft.com/office/powerpoint/2010/main" val="1108855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Mikrobiyolojik </a:t>
            </a:r>
            <a:r>
              <a:rPr lang="tr-TR" b="1" dirty="0"/>
              <a:t>Tehlikeler </a:t>
            </a:r>
            <a:endParaRPr lang="tr-TR" dirty="0"/>
          </a:p>
          <a:p>
            <a:pPr lvl="0"/>
            <a:r>
              <a:rPr lang="tr-TR" dirty="0"/>
              <a:t>1. Bakteriler</a:t>
            </a:r>
          </a:p>
          <a:p>
            <a:r>
              <a:rPr lang="tr-TR" dirty="0"/>
              <a:t>2. Mantarlar (Küf ve Maya)</a:t>
            </a:r>
          </a:p>
          <a:p>
            <a:r>
              <a:rPr lang="tr-TR" dirty="0"/>
              <a:t>3. Virüsler</a:t>
            </a:r>
          </a:p>
          <a:p>
            <a:r>
              <a:rPr lang="tr-TR" dirty="0"/>
              <a:t>4. Parazitler</a:t>
            </a:r>
          </a:p>
          <a:p>
            <a:endParaRPr lang="tr-TR" dirty="0"/>
          </a:p>
        </p:txBody>
      </p:sp>
    </p:spTree>
    <p:extLst>
      <p:ext uri="{BB962C8B-B14F-4D97-AF65-F5344CB8AC3E}">
        <p14:creationId xmlns:p14="http://schemas.microsoft.com/office/powerpoint/2010/main" val="2892286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Gıda ürünleri ile ilgili çeşitli </a:t>
            </a:r>
            <a:r>
              <a:rPr lang="tr-TR" dirty="0" err="1" smtClean="0"/>
              <a:t>infeksiyon</a:t>
            </a:r>
            <a:r>
              <a:rPr lang="tr-TR" dirty="0" smtClean="0"/>
              <a:t> tipleri</a:t>
            </a:r>
            <a:endParaRPr lang="tr-TR" dirty="0"/>
          </a:p>
        </p:txBody>
      </p:sp>
      <p:sp>
        <p:nvSpPr>
          <p:cNvPr id="3" name="İçerik Yer Tutucusu 2"/>
          <p:cNvSpPr>
            <a:spLocks noGrp="1"/>
          </p:cNvSpPr>
          <p:nvPr>
            <p:ph idx="1"/>
          </p:nvPr>
        </p:nvSpPr>
        <p:spPr/>
        <p:txBody>
          <a:bodyPr>
            <a:normAutofit fontScale="70000" lnSpcReduction="20000"/>
          </a:bodyPr>
          <a:lstStyle/>
          <a:p>
            <a:r>
              <a:rPr lang="tr-TR" dirty="0" err="1" smtClean="0"/>
              <a:t>İnfeksiyon</a:t>
            </a:r>
            <a:r>
              <a:rPr lang="tr-TR" dirty="0" smtClean="0"/>
              <a:t> -</a:t>
            </a:r>
            <a:r>
              <a:rPr lang="tr-TR" dirty="0" err="1" smtClean="0"/>
              <a:t>Maruziyet</a:t>
            </a:r>
            <a:r>
              <a:rPr lang="tr-TR" dirty="0" smtClean="0"/>
              <a:t> </a:t>
            </a:r>
          </a:p>
          <a:p>
            <a:r>
              <a:rPr lang="tr-TR" dirty="0" err="1" smtClean="0"/>
              <a:t>Brucellosis</a:t>
            </a:r>
            <a:r>
              <a:rPr lang="tr-TR" dirty="0" smtClean="0"/>
              <a:t> (</a:t>
            </a:r>
            <a:r>
              <a:rPr lang="tr-TR" dirty="0" err="1" smtClean="0"/>
              <a:t>B.Melitensis</a:t>
            </a:r>
            <a:r>
              <a:rPr lang="tr-TR" dirty="0" smtClean="0"/>
              <a:t>) </a:t>
            </a:r>
            <a:r>
              <a:rPr lang="tr-TR" dirty="0" err="1" smtClean="0"/>
              <a:t>Enfekte</a:t>
            </a:r>
            <a:r>
              <a:rPr lang="tr-TR" dirty="0" smtClean="0"/>
              <a:t> sığır ve koyun ile ve hayvanın süt ve süt ürünleri ile temas </a:t>
            </a:r>
          </a:p>
          <a:p>
            <a:r>
              <a:rPr lang="tr-TR" dirty="0" err="1" smtClean="0"/>
              <a:t>Erysipeloid</a:t>
            </a:r>
            <a:r>
              <a:rPr lang="tr-TR" dirty="0" smtClean="0"/>
              <a:t> </a:t>
            </a:r>
            <a:r>
              <a:rPr lang="tr-TR" dirty="0" err="1" smtClean="0"/>
              <a:t>Enfekte</a:t>
            </a:r>
            <a:r>
              <a:rPr lang="tr-TR" dirty="0" smtClean="0"/>
              <a:t> balık ve domuz ile temas </a:t>
            </a:r>
          </a:p>
          <a:p>
            <a:r>
              <a:rPr lang="tr-TR" dirty="0" err="1" smtClean="0"/>
              <a:t>Leptospirosis</a:t>
            </a:r>
            <a:r>
              <a:rPr lang="tr-TR" dirty="0" smtClean="0"/>
              <a:t> Enfeksiyonlu hayvanla/idrarı ile temas </a:t>
            </a:r>
          </a:p>
          <a:p>
            <a:r>
              <a:rPr lang="tr-TR" dirty="0" err="1" smtClean="0"/>
              <a:t>Epidermatophytosis</a:t>
            </a:r>
            <a:r>
              <a:rPr lang="tr-TR" dirty="0" smtClean="0"/>
              <a:t> Hayvan derisindeki parazit/mantar ile temas </a:t>
            </a:r>
          </a:p>
          <a:p>
            <a:r>
              <a:rPr lang="tr-TR" dirty="0" err="1" smtClean="0"/>
              <a:t>Dermatophytosis</a:t>
            </a:r>
            <a:r>
              <a:rPr lang="tr-TR" dirty="0" smtClean="0"/>
              <a:t> </a:t>
            </a:r>
            <a:r>
              <a:rPr lang="tr-TR" dirty="0" err="1" smtClean="0"/>
              <a:t>Enfekte</a:t>
            </a:r>
            <a:r>
              <a:rPr lang="tr-TR" dirty="0" smtClean="0"/>
              <a:t> hayvan tüyü ile temas (mantar) </a:t>
            </a:r>
          </a:p>
          <a:p>
            <a:r>
              <a:rPr lang="tr-TR" dirty="0" err="1" smtClean="0"/>
              <a:t>Toxoplasmosis</a:t>
            </a:r>
            <a:r>
              <a:rPr lang="tr-TR" dirty="0" smtClean="0"/>
              <a:t> </a:t>
            </a:r>
            <a:r>
              <a:rPr lang="tr-TR" dirty="0" err="1" smtClean="0"/>
              <a:t>Enfekte</a:t>
            </a:r>
            <a:r>
              <a:rPr lang="tr-TR" dirty="0" smtClean="0"/>
              <a:t> koyun, sığır, kümes hayvanları. ile temas </a:t>
            </a:r>
          </a:p>
          <a:p>
            <a:r>
              <a:rPr lang="tr-TR" dirty="0" err="1" smtClean="0"/>
              <a:t>Papilloma</a:t>
            </a:r>
            <a:r>
              <a:rPr lang="tr-TR" dirty="0" smtClean="0"/>
              <a:t> </a:t>
            </a:r>
            <a:r>
              <a:rPr lang="tr-TR" dirty="0" err="1" smtClean="0"/>
              <a:t>viral</a:t>
            </a:r>
            <a:r>
              <a:rPr lang="tr-TR" dirty="0" smtClean="0"/>
              <a:t> </a:t>
            </a:r>
          </a:p>
          <a:p>
            <a:r>
              <a:rPr lang="tr-TR" dirty="0" smtClean="0"/>
              <a:t>AC </a:t>
            </a:r>
            <a:r>
              <a:rPr lang="tr-TR" dirty="0" err="1" smtClean="0"/>
              <a:t>Ca</a:t>
            </a:r>
            <a:r>
              <a:rPr lang="tr-TR" dirty="0" smtClean="0"/>
              <a:t> </a:t>
            </a:r>
          </a:p>
          <a:p>
            <a:r>
              <a:rPr lang="tr-TR" dirty="0" err="1" smtClean="0"/>
              <a:t>Polisiklik</a:t>
            </a:r>
            <a:r>
              <a:rPr lang="tr-TR" dirty="0" smtClean="0"/>
              <a:t> aromatik hidrokarbon ve </a:t>
            </a:r>
            <a:r>
              <a:rPr lang="tr-TR" dirty="0" err="1" smtClean="0"/>
              <a:t>nitrite</a:t>
            </a:r>
            <a:r>
              <a:rPr lang="tr-TR" dirty="0" smtClean="0"/>
              <a:t> maruz kalmış  </a:t>
            </a:r>
          </a:p>
          <a:p>
            <a:r>
              <a:rPr lang="tr-TR" dirty="0" smtClean="0"/>
              <a:t>canlı hayvanla/etiyle temas </a:t>
            </a:r>
            <a:endParaRPr lang="tr-TR" dirty="0"/>
          </a:p>
        </p:txBody>
      </p:sp>
    </p:spTree>
    <p:extLst>
      <p:ext uri="{BB962C8B-B14F-4D97-AF65-F5344CB8AC3E}">
        <p14:creationId xmlns:p14="http://schemas.microsoft.com/office/powerpoint/2010/main" val="3577486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Gıda üretiminde kullanılan çeşitli kimyasallarla sıkıntı yaşayan çalışanların sağlık ve güvenliği için önemli seviyede risk etmeni grubunu oluşturmaktadır. </a:t>
            </a:r>
          </a:p>
          <a:p>
            <a:r>
              <a:rPr lang="tr-TR" dirty="0" smtClean="0"/>
              <a:t>Ayrıca bunlara ilave olarak, sektörde kullanılan iş ekipmanlarından kaynaklanan riskler, elektrik tesisleri, tesisatı, buhar ve basınçlı hava üretim, dağıtım ve kullanımı, ıslak, kaygan ve bozuk zeminler, elle taşıma, sık tekrarlanan hareketler,  mesleki yeterlilik noksanlığı, termal konfor uygunsuzlukları, havalandırma, gürültü, titreşim, aydınlatma yetersizliği, artık ve atıkların uzaklaştırılması gibi birçok hususlar da Gıda ürünleri ve içecek imalatı sektörü için önemli bir tehdit unsurları arasında sayılabilir. Bu konuların iş sağlığı ve güvenliği ile ilgili üzerinde durulması gerekmektedir.</a:t>
            </a:r>
          </a:p>
        </p:txBody>
      </p:sp>
    </p:spTree>
    <p:extLst>
      <p:ext uri="{BB962C8B-B14F-4D97-AF65-F5344CB8AC3E}">
        <p14:creationId xmlns:p14="http://schemas.microsoft.com/office/powerpoint/2010/main" val="2895459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smtClean="0"/>
              <a:t>Tozlar da bu konuda titizlikle durulması gereken bir diğer husustur. Toz  (biyolojik tozlar, “</a:t>
            </a:r>
            <a:r>
              <a:rPr lang="tr-TR" dirty="0" err="1" smtClean="0"/>
              <a:t>un,şeker,nişasta,vb.tozlar</a:t>
            </a:r>
            <a:r>
              <a:rPr lang="tr-TR" dirty="0" smtClean="0"/>
              <a:t>”, kimyasal  madde tozları “boyar </a:t>
            </a:r>
            <a:r>
              <a:rPr lang="tr-TR" dirty="0" err="1" smtClean="0"/>
              <a:t>madde,gıda</a:t>
            </a:r>
            <a:r>
              <a:rPr lang="tr-TR" dirty="0" smtClean="0"/>
              <a:t> katkı maddeleri </a:t>
            </a:r>
            <a:r>
              <a:rPr lang="tr-TR" dirty="0" err="1" smtClean="0"/>
              <a:t>vb.tozlar</a:t>
            </a:r>
            <a:r>
              <a:rPr lang="tr-TR" dirty="0" smtClean="0"/>
              <a:t> sayılabilir.</a:t>
            </a:r>
          </a:p>
          <a:p>
            <a:r>
              <a:rPr lang="tr-TR" dirty="0" smtClean="0"/>
              <a:t>Toz patlaması ve yangına bağlı cilt ve dokuda  yanık hasarları, yanıklara bağlı nekroz, </a:t>
            </a:r>
            <a:r>
              <a:rPr lang="tr-TR" dirty="0" err="1" smtClean="0"/>
              <a:t>infeksiyon</a:t>
            </a:r>
            <a:r>
              <a:rPr lang="tr-TR" dirty="0" smtClean="0"/>
              <a:t>, stres ülserleri, doku hasarları, ölüm vb., çeşitli derecelerde vücut travması, </a:t>
            </a:r>
            <a:r>
              <a:rPr lang="tr-TR" dirty="0" err="1" smtClean="0"/>
              <a:t>toksik</a:t>
            </a:r>
            <a:r>
              <a:rPr lang="tr-TR" dirty="0" smtClean="0"/>
              <a:t> etki, boğulma, toz </a:t>
            </a:r>
            <a:r>
              <a:rPr lang="tr-TR" dirty="0" err="1" smtClean="0"/>
              <a:t>maruziyetine</a:t>
            </a:r>
            <a:r>
              <a:rPr lang="tr-TR" dirty="0" smtClean="0"/>
              <a:t> bağlı solunum sistemi hastalığı (</a:t>
            </a:r>
            <a:r>
              <a:rPr lang="tr-TR" dirty="0" err="1" smtClean="0"/>
              <a:t>bisinozis</a:t>
            </a:r>
            <a:r>
              <a:rPr lang="tr-TR" dirty="0" smtClean="0"/>
              <a:t>, astım, aşırı duyarlılık akciğer enfeksiyonu ile sonuçlanabilir.</a:t>
            </a:r>
            <a:endParaRPr lang="tr-TR" dirty="0"/>
          </a:p>
        </p:txBody>
      </p:sp>
    </p:spTree>
    <p:extLst>
      <p:ext uri="{BB962C8B-B14F-4D97-AF65-F5344CB8AC3E}">
        <p14:creationId xmlns:p14="http://schemas.microsoft.com/office/powerpoint/2010/main" val="2474184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en-US" dirty="0" err="1" smtClean="0"/>
              <a:t>Karaali</a:t>
            </a:r>
            <a:r>
              <a:rPr lang="en-US" dirty="0" smtClean="0"/>
              <a:t>, A. (2003). Gıda </a:t>
            </a:r>
            <a:r>
              <a:rPr lang="en-US" dirty="0" err="1" smtClean="0"/>
              <a:t>İşletmelerinde</a:t>
            </a:r>
            <a:r>
              <a:rPr lang="en-US" dirty="0" smtClean="0"/>
              <a:t> HACCP </a:t>
            </a:r>
            <a:r>
              <a:rPr lang="en-US" dirty="0" err="1" smtClean="0"/>
              <a:t>Uygulamaları</a:t>
            </a:r>
            <a:r>
              <a:rPr lang="en-US" dirty="0" smtClean="0"/>
              <a:t> </a:t>
            </a:r>
            <a:r>
              <a:rPr lang="en-US" dirty="0" err="1" smtClean="0"/>
              <a:t>ve</a:t>
            </a:r>
            <a:r>
              <a:rPr lang="en-US" dirty="0" smtClean="0"/>
              <a:t> </a:t>
            </a:r>
            <a:r>
              <a:rPr lang="en-US" dirty="0" err="1" smtClean="0"/>
              <a:t>Denetimi</a:t>
            </a:r>
            <a:r>
              <a:rPr lang="en-US" dirty="0" smtClean="0"/>
              <a:t>. Ankara: T. C. </a:t>
            </a:r>
            <a:r>
              <a:rPr lang="en-US" dirty="0" err="1" smtClean="0"/>
              <a:t>Sağlık</a:t>
            </a:r>
            <a:r>
              <a:rPr lang="en-US" dirty="0" smtClean="0"/>
              <a:t> </a:t>
            </a:r>
            <a:r>
              <a:rPr lang="en-US" dirty="0" err="1" smtClean="0"/>
              <a:t>Bakanlığı</a:t>
            </a:r>
            <a:r>
              <a:rPr lang="en-US" dirty="0" smtClean="0"/>
              <a:t> </a:t>
            </a:r>
            <a:r>
              <a:rPr lang="en-US" dirty="0" err="1" smtClean="0"/>
              <a:t>Temel</a:t>
            </a:r>
            <a:r>
              <a:rPr lang="en-US" dirty="0" smtClean="0"/>
              <a:t> </a:t>
            </a:r>
            <a:r>
              <a:rPr lang="en-US" dirty="0" err="1" smtClean="0"/>
              <a:t>Sağlık</a:t>
            </a:r>
            <a:r>
              <a:rPr lang="en-US" dirty="0" smtClean="0"/>
              <a:t> </a:t>
            </a:r>
            <a:r>
              <a:rPr lang="en-US" dirty="0" err="1" smtClean="0"/>
              <a:t>Hizmetleri</a:t>
            </a:r>
            <a:r>
              <a:rPr lang="en-US" dirty="0" smtClean="0"/>
              <a:t> </a:t>
            </a:r>
            <a:r>
              <a:rPr lang="en-US" dirty="0" err="1" smtClean="0"/>
              <a:t>Genel</a:t>
            </a:r>
            <a:r>
              <a:rPr lang="en-US" dirty="0" smtClean="0"/>
              <a:t> </a:t>
            </a:r>
            <a:r>
              <a:rPr lang="en-US" dirty="0" err="1" smtClean="0"/>
              <a:t>Müdürlüğü</a:t>
            </a:r>
            <a:r>
              <a:rPr lang="en-US" dirty="0" smtClean="0"/>
              <a:t> </a:t>
            </a:r>
            <a:r>
              <a:rPr lang="en-US" dirty="0" err="1" smtClean="0"/>
              <a:t>Yayını</a:t>
            </a:r>
            <a:endParaRPr lang="tr-TR" dirty="0" smtClean="0"/>
          </a:p>
          <a:p>
            <a:r>
              <a:rPr lang="en-US" dirty="0" err="1" smtClean="0"/>
              <a:t>Mahmutoğlu</a:t>
            </a:r>
            <a:r>
              <a:rPr lang="en-US" dirty="0" smtClean="0"/>
              <a:t>, T. (2010). Gıda </a:t>
            </a:r>
            <a:r>
              <a:rPr lang="en-US" dirty="0" err="1" smtClean="0"/>
              <a:t>Endüstrisinde</a:t>
            </a:r>
            <a:r>
              <a:rPr lang="en-US" dirty="0" smtClean="0"/>
              <a:t> </a:t>
            </a:r>
            <a:r>
              <a:rPr lang="en-US" dirty="0" err="1" smtClean="0"/>
              <a:t>Güvenli</a:t>
            </a:r>
            <a:r>
              <a:rPr lang="en-US" dirty="0" smtClean="0"/>
              <a:t> Gıda </a:t>
            </a:r>
            <a:r>
              <a:rPr lang="en-US" dirty="0" err="1" smtClean="0"/>
              <a:t>Üretmek</a:t>
            </a:r>
            <a:r>
              <a:rPr lang="en-US" dirty="0" smtClean="0"/>
              <a:t>. Ankara: ODTÜ </a:t>
            </a:r>
            <a:r>
              <a:rPr lang="en-US" dirty="0" err="1" smtClean="0"/>
              <a:t>Geliştirme</a:t>
            </a:r>
            <a:r>
              <a:rPr lang="en-US" dirty="0" smtClean="0"/>
              <a:t> </a:t>
            </a:r>
            <a:r>
              <a:rPr lang="en-US" dirty="0" err="1" smtClean="0"/>
              <a:t>Vakfı</a:t>
            </a:r>
            <a:r>
              <a:rPr lang="en-US" dirty="0" smtClean="0"/>
              <a:t> </a:t>
            </a:r>
            <a:r>
              <a:rPr lang="en-US" dirty="0" err="1" smtClean="0"/>
              <a:t>Yayıncılık</a:t>
            </a:r>
            <a:endParaRPr lang="tr-TR" dirty="0" smtClean="0"/>
          </a:p>
          <a:p>
            <a:r>
              <a:rPr lang="en-US" dirty="0" err="1" smtClean="0"/>
              <a:t>Topal</a:t>
            </a:r>
            <a:r>
              <a:rPr lang="en-US" dirty="0" smtClean="0"/>
              <a:t>, Ş. (1996). Gıda </a:t>
            </a:r>
            <a:r>
              <a:rPr lang="en-US" dirty="0" err="1" smtClean="0"/>
              <a:t>Güvenliği</a:t>
            </a:r>
            <a:r>
              <a:rPr lang="en-US" dirty="0" smtClean="0"/>
              <a:t> </a:t>
            </a:r>
            <a:r>
              <a:rPr lang="en-US" dirty="0" err="1" smtClean="0"/>
              <a:t>ve</a:t>
            </a:r>
            <a:r>
              <a:rPr lang="en-US" dirty="0" smtClean="0"/>
              <a:t> </a:t>
            </a:r>
            <a:r>
              <a:rPr lang="en-US" dirty="0" err="1" smtClean="0"/>
              <a:t>Kalite</a:t>
            </a:r>
            <a:r>
              <a:rPr lang="en-US" dirty="0" smtClean="0"/>
              <a:t> </a:t>
            </a:r>
            <a:r>
              <a:rPr lang="en-US" dirty="0" err="1" smtClean="0"/>
              <a:t>Yönetim</a:t>
            </a:r>
            <a:r>
              <a:rPr lang="en-US" dirty="0" smtClean="0"/>
              <a:t> </a:t>
            </a:r>
            <a:r>
              <a:rPr lang="en-US" dirty="0" err="1" smtClean="0"/>
              <a:t>Sistemleri</a:t>
            </a:r>
            <a:r>
              <a:rPr lang="en-US" dirty="0" smtClean="0"/>
              <a:t> Ankara: </a:t>
            </a:r>
            <a:r>
              <a:rPr lang="en-US" dirty="0" err="1" smtClean="0"/>
              <a:t>Tübitak</a:t>
            </a:r>
            <a:r>
              <a:rPr lang="en-US" dirty="0" smtClean="0"/>
              <a:t> </a:t>
            </a:r>
            <a:r>
              <a:rPr lang="en-US" dirty="0" err="1" smtClean="0"/>
              <a:t>Yayınları</a:t>
            </a:r>
            <a:endParaRPr lang="tr-TR" dirty="0" smtClean="0"/>
          </a:p>
          <a:p>
            <a:r>
              <a:rPr lang="tr-TR" u="sng" dirty="0" smtClean="0">
                <a:hlinkClick r:id="rId2"/>
              </a:rPr>
              <a:t>www.isgip.gov.tr</a:t>
            </a:r>
            <a:r>
              <a:rPr lang="tr-TR" u="sng" dirty="0" smtClean="0"/>
              <a:t> </a:t>
            </a:r>
          </a:p>
          <a:p>
            <a:endParaRPr lang="tr-TR" dirty="0"/>
          </a:p>
        </p:txBody>
      </p:sp>
    </p:spTree>
    <p:extLst>
      <p:ext uri="{BB962C8B-B14F-4D97-AF65-F5344CB8AC3E}">
        <p14:creationId xmlns:p14="http://schemas.microsoft.com/office/powerpoint/2010/main" val="329453444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409</Words>
  <Application>Microsoft Office PowerPoint</Application>
  <PresentationFormat>Ekran Gösterisi (4:3)</PresentationFormat>
  <Paragraphs>40</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Yiyecek ve İçecek İşletmelerinde Gıda ve İş Güvenliği</vt:lpstr>
      <vt:lpstr>PowerPoint Sunusu</vt:lpstr>
      <vt:lpstr>PowerPoint Sunusu</vt:lpstr>
      <vt:lpstr>PowerPoint Sunusu</vt:lpstr>
      <vt:lpstr>Gıda ürünleri ile ilgili çeşitli infeksiyon tipleri</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Yiyecek ve İçecek İşletmelerinde Gıda ve İş Güvenliği</dc:title>
  <dc:creator>EDA</dc:creator>
  <cp:lastModifiedBy>EDA</cp:lastModifiedBy>
  <cp:revision>9</cp:revision>
  <dcterms:created xsi:type="dcterms:W3CDTF">2020-04-25T14:55:45Z</dcterms:created>
  <dcterms:modified xsi:type="dcterms:W3CDTF">2020-04-25T15:09:51Z</dcterms:modified>
</cp:coreProperties>
</file>