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60" r:id="rId5"/>
    <p:sldId id="258" r:id="rId6"/>
    <p:sldId id="264" r:id="rId7"/>
    <p:sldId id="259" r:id="rId8"/>
    <p:sldId id="261" r:id="rId9"/>
    <p:sldId id="262" r:id="rId10"/>
    <p:sldId id="26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2108418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2999095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7E03D5-1CDE-469A-8997-9A7EE6EB148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087182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88348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7E03D5-1CDE-469A-8997-9A7EE6EB148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71913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3628728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1696269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57548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82606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74DEB22-2DB9-4276-AD55-F6ACF97C728B}" type="datetimeFigureOut">
              <a:rPr lang="tr-TR" smtClean="0"/>
              <a:t>3.12.2017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009271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524109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74DEB22-2DB9-4276-AD55-F6ACF97C728B}" type="datetimeFigureOut">
              <a:rPr lang="tr-TR" smtClean="0"/>
              <a:t>3.12.2017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22836667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74DEB22-2DB9-4276-AD55-F6ACF97C728B}" type="datetimeFigureOut">
              <a:rPr lang="tr-TR" smtClean="0"/>
              <a:t>3.12.2017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693030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4DEB22-2DB9-4276-AD55-F6ACF97C728B}" type="datetimeFigureOut">
              <a:rPr lang="tr-TR" smtClean="0"/>
              <a:t>3.12.2017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398632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017617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F74DEB22-2DB9-4276-AD55-F6ACF97C728B}" type="datetimeFigureOut">
              <a:rPr lang="tr-TR" smtClean="0"/>
              <a:t>3.12.2017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7E03D5-1CDE-469A-8997-9A7EE6EB1487}" type="slidenum">
              <a:rPr lang="tr-TR" smtClean="0"/>
              <a:t>‹#›</a:t>
            </a:fld>
            <a:endParaRPr lang="tr-TR"/>
          </a:p>
        </p:txBody>
      </p:sp>
    </p:spTree>
    <p:extLst>
      <p:ext uri="{BB962C8B-B14F-4D97-AF65-F5344CB8AC3E}">
        <p14:creationId xmlns:p14="http://schemas.microsoft.com/office/powerpoint/2010/main" val="1106787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74DEB22-2DB9-4276-AD55-F6ACF97C728B}" type="datetimeFigureOut">
              <a:rPr lang="tr-TR" smtClean="0"/>
              <a:t>3.12.2017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F7E03D5-1CDE-469A-8997-9A7EE6EB1487}" type="slidenum">
              <a:rPr lang="tr-TR" smtClean="0"/>
              <a:t>‹#›</a:t>
            </a:fld>
            <a:endParaRPr lang="tr-TR"/>
          </a:p>
        </p:txBody>
      </p:sp>
    </p:spTree>
    <p:extLst>
      <p:ext uri="{BB962C8B-B14F-4D97-AF65-F5344CB8AC3E}">
        <p14:creationId xmlns:p14="http://schemas.microsoft.com/office/powerpoint/2010/main" val="41402298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48800"/>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488795"/>
            <a:ext cx="10485281" cy="5411268"/>
          </a:xfrm>
        </p:spPr>
        <p:txBody>
          <a:bodyPr>
            <a:normAutofit fontScale="92500" lnSpcReduction="10000"/>
          </a:bodyPr>
          <a:lstStyle/>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Anayasa Madde 125/5-6 - </a:t>
            </a:r>
            <a:r>
              <a:rPr lang="tr-TR" i="1" dirty="0">
                <a:solidFill>
                  <a:schemeClr val="tx1">
                    <a:lumMod val="65000"/>
                    <a:lumOff val="35000"/>
                  </a:schemeClr>
                </a:solidFill>
                <a:latin typeface="Arial" panose="020B0604020202020204" pitchFamily="34" charset="0"/>
                <a:cs typeface="Arial" panose="020B0604020202020204" pitchFamily="34" charset="0"/>
              </a:rPr>
              <a:t>İdari işlemin uygulanması halinde telafisi güç veya </a:t>
            </a:r>
            <a:r>
              <a:rPr lang="tr-TR" i="1" dirty="0" smtClean="0">
                <a:solidFill>
                  <a:schemeClr val="tx1">
                    <a:lumMod val="65000"/>
                    <a:lumOff val="35000"/>
                  </a:schemeClr>
                </a:solidFill>
                <a:latin typeface="Arial" panose="020B0604020202020204" pitchFamily="34" charset="0"/>
                <a:cs typeface="Arial" panose="020B0604020202020204" pitchFamily="34" charset="0"/>
              </a:rPr>
              <a:t>imkansız zararların </a:t>
            </a:r>
            <a:r>
              <a:rPr lang="tr-TR" i="1" dirty="0">
                <a:solidFill>
                  <a:schemeClr val="tx1">
                    <a:lumMod val="65000"/>
                    <a:lumOff val="35000"/>
                  </a:schemeClr>
                </a:solidFill>
                <a:latin typeface="Arial" panose="020B0604020202020204" pitchFamily="34" charset="0"/>
                <a:cs typeface="Arial" panose="020B0604020202020204" pitchFamily="34" charset="0"/>
              </a:rPr>
              <a:t>doğması ve idari işlemin açıkça hukuka aykırı olması şartlarının birlikte gerçekleşmesi durumunda gerekçe gösterilerek yürütmenin durdurulmasına karar verilebilir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Kanun, olağanüstü hallerde, sıkıyönetim, seferberlik ve savaş halinde ayrıca milli güvenlik, kamu düzeni, genel sağlık nedenleri ile yürütmenin durdurulması kararı verilmesini </a:t>
            </a:r>
            <a:r>
              <a:rPr lang="tr-TR" i="1" dirty="0" smtClean="0">
                <a:solidFill>
                  <a:schemeClr val="tx1">
                    <a:lumMod val="65000"/>
                    <a:lumOff val="35000"/>
                  </a:schemeClr>
                </a:solidFill>
                <a:latin typeface="Arial" panose="020B0604020202020204" pitchFamily="34" charset="0"/>
                <a:cs typeface="Arial" panose="020B0604020202020204" pitchFamily="34" charset="0"/>
              </a:rPr>
              <a:t>sınırlayabilir.</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(AYM, E. 2012/87, K. 2014/41, T. 27.2.2014): «</a:t>
            </a:r>
            <a:r>
              <a:rPr lang="tr-TR" i="1" dirty="0" smtClean="0">
                <a:solidFill>
                  <a:schemeClr val="tx1">
                    <a:lumMod val="65000"/>
                    <a:lumOff val="35000"/>
                  </a:schemeClr>
                </a:solidFill>
                <a:latin typeface="Arial" panose="020B0604020202020204" pitchFamily="34" charset="0"/>
                <a:cs typeface="Arial" panose="020B0604020202020204" pitchFamily="34" charset="0"/>
              </a:rPr>
              <a:t>Anayasa'nın </a:t>
            </a:r>
            <a:r>
              <a:rPr lang="tr-TR" i="1" dirty="0">
                <a:solidFill>
                  <a:schemeClr val="tx1">
                    <a:lumMod val="65000"/>
                    <a:lumOff val="35000"/>
                  </a:schemeClr>
                </a:solidFill>
                <a:latin typeface="Arial" panose="020B0604020202020204" pitchFamily="34" charset="0"/>
                <a:cs typeface="Arial" panose="020B0604020202020204" pitchFamily="34" charset="0"/>
              </a:rPr>
              <a:t>125. maddesinin birinci fıkrasında, "İdarenin her türlü eylem ve işlemlerine karşı yargı yolu açıktır." denilmiş; beşinci fıkrasında ise idari işlemin uygulanması hâlinde telafisi güç veya imkânsız zararların doğması ve idari işlemin açıkça hukuka aykırı olması şartlarının birlikte gerçekleşmesi durumunda gerekçe gösterilerek yürütmenin durdurulmasına karar verilebileceği kurala bağlanmıştır. Böylelikle idarenin eylem ve işlemlerine karşı etkili bir yargı denetimi sağlanması amaçlanmıştır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Hak arama özgürlüğü bakımından kişilerin idareye karşı sahip oldukları en etkili yargısal koruma mekanizması iptal davasıdır. İptal davasında, idari işlemin hukuk kurallarına aykırılığının belirlenmesi hâlinde iptali yoluna gidilmekte ve bunun sonucunda idarenin hukuka bağlılığı ve hukuk düzeninin korunması sağlanmaktadır. Genel ilke, iptal kararlarının geriye yürümesi ve iptal edilen işlemi başından itibaren ortadan kaldırması olmakla birlikte, bu durum, idari işlemin iptal kararına kadar mevcudiyetine ve etki doğurmasına engel değildir. Bu nedenle, kişileri iptal davası sonuçlanıncaya kadar hukuka aykırı idari işlemin olumsuz etkilerinden korumak, ileride giderilmesi imkânsız veya zor olan durumları önlemek, idareyi de hem olası bir tazmin yükünden kurtarmak hem de hukuk sınırları içine çekerek hukuk devletinin kesintiye uğramadan devamını sağlamak amacıyla yürütmenin durdurulması kurumu öngörülmüştür.</a:t>
            </a:r>
          </a:p>
        </p:txBody>
      </p:sp>
    </p:spTree>
    <p:extLst>
      <p:ext uri="{BB962C8B-B14F-4D97-AF65-F5344CB8AC3E}">
        <p14:creationId xmlns:p14="http://schemas.microsoft.com/office/powerpoint/2010/main" val="41987488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37840" y="227502"/>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297455" y="826265"/>
            <a:ext cx="11894545" cy="5808417"/>
          </a:xfrm>
        </p:spPr>
        <p:txBody>
          <a:bodyPr>
            <a:normAutofit fontScale="85000" lnSpcReduction="20000"/>
          </a:bodyPr>
          <a:lstStyle/>
          <a:p>
            <a:pPr algn="just"/>
            <a:r>
              <a:rPr lang="tr-TR" b="1" i="1" dirty="0" smtClean="0">
                <a:solidFill>
                  <a:schemeClr val="tx1">
                    <a:lumMod val="65000"/>
                    <a:lumOff val="35000"/>
                  </a:schemeClr>
                </a:solidFill>
                <a:latin typeface="Arial" panose="020B0604020202020204" pitchFamily="34" charset="0"/>
                <a:cs typeface="Arial" panose="020B0604020202020204" pitchFamily="34" charset="0"/>
              </a:rPr>
              <a:t>Yürütmenin Durdurulması Kararının Sonuçları</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(D.2D, E. 2010/672, K.2010/3699, T. 6.10.2010): </a:t>
            </a:r>
            <a:r>
              <a:rPr lang="tr-TR" b="1" i="1"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smtClean="0">
                <a:solidFill>
                  <a:schemeClr val="tx1">
                    <a:lumMod val="65000"/>
                    <a:lumOff val="35000"/>
                  </a:schemeClr>
                </a:solidFill>
                <a:latin typeface="Arial" panose="020B0604020202020204" pitchFamily="34" charset="0"/>
                <a:cs typeface="Arial" panose="020B0604020202020204" pitchFamily="34" charset="0"/>
              </a:rPr>
              <a:t>Anayasanın </a:t>
            </a:r>
            <a:r>
              <a:rPr lang="tr-TR" i="1" dirty="0">
                <a:solidFill>
                  <a:schemeClr val="tx1">
                    <a:lumMod val="65000"/>
                    <a:lumOff val="35000"/>
                  </a:schemeClr>
                </a:solidFill>
                <a:latin typeface="Arial" panose="020B0604020202020204" pitchFamily="34" charset="0"/>
                <a:cs typeface="Arial" panose="020B0604020202020204" pitchFamily="34" charset="0"/>
              </a:rPr>
              <a:t>2. maddesinde; Türkiye Cumhuriyetinin hukuk devleti olduğu vurgulanmakta ve 138. maddesinin son fıkrasında; "Yasama ve yürütme organları ile idare, mahkeme kararlarına uymak zorundadır; bu organlar ve idare, mahkeme kararlarını hiç bir suretle değiştiremez ve bunların yerine getirilmesini geciktiremez." yolunda açık, kesin ve buyurucu bir kurala yer verilmektedir. 2577 sayılı İdari Yargılama Usulü Kanununun 28. maddesinin 4001 sayılı yasayla değişik 1. fıkrasının birinci tümcesi de; "Danıştay, bölge idare mahkemeleri, idare ve vergi mahkemelerinin esasa ve yürütmenin durdurulmasına ilişkin kararlarının icaplarına göre idare, gecikmeksizin işlem tesis etmeye veya eylemde bulunmaya mecburdur." şeklindeki kuralıyla Anayasanın 2. maddesinde yer alan "hukuk devleti" ilkesine uygun bir düzenleme getirmektedir. </a:t>
            </a:r>
            <a:r>
              <a:rPr lang="tr-TR" i="1" dirty="0" err="1">
                <a:solidFill>
                  <a:schemeClr val="tx1">
                    <a:lumMod val="65000"/>
                    <a:lumOff val="35000"/>
                  </a:schemeClr>
                </a:solidFill>
                <a:latin typeface="Arial" panose="020B0604020202020204" pitchFamily="34" charset="0"/>
                <a:cs typeface="Arial" panose="020B0604020202020204" pitchFamily="34" charset="0"/>
              </a:rPr>
              <a:t>Sözkonusu</a:t>
            </a:r>
            <a:r>
              <a:rPr lang="tr-TR" i="1" dirty="0">
                <a:solidFill>
                  <a:schemeClr val="tx1">
                    <a:lumMod val="65000"/>
                    <a:lumOff val="35000"/>
                  </a:schemeClr>
                </a:solidFill>
                <a:latin typeface="Arial" panose="020B0604020202020204" pitchFamily="34" charset="0"/>
                <a:cs typeface="Arial" panose="020B0604020202020204" pitchFamily="34" charset="0"/>
              </a:rPr>
              <a:t> ilke karşısında, idarenin maddi ve hukuki koşullara göre uygulanabilir nitelikte olan bir yargı kararını "aynen" ve "gecikmeksizin" uygulamaktan başka bir seçeneği bulunmamaktadır.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i="1" dirty="0">
                <a:solidFill>
                  <a:schemeClr val="tx1">
                    <a:lumMod val="65000"/>
                    <a:lumOff val="35000"/>
                  </a:schemeClr>
                </a:solidFill>
                <a:latin typeface="Arial" panose="020B0604020202020204" pitchFamily="34" charset="0"/>
                <a:cs typeface="Arial" panose="020B0604020202020204" pitchFamily="34" charset="0"/>
              </a:rPr>
              <a:t>işlemlerin hukuka uygunluk denetiminin yapıldığı iptal davasında; davacının ihlale uğrayan menfaatinin korunması yanında, kamu yararının korunması da söz konusu olup; bu durum, iptal davasının objektif niteliğinin bir sonucudur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Hukuka aykırı bulunan idari işlemler hakkında verilen iptal kararları, varlıklarını hukuka uygunluk karinesinden yararlanmak suretiyle sürdüren idari işlemleri tesis edildikleri tarihe kadar geriye yürür şekilde ortadan kaldırır. Dolayısıyla, dava konusu edilen idari işleme bağlı olan diğer işlemler de ortadan kalkar. İptal kararlarının bu özelliği, dava konusu yönetsel tasarruftan önceki hukuki durumun sağlanması gereğinden kaynaklanmaktadır. Bir başka ifadeyle, iptal kararları, iptal edilmiş olan idari işlemi hukuk aleminde hiç doğmamış hale getirmektedir. Konuya yürütmenin durdurulmasına ilişkin kararlar açısından yaklaşıldığında, bu tür kararlar ile iptal kararları arasında temelde bir fark bulunmamaktadır. Yürütmenin durdurulmasına ilişkin kararlar ile iptal kararlarının her ikisi de, dava konusu işlemden önceki hukuki durumu geri getirmekle birlikte, yürütmenin durdurulması kararları; idari işlemin yürürlüğünü askıya alan ve geçici nitelikte olan ( davanın esası hakkında karar verilmesiyle kendiliğinden son bulan ) kararlardır. Ancak, şu hususun hemen belirtilmesi gerekir ki; idari işlemin yürürlüğünü askıya alma durumu, idari işlemin tesisinden ve icrasından önceki hukuki durumun yürürlüğünü sağlamak suretiyle olmaktadır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a:t>
            </a:r>
            <a:r>
              <a:rPr lang="tr-TR" b="1" dirty="0" smtClean="0">
                <a:solidFill>
                  <a:schemeClr val="tx1">
                    <a:lumMod val="65000"/>
                    <a:lumOff val="35000"/>
                  </a:schemeClr>
                </a:solidFill>
                <a:latin typeface="Arial" panose="020B0604020202020204" pitchFamily="34" charset="0"/>
                <a:cs typeface="Arial" panose="020B0604020202020204" pitchFamily="34" charset="0"/>
              </a:rPr>
              <a:t>D.1D</a:t>
            </a:r>
            <a:r>
              <a:rPr lang="tr-TR" b="1" dirty="0">
                <a:solidFill>
                  <a:schemeClr val="tx1">
                    <a:lumMod val="65000"/>
                    <a:lumOff val="35000"/>
                  </a:schemeClr>
                </a:solidFill>
                <a:latin typeface="Arial" panose="020B0604020202020204" pitchFamily="34" charset="0"/>
                <a:cs typeface="Arial" panose="020B0604020202020204" pitchFamily="34" charset="0"/>
              </a:rPr>
              <a:t>, E. </a:t>
            </a:r>
            <a:r>
              <a:rPr lang="tr-TR" b="1" dirty="0" smtClean="0">
                <a:solidFill>
                  <a:schemeClr val="tx1">
                    <a:lumMod val="65000"/>
                    <a:lumOff val="35000"/>
                  </a:schemeClr>
                </a:solidFill>
                <a:latin typeface="Arial" panose="020B0604020202020204" pitchFamily="34" charset="0"/>
                <a:cs typeface="Arial" panose="020B0604020202020204" pitchFamily="34" charset="0"/>
              </a:rPr>
              <a:t>1983/124, K. 1983/153, T. 18.6.1983): «</a:t>
            </a:r>
            <a:r>
              <a:rPr lang="tr-TR" i="1" dirty="0" smtClean="0">
                <a:solidFill>
                  <a:schemeClr val="tx1">
                    <a:lumMod val="65000"/>
                    <a:lumOff val="35000"/>
                  </a:schemeClr>
                </a:solidFill>
                <a:latin typeface="Arial" panose="020B0604020202020204" pitchFamily="34" charset="0"/>
                <a:cs typeface="Arial" panose="020B0604020202020204" pitchFamily="34" charset="0"/>
              </a:rPr>
              <a:t>Yürütmenin </a:t>
            </a:r>
            <a:r>
              <a:rPr lang="tr-TR" i="1" dirty="0">
                <a:solidFill>
                  <a:schemeClr val="tx1">
                    <a:lumMod val="65000"/>
                    <a:lumOff val="35000"/>
                  </a:schemeClr>
                </a:solidFill>
                <a:latin typeface="Arial" panose="020B0604020202020204" pitchFamily="34" charset="0"/>
                <a:cs typeface="Arial" panose="020B0604020202020204" pitchFamily="34" charset="0"/>
              </a:rPr>
              <a:t>durdurulması kararları da tıpkı iptal kararları gibi dava konusu edilen işlemin tesis edildiği tarihe kadar geri gidip işlemin yapılmasından önceki durumu yerine getirdiğine göre, böyle bir kararın uygulanması, hem ilgilinin eski görevine iadesini hem de bu görevin gerektirdiği özlük haklarının işlem tarihinden itibaren ödenmesini zorunlu kılar. Daha sonra davanın reddedilmiş olması, yapılan bu ödemelerin ilgili yönünden haksız zenginleşme olarak düşünülmesine neden oluşturamaz. Zira, yürütmenin durdurulması kararı gereği olarak memur, dava konusu işlem tarihinden yürütmenin durdurulması kararının kaldırılmasına ya da davanın </a:t>
            </a:r>
            <a:r>
              <a:rPr lang="tr-TR" i="1" dirty="0" err="1">
                <a:solidFill>
                  <a:schemeClr val="tx1">
                    <a:lumMod val="65000"/>
                    <a:lumOff val="35000"/>
                  </a:schemeClr>
                </a:solidFill>
                <a:latin typeface="Arial" panose="020B0604020202020204" pitchFamily="34" charset="0"/>
                <a:cs typeface="Arial" panose="020B0604020202020204" pitchFamily="34" charset="0"/>
              </a:rPr>
              <a:t>red</a:t>
            </a:r>
            <a:r>
              <a:rPr lang="tr-TR" i="1" dirty="0">
                <a:solidFill>
                  <a:schemeClr val="tx1">
                    <a:lumMod val="65000"/>
                    <a:lumOff val="35000"/>
                  </a:schemeClr>
                </a:solidFill>
                <a:latin typeface="Arial" panose="020B0604020202020204" pitchFamily="34" charset="0"/>
                <a:cs typeface="Arial" panose="020B0604020202020204" pitchFamily="34" charset="0"/>
              </a:rPr>
              <a:t> edilmesine kadar eski görevinin bütün hak ve yetkilerine sahip bulunmaktadır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4013184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34946"/>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752033"/>
            <a:ext cx="10485281" cy="5411268"/>
          </a:xfrm>
        </p:spPr>
        <p:txBody>
          <a:bodyPr>
            <a:normAutofit/>
          </a:bodyPr>
          <a:lstStyle/>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Bununla birlikte, </a:t>
            </a:r>
            <a:r>
              <a:rPr lang="tr-TR" i="1" dirty="0" smtClean="0">
                <a:solidFill>
                  <a:schemeClr val="tx1">
                    <a:lumMod val="65000"/>
                    <a:lumOff val="35000"/>
                  </a:schemeClr>
                </a:solidFill>
                <a:latin typeface="Arial" panose="020B0604020202020204" pitchFamily="34" charset="0"/>
                <a:cs typeface="Arial" panose="020B0604020202020204" pitchFamily="34" charset="0"/>
              </a:rPr>
              <a:t>Anayasa'nın </a:t>
            </a:r>
            <a:r>
              <a:rPr lang="tr-TR" i="1" dirty="0">
                <a:solidFill>
                  <a:schemeClr val="tx1">
                    <a:lumMod val="65000"/>
                    <a:lumOff val="35000"/>
                  </a:schemeClr>
                </a:solidFill>
                <a:latin typeface="Arial" panose="020B0604020202020204" pitchFamily="34" charset="0"/>
                <a:cs typeface="Arial" panose="020B0604020202020204" pitchFamily="34" charset="0"/>
              </a:rPr>
              <a:t>125. maddesinin altıncı fıkrasıyla, üstün kamu yararının bulunduğu kimi durumlarda, yürütmenin durdurulmasına karar verilmesine istisna getirilebileceği öngörülmüştür. Buna göre, yürütmenin durdurulması kararı verilmesi olağanüstü hâl, sıkıyönetim, seferberlik ve savaş hâli ile milli güvenlik, kamu düzeni ve genel sağlık nedenlerine bağlı olarak kanunla sınırlanabilir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i="1" dirty="0">
                <a:solidFill>
                  <a:schemeClr val="tx1">
                    <a:lumMod val="65000"/>
                    <a:lumOff val="35000"/>
                  </a:schemeClr>
                </a:solidFill>
                <a:latin typeface="Arial" panose="020B0604020202020204" pitchFamily="34" charset="0"/>
                <a:cs typeface="Arial" panose="020B0604020202020204" pitchFamily="34" charset="0"/>
              </a:rPr>
              <a:t>Ancak, </a:t>
            </a:r>
            <a:r>
              <a:rPr lang="tr-TR" i="1" dirty="0" smtClean="0">
                <a:solidFill>
                  <a:schemeClr val="tx1">
                    <a:lumMod val="65000"/>
                    <a:lumOff val="35000"/>
                  </a:schemeClr>
                </a:solidFill>
                <a:latin typeface="Arial" panose="020B0604020202020204" pitchFamily="34" charset="0"/>
                <a:cs typeface="Arial" panose="020B0604020202020204" pitchFamily="34" charset="0"/>
              </a:rPr>
              <a:t>Anayasa'nın </a:t>
            </a:r>
            <a:r>
              <a:rPr lang="tr-TR" i="1" dirty="0">
                <a:solidFill>
                  <a:schemeClr val="tx1">
                    <a:lumMod val="65000"/>
                    <a:lumOff val="35000"/>
                  </a:schemeClr>
                </a:solidFill>
                <a:latin typeface="Arial" panose="020B0604020202020204" pitchFamily="34" charset="0"/>
                <a:cs typeface="Arial" panose="020B0604020202020204" pitchFamily="34" charset="0"/>
              </a:rPr>
              <a:t>125. maddesinin altıncı fıkrasında belirtilen nedenlerden birine dayanılması, kanun koyucuya, yürütmenin durdurulması kararı verilmesine istisna getirme konusunda sınırsız yetki vermez. Zira, </a:t>
            </a:r>
            <a:r>
              <a:rPr lang="tr-TR" i="1" dirty="0" smtClean="0">
                <a:solidFill>
                  <a:schemeClr val="tx1">
                    <a:lumMod val="65000"/>
                    <a:lumOff val="35000"/>
                  </a:schemeClr>
                </a:solidFill>
                <a:latin typeface="Arial" panose="020B0604020202020204" pitchFamily="34" charset="0"/>
                <a:cs typeface="Arial" panose="020B0604020202020204" pitchFamily="34" charset="0"/>
              </a:rPr>
              <a:t>Anayasa'nın </a:t>
            </a:r>
            <a:r>
              <a:rPr lang="tr-TR" i="1" dirty="0">
                <a:solidFill>
                  <a:schemeClr val="tx1">
                    <a:lumMod val="65000"/>
                    <a:lumOff val="35000"/>
                  </a:schemeClr>
                </a:solidFill>
                <a:latin typeface="Arial" panose="020B0604020202020204" pitchFamily="34" charset="0"/>
                <a:cs typeface="Arial" panose="020B0604020202020204" pitchFamily="34" charset="0"/>
              </a:rPr>
              <a:t>125. maddesinin beşinci fıkrası gereğince yürütmenin durdurulması kararı, idari işlemin açıkça hukuka aykırı olması ve uygulanması hâlinde telafisi güç veya imkânsız zararların doğması şartlarının birlikte gerçekleşmesi durumunda verilebilecektir. Bu nedenle, yürütmenin durdurulması kararı verilmesine istisna getirilebilmesi için açıkça hukuka aykırı olan bir idari işlemin, idari davanın sonuçlanmasına kadar davanın tarafı olan bireyler üzerinde doğuracağı telafisi güç veya imkânsız zararın göz ardı edilmesini meşru kılacak üstün bir kamu yararının bulunması gerekir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59372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693383"/>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330506" y="1211855"/>
            <a:ext cx="11861493" cy="5646145"/>
          </a:xfrm>
        </p:spPr>
        <p:txBody>
          <a:bodyPr>
            <a:normAutofit fontScale="925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Kural:</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27/1 -</a:t>
            </a:r>
            <a:r>
              <a:rPr lang="tr-TR" i="1" dirty="0">
                <a:solidFill>
                  <a:schemeClr val="tx1">
                    <a:lumMod val="65000"/>
                    <a:lumOff val="35000"/>
                  </a:schemeClr>
                </a:solidFill>
                <a:latin typeface="Arial" panose="020B0604020202020204" pitchFamily="34" charset="0"/>
                <a:cs typeface="Arial" panose="020B0604020202020204" pitchFamily="34" charset="0"/>
              </a:rPr>
              <a:t>1. </a:t>
            </a:r>
            <a:r>
              <a:rPr lang="tr-TR" i="1" dirty="0" err="1">
                <a:solidFill>
                  <a:schemeClr val="tx1">
                    <a:lumMod val="65000"/>
                    <a:lumOff val="35000"/>
                  </a:schemeClr>
                </a:solidFill>
                <a:latin typeface="Arial" panose="020B0604020202020204" pitchFamily="34" charset="0"/>
                <a:cs typeface="Arial" panose="020B0604020202020204" pitchFamily="34" charset="0"/>
              </a:rPr>
              <a:t>Danıştayda</a:t>
            </a:r>
            <a:r>
              <a:rPr lang="tr-TR" i="1" dirty="0">
                <a:solidFill>
                  <a:schemeClr val="tx1">
                    <a:lumMod val="65000"/>
                    <a:lumOff val="35000"/>
                  </a:schemeClr>
                </a:solidFill>
                <a:latin typeface="Arial" panose="020B0604020202020204" pitchFamily="34" charset="0"/>
                <a:cs typeface="Arial" panose="020B0604020202020204" pitchFamily="34" charset="0"/>
              </a:rPr>
              <a:t> veya idari mahkemelerde dava açılması dava edilen idari işlemin yürütülmesini </a:t>
            </a:r>
            <a:r>
              <a:rPr lang="tr-TR" i="1" dirty="0" smtClean="0">
                <a:solidFill>
                  <a:schemeClr val="tx1">
                    <a:lumMod val="65000"/>
                    <a:lumOff val="35000"/>
                  </a:schemeClr>
                </a:solidFill>
                <a:latin typeface="Arial" panose="020B0604020202020204" pitchFamily="34" charset="0"/>
                <a:cs typeface="Arial" panose="020B0604020202020204" pitchFamily="34" charset="0"/>
              </a:rPr>
              <a:t>durdurmaz.</a:t>
            </a: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Yürütmeyi Durdurma Kararının Koşulları</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27/2 (uyarınca) </a:t>
            </a:r>
            <a:r>
              <a:rPr lang="tr-TR" i="1" dirty="0">
                <a:solidFill>
                  <a:schemeClr val="tx1">
                    <a:lumMod val="65000"/>
                    <a:lumOff val="35000"/>
                  </a:schemeClr>
                </a:solidFill>
                <a:latin typeface="Arial" panose="020B0604020202020204" pitchFamily="34" charset="0"/>
                <a:cs typeface="Arial" panose="020B0604020202020204" pitchFamily="34" charset="0"/>
              </a:rPr>
              <a:t>Danıştay veya idari mahkemeler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algn="just">
              <a:buFontTx/>
              <a:buChar char="-"/>
            </a:pPr>
            <a:r>
              <a:rPr lang="tr-TR"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i="1" dirty="0">
                <a:solidFill>
                  <a:schemeClr val="tx1">
                    <a:lumMod val="65000"/>
                    <a:lumOff val="35000"/>
                  </a:schemeClr>
                </a:solidFill>
                <a:latin typeface="Arial" panose="020B0604020202020204" pitchFamily="34" charset="0"/>
                <a:cs typeface="Arial" panose="020B0604020202020204" pitchFamily="34" charset="0"/>
              </a:rPr>
              <a:t>işlemin uygulanması halinde telafisi güç veya imkânsız zararların doğması ve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algn="just">
              <a:buFontTx/>
              <a:buChar char="-"/>
            </a:pPr>
            <a:r>
              <a:rPr lang="tr-TR" i="1" dirty="0" smtClean="0">
                <a:solidFill>
                  <a:schemeClr val="tx1">
                    <a:lumMod val="65000"/>
                    <a:lumOff val="35000"/>
                  </a:schemeClr>
                </a:solidFill>
                <a:latin typeface="Arial" panose="020B0604020202020204" pitchFamily="34" charset="0"/>
                <a:cs typeface="Arial" panose="020B0604020202020204" pitchFamily="34" charset="0"/>
              </a:rPr>
              <a:t>idari </a:t>
            </a:r>
            <a:r>
              <a:rPr lang="tr-TR" i="1" dirty="0">
                <a:solidFill>
                  <a:schemeClr val="tx1">
                    <a:lumMod val="65000"/>
                    <a:lumOff val="35000"/>
                  </a:schemeClr>
                </a:solidFill>
                <a:latin typeface="Arial" panose="020B0604020202020204" pitchFamily="34" charset="0"/>
                <a:cs typeface="Arial" panose="020B0604020202020204" pitchFamily="34" charset="0"/>
              </a:rPr>
              <a:t>işlemin açıkça hukuka aykırı olması şartlarının birlikte gerçekleşmesi durumunda, </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p>
          <a:p>
            <a:pPr algn="just">
              <a:buFontTx/>
              <a:buChar char="-"/>
            </a:pPr>
            <a:r>
              <a:rPr lang="tr-TR" i="1" dirty="0" smtClean="0">
                <a:solidFill>
                  <a:schemeClr val="tx1">
                    <a:lumMod val="65000"/>
                    <a:lumOff val="35000"/>
                  </a:schemeClr>
                </a:solidFill>
                <a:latin typeface="Arial" panose="020B0604020202020204" pitchFamily="34" charset="0"/>
                <a:cs typeface="Arial" panose="020B0604020202020204" pitchFamily="34" charset="0"/>
              </a:rPr>
              <a:t>davalı </a:t>
            </a:r>
            <a:r>
              <a:rPr lang="tr-TR" i="1" dirty="0">
                <a:solidFill>
                  <a:schemeClr val="tx1">
                    <a:lumMod val="65000"/>
                    <a:lumOff val="35000"/>
                  </a:schemeClr>
                </a:solidFill>
                <a:latin typeface="Arial" panose="020B0604020202020204" pitchFamily="34" charset="0"/>
                <a:cs typeface="Arial" panose="020B0604020202020204" pitchFamily="34" charset="0"/>
              </a:rPr>
              <a:t>idarenin savunması alındıktan veya savunma süresi geçtikten sonra gerekçe göstererek yürütmenin durdurulmasına karar verebilirler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algn="just">
              <a:buFontTx/>
              <a:buChar char="-"/>
            </a:pPr>
            <a:r>
              <a:rPr lang="tr-TR" i="1" dirty="0">
                <a:solidFill>
                  <a:schemeClr val="tx1">
                    <a:lumMod val="65000"/>
                    <a:lumOff val="35000"/>
                  </a:schemeClr>
                </a:solidFill>
                <a:latin typeface="Arial" panose="020B0604020202020204" pitchFamily="34" charset="0"/>
                <a:cs typeface="Arial" panose="020B0604020202020204" pitchFamily="34" charset="0"/>
              </a:rPr>
              <a:t>Yürütmenin durdurulması kararlarında idari işlemin hangi gerekçelerle hukuka açıkça aykırı olduğu ve işlemin uygulanması halinde doğacak telafisi güç veya imkânsız zararların neler olduğunun belirtilmesi zorunludur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algn="just">
              <a:buFontTx/>
              <a:buChar char="-"/>
            </a:pPr>
            <a:r>
              <a:rPr lang="tr-TR" i="1" dirty="0">
                <a:solidFill>
                  <a:schemeClr val="tx1">
                    <a:lumMod val="65000"/>
                    <a:lumOff val="35000"/>
                  </a:schemeClr>
                </a:solidFill>
                <a:latin typeface="Arial" panose="020B0604020202020204" pitchFamily="34" charset="0"/>
                <a:cs typeface="Arial" panose="020B0604020202020204" pitchFamily="34" charset="0"/>
              </a:rPr>
              <a:t>Sadece ilgili kanun hükmünün iptali istemiyle Anayasa Mahkemesine başvurulduğu gerekçesiyle yürütmenin durdurulması kararı verilemez.</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8D, E. 2012/3300, T. 7.5.2012):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İdari Yargılama Usulü Yasasının 27. maddesinin 2. fıkrasında, idari işlemin uygulanması halinde giderilmesi güç veya olanaksız zararların doğması ve idari işlemin açıkça hukuka aykırı olması koşullarının birlikte gerçekleşmesi durumunda yürütmenin durdurulmasına karar verileceği kuralı yer </a:t>
            </a:r>
            <a:r>
              <a:rPr lang="tr-TR" i="1" dirty="0" smtClean="0">
                <a:solidFill>
                  <a:schemeClr val="tx1">
                    <a:lumMod val="65000"/>
                    <a:lumOff val="35000"/>
                  </a:schemeClr>
                </a:solidFill>
                <a:latin typeface="Arial" panose="020B0604020202020204" pitchFamily="34" charset="0"/>
                <a:cs typeface="Arial" panose="020B0604020202020204" pitchFamily="34" charset="0"/>
              </a:rPr>
              <a:t>almıştır. </a:t>
            </a:r>
            <a:r>
              <a:rPr lang="tr-TR" i="1" dirty="0">
                <a:solidFill>
                  <a:schemeClr val="tx1">
                    <a:lumMod val="65000"/>
                    <a:lumOff val="35000"/>
                  </a:schemeClr>
                </a:solidFill>
                <a:latin typeface="Arial" panose="020B0604020202020204" pitchFamily="34" charset="0"/>
                <a:cs typeface="Arial" panose="020B0604020202020204" pitchFamily="34" charset="0"/>
              </a:rPr>
              <a:t>Davada bu koşulların birlikte gerçekleşmediği anlaşıldığından yürütmenin durdurulması isteminin </a:t>
            </a:r>
            <a:r>
              <a:rPr lang="tr-TR" i="1" dirty="0" smtClean="0">
                <a:solidFill>
                  <a:schemeClr val="tx1">
                    <a:lumMod val="65000"/>
                    <a:lumOff val="35000"/>
                  </a:schemeClr>
                </a:solidFill>
                <a:latin typeface="Arial" panose="020B0604020202020204" pitchFamily="34" charset="0"/>
                <a:cs typeface="Arial" panose="020B0604020202020204" pitchFamily="34" charset="0"/>
              </a:rPr>
              <a:t>reddine…»</a:t>
            </a:r>
          </a:p>
        </p:txBody>
      </p:sp>
    </p:spTree>
    <p:extLst>
      <p:ext uri="{BB962C8B-B14F-4D97-AF65-F5344CB8AC3E}">
        <p14:creationId xmlns:p14="http://schemas.microsoft.com/office/powerpoint/2010/main" val="453421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34946"/>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2079545"/>
            <a:ext cx="10485281" cy="5194092"/>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Yürütmeyi Durdurma Kararına İlişkin Esaslar</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27/6 - </a:t>
            </a:r>
            <a:r>
              <a:rPr lang="tr-TR" i="1" dirty="0">
                <a:solidFill>
                  <a:schemeClr val="tx1">
                    <a:lumMod val="65000"/>
                    <a:lumOff val="35000"/>
                  </a:schemeClr>
                </a:solidFill>
                <a:latin typeface="Arial" panose="020B0604020202020204" pitchFamily="34" charset="0"/>
                <a:cs typeface="Arial" panose="020B0604020202020204" pitchFamily="34" charset="0"/>
              </a:rPr>
              <a:t>Yürütmenin durdurulması kararları teminat karşılığında verilir; ancak, durumun gereklerine göre teminat aranmayabilir. Taraflar arasında teminata ilişkin olarak çıkan anlaşmazlıklar, yürütmenin durdurulması hakkında karar veren daire, mahkeme veya hakim tarafından çözümlenir. İdareden ve adli yardımdan faydalanan kimselerden teminat alınmaz</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27/10 -</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Aynı sebeplere dayanılarak ikinci kez yürütmenin durdurulması isteminde bulunulamaz.</a:t>
            </a:r>
            <a:endParaRPr lang="tr-TR" b="1"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7390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48801"/>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663908"/>
            <a:ext cx="10485281" cy="4676931"/>
          </a:xfrm>
        </p:spPr>
        <p:txBody>
          <a:bodyPr>
            <a:normAutofit fontScale="92500" lnSpcReduction="20000"/>
          </a:bodyPr>
          <a:lstStyle/>
          <a:p>
            <a:pPr algn="just"/>
            <a:r>
              <a:rPr lang="tr-TR" b="1" dirty="0">
                <a:solidFill>
                  <a:schemeClr val="tx1">
                    <a:lumMod val="65000"/>
                    <a:lumOff val="35000"/>
                  </a:schemeClr>
                </a:solidFill>
                <a:latin typeface="Arial" panose="020B0604020202020204" pitchFamily="34" charset="0"/>
                <a:cs typeface="Arial" panose="020B0604020202020204" pitchFamily="34" charset="0"/>
              </a:rPr>
              <a:t>Savunma Alınmaksızın </a:t>
            </a:r>
            <a:r>
              <a:rPr lang="tr-TR" b="1" dirty="0" smtClean="0">
                <a:solidFill>
                  <a:schemeClr val="tx1">
                    <a:lumMod val="65000"/>
                    <a:lumOff val="35000"/>
                  </a:schemeClr>
                </a:solidFill>
                <a:latin typeface="Arial" panose="020B0604020202020204" pitchFamily="34" charset="0"/>
                <a:cs typeface="Arial" panose="020B0604020202020204" pitchFamily="34" charset="0"/>
              </a:rPr>
              <a:t>YD talebi hakkında </a:t>
            </a:r>
            <a:r>
              <a:rPr lang="tr-TR" b="1" dirty="0">
                <a:solidFill>
                  <a:schemeClr val="tx1">
                    <a:lumMod val="65000"/>
                    <a:lumOff val="35000"/>
                  </a:schemeClr>
                </a:solidFill>
                <a:latin typeface="Arial" panose="020B0604020202020204" pitchFamily="34" charset="0"/>
                <a:cs typeface="Arial" panose="020B0604020202020204" pitchFamily="34" charset="0"/>
              </a:rPr>
              <a:t>kararı verilebilecek </a:t>
            </a:r>
            <a:r>
              <a:rPr lang="tr-TR" b="1" dirty="0" smtClean="0">
                <a:solidFill>
                  <a:schemeClr val="tx1">
                    <a:lumMod val="65000"/>
                    <a:lumOff val="35000"/>
                  </a:schemeClr>
                </a:solidFill>
                <a:latin typeface="Arial" panose="020B0604020202020204" pitchFamily="34" charset="0"/>
                <a:cs typeface="Arial" panose="020B0604020202020204" pitchFamily="34" charset="0"/>
              </a:rPr>
              <a:t>durumlar</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a:solidFill>
                  <a:schemeClr val="tx1">
                    <a:lumMod val="65000"/>
                    <a:lumOff val="35000"/>
                  </a:schemeClr>
                </a:solidFill>
                <a:latin typeface="Arial" panose="020B0604020202020204" pitchFamily="34" charset="0"/>
                <a:cs typeface="Arial" panose="020B0604020202020204" pitchFamily="34" charset="0"/>
              </a:rPr>
              <a:t>İYUK Madde 27/2-</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Uygulanmakla etkisi tükenecek olan idari işlemlerin yürütülmesi, savunma alındıktan sonra yeniden karar verilmek üzere, idarenin savunması alınmaksızın da durdurulabilir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p>
          <a:p>
            <a:pPr marL="0" indent="0" algn="just">
              <a:buNone/>
            </a:pPr>
            <a:r>
              <a:rPr lang="tr-TR" dirty="0" smtClean="0">
                <a:solidFill>
                  <a:schemeClr val="tx1">
                    <a:lumMod val="65000"/>
                    <a:lumOff val="35000"/>
                  </a:schemeClr>
                </a:solidFill>
                <a:latin typeface="Arial" panose="020B0604020202020204" pitchFamily="34" charset="0"/>
                <a:cs typeface="Arial" panose="020B0604020202020204" pitchFamily="34" charset="0"/>
              </a:rPr>
              <a:t>Ayrıca</a:t>
            </a:r>
            <a:r>
              <a:rPr lang="tr-TR" b="1"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dava </a:t>
            </a:r>
            <a:r>
              <a:rPr lang="tr-TR" i="1" dirty="0">
                <a:solidFill>
                  <a:schemeClr val="tx1">
                    <a:lumMod val="65000"/>
                    <a:lumOff val="35000"/>
                  </a:schemeClr>
                </a:solidFill>
                <a:latin typeface="Arial" panose="020B0604020202020204" pitchFamily="34" charset="0"/>
                <a:cs typeface="Arial" panose="020B0604020202020204" pitchFamily="34" charset="0"/>
              </a:rPr>
              <a:t>dilekçesi ve eklerinden yürütmenin durdurulması isteminin yerinde olmadığı anlaşılırsa, davalı idarenin savunması alınmaksızın istem </a:t>
            </a:r>
            <a:r>
              <a:rPr lang="tr-TR" i="1" dirty="0" smtClean="0">
                <a:solidFill>
                  <a:schemeClr val="tx1">
                    <a:lumMod val="65000"/>
                    <a:lumOff val="35000"/>
                  </a:schemeClr>
                </a:solidFill>
                <a:latin typeface="Arial" panose="020B0604020202020204" pitchFamily="34" charset="0"/>
                <a:cs typeface="Arial" panose="020B0604020202020204" pitchFamily="34" charset="0"/>
              </a:rPr>
              <a:t>reddedilebilir </a:t>
            </a:r>
            <a:r>
              <a:rPr lang="tr-TR" dirty="0" smtClean="0">
                <a:solidFill>
                  <a:schemeClr val="tx1">
                    <a:lumMod val="65000"/>
                    <a:lumOff val="35000"/>
                  </a:schemeClr>
                </a:solidFill>
                <a:latin typeface="Arial" panose="020B0604020202020204" pitchFamily="34" charset="0"/>
                <a:cs typeface="Arial" panose="020B0604020202020204" pitchFamily="34" charset="0"/>
              </a:rPr>
              <a:t>(İYUK m. 27/3)</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endParaRPr lang="tr-TR" b="1" i="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Uygulanmakla Etkisi Tükenecek İşlem</a:t>
            </a:r>
          </a:p>
          <a:p>
            <a:pPr marL="0" indent="0" algn="just">
              <a:buNone/>
            </a:pPr>
            <a:r>
              <a:rPr lang="tr-TR" sz="1900" b="1" dirty="0" smtClean="0">
                <a:solidFill>
                  <a:schemeClr val="tx1">
                    <a:lumMod val="65000"/>
                    <a:lumOff val="35000"/>
                  </a:schemeClr>
                </a:solidFill>
                <a:latin typeface="Arial" panose="020B0604020202020204" pitchFamily="34" charset="0"/>
                <a:cs typeface="Arial" panose="020B0604020202020204" pitchFamily="34" charset="0"/>
              </a:rPr>
              <a:t>(D.15D, E. 2016/1583, T. 18.3.2016): </a:t>
            </a:r>
            <a:r>
              <a:rPr lang="tr-TR" sz="1900" dirty="0" smtClean="0">
                <a:solidFill>
                  <a:schemeClr val="tx1">
                    <a:lumMod val="65000"/>
                    <a:lumOff val="35000"/>
                  </a:schemeClr>
                </a:solidFill>
                <a:latin typeface="Arial" panose="020B0604020202020204" pitchFamily="34" charset="0"/>
                <a:cs typeface="Arial" panose="020B0604020202020204" pitchFamily="34" charset="0"/>
              </a:rPr>
              <a:t>«</a:t>
            </a:r>
            <a:r>
              <a:rPr lang="tr-TR" sz="1900" i="1" dirty="0" smtClean="0">
                <a:solidFill>
                  <a:schemeClr val="tx1">
                    <a:lumMod val="65000"/>
                    <a:lumOff val="35000"/>
                  </a:schemeClr>
                </a:solidFill>
                <a:latin typeface="Arial" panose="020B0604020202020204" pitchFamily="34" charset="0"/>
                <a:cs typeface="Arial" panose="020B0604020202020204" pitchFamily="34" charset="0"/>
              </a:rPr>
              <a:t>2577 Sayılı İdari Yargılama Usulü Kanunu'nun 27. maddesinin 2. fıkrasında, Danıştay veya idari mahkemelerin, idari işlemin uygulanması halinde telafisi güç veya imkânsız zararların doğması ve idari işlemin açıkça hukuka aykırı olması şartlarının birlikte gerçekleşmesi durumunda, davalı idarenin savunması alındıktan veya savunma süresi geçtikten sonra gerekçe göstererek yürütmenin durdurulmasına karar verebilecekleri, </a:t>
            </a:r>
            <a:r>
              <a:rPr lang="tr-TR" sz="1900" b="1" i="1" dirty="0" smtClean="0">
                <a:solidFill>
                  <a:schemeClr val="tx1">
                    <a:lumMod val="65000"/>
                    <a:lumOff val="35000"/>
                  </a:schemeClr>
                </a:solidFill>
                <a:latin typeface="Arial" panose="020B0604020202020204" pitchFamily="34" charset="0"/>
                <a:cs typeface="Arial" panose="020B0604020202020204" pitchFamily="34" charset="0"/>
              </a:rPr>
              <a:t>uygulanmakla etkisi tükenecek </a:t>
            </a:r>
            <a:r>
              <a:rPr lang="tr-TR" sz="1900" i="1" dirty="0" smtClean="0">
                <a:solidFill>
                  <a:schemeClr val="tx1">
                    <a:lumMod val="65000"/>
                    <a:lumOff val="35000"/>
                  </a:schemeClr>
                </a:solidFill>
                <a:latin typeface="Arial" panose="020B0604020202020204" pitchFamily="34" charset="0"/>
                <a:cs typeface="Arial" panose="020B0604020202020204" pitchFamily="34" charset="0"/>
              </a:rPr>
              <a:t>olan idari işlemlerin yürütülmesinin, savunma alındıktan sonra yeniden karar verilmek üzere, idarenin savunması alınmaksızın da durdurulabileceği hükme bağlanmıştır.</a:t>
            </a:r>
          </a:p>
          <a:p>
            <a:pPr marL="0" indent="0" algn="just">
              <a:buNone/>
            </a:pPr>
            <a:r>
              <a:rPr lang="tr-TR" sz="1900" i="1" dirty="0" smtClean="0">
                <a:solidFill>
                  <a:schemeClr val="tx1">
                    <a:lumMod val="65000"/>
                    <a:lumOff val="35000"/>
                  </a:schemeClr>
                </a:solidFill>
                <a:latin typeface="Arial" panose="020B0604020202020204" pitchFamily="34" charset="0"/>
                <a:cs typeface="Arial" panose="020B0604020202020204" pitchFamily="34" charset="0"/>
              </a:rPr>
              <a:t>Buna </a:t>
            </a:r>
            <a:r>
              <a:rPr lang="tr-TR" sz="1900" i="1" dirty="0">
                <a:solidFill>
                  <a:schemeClr val="tx1">
                    <a:lumMod val="65000"/>
                    <a:lumOff val="35000"/>
                  </a:schemeClr>
                </a:solidFill>
                <a:latin typeface="Arial" panose="020B0604020202020204" pitchFamily="34" charset="0"/>
                <a:cs typeface="Arial" panose="020B0604020202020204" pitchFamily="34" charset="0"/>
              </a:rPr>
              <a:t>göre, ilke olarak yürütmenin durdurulması istemleri hakkında karar verilebilmesi için öncelikle davalı idarenin/idarelerin savunması/savunmalarının alınması veya yasal savunma süresinin geçmiş olması gerekmektedir. Ancak, bu koşula bir istisna getirilmiş olup; "uygulanmakla etkisi tükenecek olan idari işlemlerin" davaya konu olduğu durumlarda, idarenin/idarelerin savunması alınmaksızın da yürütmenin durdurulmasına karar verilebilecektir</a:t>
            </a:r>
            <a:r>
              <a:rPr lang="tr-TR" sz="1900" i="1" dirty="0" smtClean="0">
                <a:solidFill>
                  <a:schemeClr val="tx1">
                    <a:lumMod val="65000"/>
                    <a:lumOff val="35000"/>
                  </a:schemeClr>
                </a:solidFill>
                <a:latin typeface="Arial" panose="020B0604020202020204" pitchFamily="34" charset="0"/>
                <a:cs typeface="Arial" panose="020B0604020202020204" pitchFamily="34" charset="0"/>
              </a:rPr>
              <a:t>.»</a:t>
            </a:r>
            <a:endParaRPr lang="tr-TR" sz="1900" i="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8013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606780" y="734946"/>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195601" y="1685942"/>
            <a:ext cx="10485281" cy="4979263"/>
          </a:xfrm>
        </p:spPr>
        <p:txBody>
          <a:bodyPr>
            <a:noAutofit/>
          </a:bodyPr>
          <a:lstStyle/>
          <a:p>
            <a:pPr marL="0" indent="0" algn="just">
              <a:buClr>
                <a:srgbClr val="A53010"/>
              </a:buClr>
              <a:buNone/>
            </a:pPr>
            <a:r>
              <a:rPr lang="tr-TR" b="1" dirty="0">
                <a:solidFill>
                  <a:schemeClr val="tx1">
                    <a:lumMod val="65000"/>
                    <a:lumOff val="35000"/>
                  </a:schemeClr>
                </a:solidFill>
                <a:latin typeface="Arial" panose="020B0604020202020204" pitchFamily="34" charset="0"/>
                <a:cs typeface="Arial" panose="020B0604020202020204" pitchFamily="34" charset="0"/>
              </a:rPr>
              <a:t>(D.15D, E. 2016/1583, T. 18.3.2016): </a:t>
            </a:r>
            <a:r>
              <a:rPr lang="tr-TR" dirty="0" smtClean="0">
                <a:solidFill>
                  <a:schemeClr val="tx1">
                    <a:lumMod val="65000"/>
                    <a:lumOff val="35000"/>
                  </a:schemeClr>
                </a:solidFill>
                <a:latin typeface="Arial" panose="020B0604020202020204" pitchFamily="34" charset="0"/>
                <a:cs typeface="Arial" panose="020B0604020202020204" pitchFamily="34" charset="0"/>
              </a:rPr>
              <a:t>"</a:t>
            </a:r>
            <a:r>
              <a:rPr lang="tr-TR" i="1" dirty="0">
                <a:solidFill>
                  <a:schemeClr val="tx1">
                    <a:lumMod val="65000"/>
                    <a:lumOff val="35000"/>
                  </a:schemeClr>
                </a:solidFill>
                <a:latin typeface="Arial" panose="020B0604020202020204" pitchFamily="34" charset="0"/>
                <a:cs typeface="Arial" panose="020B0604020202020204" pitchFamily="34" charset="0"/>
              </a:rPr>
              <a:t>Uygulanmakla etkisi tükenecek olan idari işlem", uygulanmakla tamamlanan, uygulandıkları takdirde telafisi güç ya da imkansız olacak zararın gerçekleştiği veya gerçekleşme olasılığı bulunan, bu özellikleri itibarıyla da haklarında acil olarak karar verilmesi gereken işlemler olarak tanımlanabilir. Bu tür işlemlerin uygulanmaları durumunda geri döndürülemez sonuçlara yol açıp açmadıkları tespit edilirken, fiilen böyle bir sonucun ortaya çıkıp çıkmadığı değil, böyle bir olasılığın bulunup bulunmadığı önem taşımaktadır.</a:t>
            </a:r>
          </a:p>
          <a:p>
            <a:pPr marL="0" lvl="0" indent="0" algn="just">
              <a:buClr>
                <a:srgbClr val="A53010"/>
              </a:buClr>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Yürütmenin </a:t>
            </a:r>
            <a:r>
              <a:rPr lang="tr-TR" i="1" dirty="0">
                <a:solidFill>
                  <a:schemeClr val="tx1">
                    <a:lumMod val="65000"/>
                    <a:lumOff val="35000"/>
                  </a:schemeClr>
                </a:solidFill>
                <a:latin typeface="Arial" panose="020B0604020202020204" pitchFamily="34" charset="0"/>
                <a:cs typeface="Arial" panose="020B0604020202020204" pitchFamily="34" charset="0"/>
              </a:rPr>
              <a:t>durdurulması kararının amacı, kişilerin hak arama özgürlüğünün daha verimli bir şekilde kullanılmasını sağlamak olup, bir istisna olarak düzenlenen uygulamakla etkisi tükenecek işlemlerde ise, nitelikleri gereği bir adım daha ileri gidilerek yargısal denetimin etkin ve uygulanabilir bir şekilde gerçekleştirilmesi amaç edinilmiştir. Nitekim Yasa hükmünün gerekçesinde yer verilen sınır dışı etme ve yıkım gibi bir takım işlemler uygulandıkları taktirde geri dönülemez etkiler yaratmakta ve yargının karar verdiği aşamada artık kararın bir etkinliği kalmamaktadır</a:t>
            </a:r>
            <a:r>
              <a:rPr lang="tr-TR" dirty="0" smtClean="0">
                <a:solidFill>
                  <a:schemeClr val="tx1">
                    <a:lumMod val="65000"/>
                    <a:lumOff val="35000"/>
                  </a:schemeClr>
                </a:solidFill>
                <a:latin typeface="Arial" panose="020B0604020202020204" pitchFamily="34" charset="0"/>
                <a:cs typeface="Arial" panose="020B0604020202020204" pitchFamily="34" charset="0"/>
              </a:rPr>
              <a:t>.»</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Kanun Uyarınca </a:t>
            </a:r>
            <a:r>
              <a:rPr lang="tr-TR" b="1" dirty="0">
                <a:solidFill>
                  <a:schemeClr val="tx1">
                    <a:lumMod val="65000"/>
                    <a:lumOff val="35000"/>
                  </a:schemeClr>
                </a:solidFill>
                <a:latin typeface="Arial" panose="020B0604020202020204" pitchFamily="34" charset="0"/>
                <a:cs typeface="Arial" panose="020B0604020202020204" pitchFamily="34" charset="0"/>
              </a:rPr>
              <a:t>Uygulanmakla Etkisi Tükenecek </a:t>
            </a:r>
            <a:r>
              <a:rPr lang="tr-TR" b="1" dirty="0" smtClean="0">
                <a:solidFill>
                  <a:schemeClr val="tx1">
                    <a:lumMod val="65000"/>
                    <a:lumOff val="35000"/>
                  </a:schemeClr>
                </a:solidFill>
                <a:latin typeface="Arial" panose="020B0604020202020204" pitchFamily="34" charset="0"/>
                <a:cs typeface="Arial" panose="020B0604020202020204" pitchFamily="34" charset="0"/>
              </a:rPr>
              <a:t>İşlem Dışında Kalan İşlemler</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a:t>
            </a:r>
            <a:r>
              <a:rPr lang="tr-TR" b="1" dirty="0">
                <a:solidFill>
                  <a:schemeClr val="tx1">
                    <a:lumMod val="65000"/>
                    <a:lumOff val="35000"/>
                  </a:schemeClr>
                </a:solidFill>
                <a:latin typeface="Arial" panose="020B0604020202020204" pitchFamily="34" charset="0"/>
                <a:cs typeface="Arial" panose="020B0604020202020204" pitchFamily="34" charset="0"/>
              </a:rPr>
              <a:t>Madde </a:t>
            </a:r>
            <a:r>
              <a:rPr lang="tr-TR" b="1" dirty="0" smtClean="0">
                <a:solidFill>
                  <a:schemeClr val="tx1">
                    <a:lumMod val="65000"/>
                    <a:lumOff val="35000"/>
                  </a:schemeClr>
                </a:solidFill>
                <a:latin typeface="Arial" panose="020B0604020202020204" pitchFamily="34" charset="0"/>
                <a:cs typeface="Arial" panose="020B0604020202020204" pitchFamily="34" charset="0"/>
              </a:rPr>
              <a:t>27/2- </a:t>
            </a:r>
            <a:r>
              <a:rPr lang="tr-TR" i="1" dirty="0">
                <a:solidFill>
                  <a:schemeClr val="tx1">
                    <a:lumMod val="65000"/>
                    <a:lumOff val="35000"/>
                  </a:schemeClr>
                </a:solidFill>
                <a:latin typeface="Arial" panose="020B0604020202020204" pitchFamily="34" charset="0"/>
                <a:cs typeface="Arial" panose="020B0604020202020204" pitchFamily="34" charset="0"/>
              </a:rPr>
              <a:t>Ancak, kamu görevlileri hakkında tesis edilen atama, naklen atama, görev ve unvan değişikliği, geçici veya sürekli görevlendirmelere ilişkin idari işlemler, uygulanmakla etkisi tükenecek olan idari işlemlerden sayılmaz.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endParaRPr lang="tr-TR" b="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3074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07237"/>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663908"/>
            <a:ext cx="10485281" cy="4676931"/>
          </a:xfrm>
        </p:spPr>
        <p:txBody>
          <a:bodyPr>
            <a:normAutofit/>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Vergi Uyuşmazlıklarında Kural</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27/4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smtClean="0">
                <a:solidFill>
                  <a:schemeClr val="tx1">
                    <a:lumMod val="65000"/>
                    <a:lumOff val="35000"/>
                  </a:schemeClr>
                </a:solidFill>
                <a:latin typeface="Arial" panose="020B0604020202020204" pitchFamily="34" charset="0"/>
                <a:cs typeface="Arial" panose="020B0604020202020204" pitchFamily="34" charset="0"/>
              </a:rPr>
              <a:t>Vergi </a:t>
            </a:r>
            <a:r>
              <a:rPr lang="tr-TR" i="1" dirty="0">
                <a:solidFill>
                  <a:schemeClr val="tx1">
                    <a:lumMod val="65000"/>
                    <a:lumOff val="35000"/>
                  </a:schemeClr>
                </a:solidFill>
                <a:latin typeface="Arial" panose="020B0604020202020204" pitchFamily="34" charset="0"/>
                <a:cs typeface="Arial" panose="020B0604020202020204" pitchFamily="34" charset="0"/>
              </a:rPr>
              <a:t>mahkemelerinde, vergi uyuşmazlıklarından doğan davaların açılması, tarh edilen vergi, resim ve harçlar ile benzeri mali yükümlerin ve bunların zam ve cezalarının dava konusu edilen bölümünün tahsil işlemlerini durdurur. Ancak, 26 </a:t>
            </a:r>
            <a:r>
              <a:rPr lang="tr-TR" i="1" dirty="0" err="1">
                <a:solidFill>
                  <a:schemeClr val="tx1">
                    <a:lumMod val="65000"/>
                    <a:lumOff val="35000"/>
                  </a:schemeClr>
                </a:solidFill>
                <a:latin typeface="Arial" panose="020B0604020202020204" pitchFamily="34" charset="0"/>
                <a:cs typeface="Arial" panose="020B0604020202020204" pitchFamily="34" charset="0"/>
              </a:rPr>
              <a:t>ncı</a:t>
            </a:r>
            <a:r>
              <a:rPr lang="tr-TR" i="1" dirty="0">
                <a:solidFill>
                  <a:schemeClr val="tx1">
                    <a:lumMod val="65000"/>
                    <a:lumOff val="35000"/>
                  </a:schemeClr>
                </a:solidFill>
                <a:latin typeface="Arial" panose="020B0604020202020204" pitchFamily="34" charset="0"/>
                <a:cs typeface="Arial" panose="020B0604020202020204" pitchFamily="34" charset="0"/>
              </a:rPr>
              <a:t> maddenin 3 üncü fıkrasına göre işlemden kaldırılan vergi davası dosyalarında tahsil işlemi devam eder. Bu şekilde işlemden kaldırılan dosyanın yeniden işleme konulması ile </a:t>
            </a:r>
            <a:r>
              <a:rPr lang="tr-TR" i="1" dirty="0" err="1">
                <a:solidFill>
                  <a:schemeClr val="tx1">
                    <a:lumMod val="65000"/>
                    <a:lumOff val="35000"/>
                  </a:schemeClr>
                </a:solidFill>
                <a:latin typeface="Arial" panose="020B0604020202020204" pitchFamily="34" charset="0"/>
                <a:cs typeface="Arial" panose="020B0604020202020204" pitchFamily="34" charset="0"/>
              </a:rPr>
              <a:t>ihtirazi</a:t>
            </a:r>
            <a:r>
              <a:rPr lang="tr-TR" i="1" dirty="0">
                <a:solidFill>
                  <a:schemeClr val="tx1">
                    <a:lumMod val="65000"/>
                    <a:lumOff val="35000"/>
                  </a:schemeClr>
                </a:solidFill>
                <a:latin typeface="Arial" panose="020B0604020202020204" pitchFamily="34" charset="0"/>
                <a:cs typeface="Arial" panose="020B0604020202020204" pitchFamily="34" charset="0"/>
              </a:rPr>
              <a:t> kayıtla verilen beyannameler üzerine yapılan işlemlerle tahsilat işlemlerinden </a:t>
            </a:r>
            <a:r>
              <a:rPr lang="tr-TR" i="1" dirty="0" smtClean="0">
                <a:solidFill>
                  <a:schemeClr val="tx1">
                    <a:lumMod val="65000"/>
                    <a:lumOff val="35000"/>
                  </a:schemeClr>
                </a:solidFill>
                <a:latin typeface="Arial" panose="020B0604020202020204" pitchFamily="34" charset="0"/>
                <a:cs typeface="Arial" panose="020B0604020202020204" pitchFamily="34" charset="0"/>
              </a:rPr>
              <a:t>dolayı </a:t>
            </a:r>
            <a:r>
              <a:rPr lang="tr-TR" i="1" dirty="0">
                <a:solidFill>
                  <a:schemeClr val="tx1">
                    <a:lumMod val="65000"/>
                    <a:lumOff val="35000"/>
                  </a:schemeClr>
                </a:solidFill>
                <a:latin typeface="Arial" panose="020B0604020202020204" pitchFamily="34" charset="0"/>
                <a:cs typeface="Arial" panose="020B0604020202020204" pitchFamily="34" charset="0"/>
              </a:rPr>
              <a:t>açılan davalar</a:t>
            </a:r>
            <a:r>
              <a:rPr lang="tr-TR" i="1" dirty="0" smtClean="0">
                <a:solidFill>
                  <a:schemeClr val="tx1">
                    <a:lumMod val="65000"/>
                    <a:lumOff val="35000"/>
                  </a:schemeClr>
                </a:solidFill>
                <a:latin typeface="Arial" panose="020B0604020202020204" pitchFamily="34" charset="0"/>
                <a:cs typeface="Arial" panose="020B0604020202020204" pitchFamily="34" charset="0"/>
              </a:rPr>
              <a:t>, tahsil </a:t>
            </a:r>
            <a:r>
              <a:rPr lang="tr-TR" i="1" dirty="0">
                <a:solidFill>
                  <a:schemeClr val="tx1">
                    <a:lumMod val="65000"/>
                    <a:lumOff val="35000"/>
                  </a:schemeClr>
                </a:solidFill>
                <a:latin typeface="Arial" panose="020B0604020202020204" pitchFamily="34" charset="0"/>
                <a:cs typeface="Arial" panose="020B0604020202020204" pitchFamily="34" charset="0"/>
              </a:rPr>
              <a:t>işlemini durdurmaz. Bunlar hakkında yürütmenin durdurulması istenebilir.</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1850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48801"/>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663908"/>
            <a:ext cx="10485281" cy="5089432"/>
          </a:xfrm>
        </p:spPr>
        <p:txBody>
          <a:bodyPr>
            <a:normAutofit fontScale="92500" lnSpcReduction="10000"/>
          </a:bodyPr>
          <a:lstStyle/>
          <a:p>
            <a:pPr algn="just"/>
            <a:r>
              <a:rPr lang="tr-TR" b="1" dirty="0" smtClean="0">
                <a:solidFill>
                  <a:schemeClr val="tx1">
                    <a:lumMod val="65000"/>
                    <a:lumOff val="35000"/>
                  </a:schemeClr>
                </a:solidFill>
                <a:latin typeface="Arial" panose="020B0604020202020204" pitchFamily="34" charset="0"/>
                <a:cs typeface="Arial" panose="020B0604020202020204" pitchFamily="34" charset="0"/>
              </a:rPr>
              <a:t>YD talepleri hakkında verilen kararlara itiraz</a:t>
            </a: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27/7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Yürütmenin durdurulması istemleri hakkında verilen kararlar; Danıştay dava dairelerince verilmişse konusuna göre İdari veya Vergi Dava Daireleri Kurullarına, bölge idare mahkemesi kararlarına karşı en yakın bölge idare mahkemesine, idare ve vergi mahkemeleri ile tek hakim tarafından verilen kararlara karşı bölge idare mahkemesine (…) (1) kararın tebliğini izleyen günden itibaren yedi gün içinde bir defaya mahsus olmak üzere itiraz edilebilir. İtiraz edilen merciler, dosyanın kendisine gelişinden itibaren yedi gün içinde karar vermek zorundadır. İtiraz üzerine verilen kararlar kesindir.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(D. 8D, E. 1991/3289, K. 1991/1908, T. 5.12.1991): «</a:t>
            </a:r>
            <a:r>
              <a:rPr lang="tr-TR" i="1" dirty="0" smtClean="0">
                <a:solidFill>
                  <a:schemeClr val="tx1">
                    <a:lumMod val="65000"/>
                    <a:lumOff val="35000"/>
                  </a:schemeClr>
                </a:solidFill>
                <a:latin typeface="Arial" panose="020B0604020202020204" pitchFamily="34" charset="0"/>
                <a:cs typeface="Arial" panose="020B0604020202020204" pitchFamily="34" charset="0"/>
              </a:rPr>
              <a:t>2577 </a:t>
            </a:r>
            <a:r>
              <a:rPr lang="tr-TR" i="1" dirty="0">
                <a:solidFill>
                  <a:schemeClr val="tx1">
                    <a:lumMod val="65000"/>
                    <a:lumOff val="35000"/>
                  </a:schemeClr>
                </a:solidFill>
                <a:latin typeface="Arial" panose="020B0604020202020204" pitchFamily="34" charset="0"/>
                <a:cs typeface="Arial" panose="020B0604020202020204" pitchFamily="34" charset="0"/>
              </a:rPr>
              <a:t>sayılı yasanın Yürütmenin durdurulması başlıklı 27. maddesinin 3622 sayılı yasa ile eklenen 12. bendinde yürütmenin durdurulması istemleri hakkında verilen kararlar Danıştay dava daireleri tarafından verilmişse konusuna göre idari veya Vergi Dava Daireleri Genel Kurullarına, Bölge İdare Mahkemesi kararlarına karşı en yakın bölge İdare Mahkemesine, İdari ve vergi mahkemesine itiraz edilebileceği, itiraz üzerine verilen kararların kesin olduğu kuralı getirilmiştir.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Olayda</a:t>
            </a:r>
            <a:r>
              <a:rPr lang="tr-TR" i="1" dirty="0">
                <a:solidFill>
                  <a:schemeClr val="tx1">
                    <a:lumMod val="65000"/>
                    <a:lumOff val="35000"/>
                  </a:schemeClr>
                </a:solidFill>
                <a:latin typeface="Arial" panose="020B0604020202020204" pitchFamily="34" charset="0"/>
                <a:cs typeface="Arial" panose="020B0604020202020204" pitchFamily="34" charset="0"/>
              </a:rPr>
              <a:t>; Yükseköğrenim öğrencisi davacının girdiği sınavda başarısız sayılma işleminin iptali için açtığı davada yürütmenin durdurulması istemini reddeden Ankara 5. İdare Mahkemesinin 16.7.1991 gün ve E : 1990/797 sayılı kararına yapılan itiraz Ankara Bölge İdare Mahkemesince yukarıda açıklanan yasanın 27. maddesine göre incelenmiş ve süresinde itiraz edilmemesi nedeniyle 17.9.1991 gününde reddedilmiştir.</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Buna </a:t>
            </a:r>
            <a:r>
              <a:rPr lang="tr-TR" i="1" dirty="0">
                <a:solidFill>
                  <a:schemeClr val="tx1">
                    <a:lumMod val="65000"/>
                    <a:lumOff val="35000"/>
                  </a:schemeClr>
                </a:solidFill>
                <a:latin typeface="Arial" panose="020B0604020202020204" pitchFamily="34" charset="0"/>
                <a:cs typeface="Arial" panose="020B0604020202020204" pitchFamily="34" charset="0"/>
              </a:rPr>
              <a:t>göre, Bölge İdare Mahkemesinin yürütmenin durdurulması istemi hakkında verilen kararları </a:t>
            </a:r>
            <a:r>
              <a:rPr lang="tr-TR" i="1" dirty="0" err="1">
                <a:solidFill>
                  <a:schemeClr val="tx1">
                    <a:lumMod val="65000"/>
                    <a:lumOff val="35000"/>
                  </a:schemeClr>
                </a:solidFill>
                <a:latin typeface="Arial" panose="020B0604020202020204" pitchFamily="34" charset="0"/>
                <a:cs typeface="Arial" panose="020B0604020202020204" pitchFamily="34" charset="0"/>
              </a:rPr>
              <a:t>itirazen</a:t>
            </a:r>
            <a:r>
              <a:rPr lang="tr-TR" i="1" dirty="0">
                <a:solidFill>
                  <a:schemeClr val="tx1">
                    <a:lumMod val="65000"/>
                    <a:lumOff val="35000"/>
                  </a:schemeClr>
                </a:solidFill>
                <a:latin typeface="Arial" panose="020B0604020202020204" pitchFamily="34" charset="0"/>
                <a:cs typeface="Arial" panose="020B0604020202020204" pitchFamily="34" charset="0"/>
              </a:rPr>
              <a:t> inceleyerek verdikleri kararlar </a:t>
            </a:r>
            <a:r>
              <a:rPr lang="tr-TR" i="1" dirty="0" smtClean="0">
                <a:solidFill>
                  <a:schemeClr val="tx1">
                    <a:lumMod val="65000"/>
                    <a:lumOff val="35000"/>
                  </a:schemeClr>
                </a:solidFill>
                <a:latin typeface="Arial" panose="020B0604020202020204" pitchFamily="34" charset="0"/>
                <a:cs typeface="Arial" panose="020B0604020202020204" pitchFamily="34" charset="0"/>
              </a:rPr>
              <a:t>kesin </a:t>
            </a:r>
            <a:r>
              <a:rPr lang="tr-TR" i="1" dirty="0">
                <a:solidFill>
                  <a:schemeClr val="tx1">
                    <a:lumMod val="65000"/>
                    <a:lumOff val="35000"/>
                  </a:schemeClr>
                </a:solidFill>
                <a:latin typeface="Arial" panose="020B0604020202020204" pitchFamily="34" charset="0"/>
                <a:cs typeface="Arial" panose="020B0604020202020204" pitchFamily="34" charset="0"/>
              </a:rPr>
              <a:t>olduğundan bu kararın Danıştay'ca </a:t>
            </a:r>
            <a:r>
              <a:rPr lang="tr-TR" i="1" dirty="0" err="1">
                <a:solidFill>
                  <a:schemeClr val="tx1">
                    <a:lumMod val="65000"/>
                    <a:lumOff val="35000"/>
                  </a:schemeClr>
                </a:solidFill>
                <a:latin typeface="Arial" panose="020B0604020202020204" pitchFamily="34" charset="0"/>
                <a:cs typeface="Arial" panose="020B0604020202020204" pitchFamily="34" charset="0"/>
              </a:rPr>
              <a:t>temyizen</a:t>
            </a:r>
            <a:r>
              <a:rPr lang="tr-TR" i="1" dirty="0">
                <a:solidFill>
                  <a:schemeClr val="tx1">
                    <a:lumMod val="65000"/>
                    <a:lumOff val="35000"/>
                  </a:schemeClr>
                </a:solidFill>
                <a:latin typeface="Arial" panose="020B0604020202020204" pitchFamily="34" charset="0"/>
                <a:cs typeface="Arial" panose="020B0604020202020204" pitchFamily="34" charset="0"/>
              </a:rPr>
              <a:t> inceleme olanağı bulunmamaktadır</a:t>
            </a:r>
            <a:r>
              <a:rPr lang="tr-TR" i="1" dirty="0" smtClean="0">
                <a:solidFill>
                  <a:schemeClr val="tx1">
                    <a:lumMod val="65000"/>
                    <a:lumOff val="35000"/>
                  </a:schemeClr>
                </a:solidFill>
                <a:latin typeface="Arial" panose="020B0604020202020204" pitchFamily="34" charset="0"/>
                <a:cs typeface="Arial" panose="020B0604020202020204" pitchFamily="34" charset="0"/>
              </a:rPr>
              <a:t>.»</a:t>
            </a:r>
            <a:endParaRPr lang="tr-TR"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67101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lumMod val="7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Unvan 3"/>
          <p:cNvSpPr>
            <a:spLocks noGrp="1"/>
          </p:cNvSpPr>
          <p:nvPr>
            <p:ph type="title"/>
          </p:nvPr>
        </p:nvSpPr>
        <p:spPr>
          <a:xfrm>
            <a:off x="2592925" y="721091"/>
            <a:ext cx="8911687" cy="739995"/>
          </a:xfrm>
        </p:spPr>
        <p:txBody>
          <a:bodyPr>
            <a:normAutofit/>
          </a:bodyPr>
          <a:lstStyle/>
          <a:p>
            <a:r>
              <a:rPr lang="tr-TR" sz="3200" b="1" dirty="0" smtClean="0">
                <a:solidFill>
                  <a:schemeClr val="tx1">
                    <a:lumMod val="65000"/>
                    <a:lumOff val="35000"/>
                  </a:schemeClr>
                </a:solidFill>
                <a:latin typeface="Arial" panose="020B0604020202020204" pitchFamily="34" charset="0"/>
                <a:cs typeface="Arial" panose="020B0604020202020204" pitchFamily="34" charset="0"/>
              </a:rPr>
              <a:t>Yürütmenin Durdurulması</a:t>
            </a:r>
            <a:endParaRPr lang="tr-TR" sz="3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 name="İçerik Yer Tutucusu 4"/>
          <p:cNvSpPr>
            <a:spLocks noGrp="1"/>
          </p:cNvSpPr>
          <p:nvPr>
            <p:ph idx="1"/>
          </p:nvPr>
        </p:nvSpPr>
        <p:spPr>
          <a:xfrm>
            <a:off x="1019331" y="1663908"/>
            <a:ext cx="10485281" cy="5411449"/>
          </a:xfrm>
        </p:spPr>
        <p:txBody>
          <a:bodyPr>
            <a:normAutofit/>
          </a:bodyPr>
          <a:lstStyle/>
          <a:p>
            <a:pPr algn="just"/>
            <a:r>
              <a:rPr lang="tr-TR" b="1" dirty="0">
                <a:solidFill>
                  <a:schemeClr val="tx1">
                    <a:lumMod val="65000"/>
                    <a:lumOff val="35000"/>
                  </a:schemeClr>
                </a:solidFill>
                <a:latin typeface="Arial" panose="020B0604020202020204" pitchFamily="34" charset="0"/>
                <a:cs typeface="Arial" panose="020B0604020202020204" pitchFamily="34" charset="0"/>
              </a:rPr>
              <a:t>Temyiz veya istinaf istemlerinde yürütmenin durdurulması </a:t>
            </a:r>
            <a:endParaRPr lang="tr-TR" b="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b="1" dirty="0" smtClean="0">
                <a:solidFill>
                  <a:schemeClr val="tx1">
                    <a:lumMod val="65000"/>
                    <a:lumOff val="35000"/>
                  </a:schemeClr>
                </a:solidFill>
                <a:latin typeface="Arial" panose="020B0604020202020204" pitchFamily="34" charset="0"/>
                <a:cs typeface="Arial" panose="020B0604020202020204" pitchFamily="34" charset="0"/>
              </a:rPr>
              <a:t>İYUK Madde 52 </a:t>
            </a:r>
            <a:r>
              <a:rPr lang="tr-TR" dirty="0" smtClean="0">
                <a:solidFill>
                  <a:schemeClr val="tx1">
                    <a:lumMod val="65000"/>
                    <a:lumOff val="35000"/>
                  </a:schemeClr>
                </a:solidFill>
                <a:latin typeface="Arial" panose="020B0604020202020204" pitchFamily="34" charset="0"/>
                <a:cs typeface="Arial" panose="020B0604020202020204" pitchFamily="34" charset="0"/>
              </a:rPr>
              <a:t>- </a:t>
            </a:r>
            <a:r>
              <a:rPr lang="tr-TR" i="1" dirty="0">
                <a:solidFill>
                  <a:schemeClr val="tx1">
                    <a:lumMod val="65000"/>
                    <a:lumOff val="35000"/>
                  </a:schemeClr>
                </a:solidFill>
                <a:latin typeface="Arial" panose="020B0604020202020204" pitchFamily="34" charset="0"/>
                <a:cs typeface="Arial" panose="020B0604020202020204" pitchFamily="34" charset="0"/>
              </a:rPr>
              <a:t>Temyiz veya istinaf yoluna başvurulmuş olması, hakim, mahkeme veya Danıştay kararlarının yürütülmesini durdurmaz. Ancak, bu kararların teminat karşılığında yürütülmesinin durdurulmasına temyiz istemini incelemeye yetkili Danıştay dava dairesi, kurulu veya istinaf başvurusunu incelemeye yetkili bölge idare mahkemesince karar verilebilir. (Ek Cümle: 10/6/1994 - 4001/22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Davanın reddine ilişkin kararlara karşı temyiz ya da istinaf yoluna başvurulması halinde, dava konusu işlem hakkında yürütmenin durdurulması kararı verilebilmesi 27 </a:t>
            </a:r>
            <a:r>
              <a:rPr lang="tr-TR" i="1" dirty="0" err="1">
                <a:solidFill>
                  <a:schemeClr val="tx1">
                    <a:lumMod val="65000"/>
                    <a:lumOff val="35000"/>
                  </a:schemeClr>
                </a:solidFill>
                <a:latin typeface="Arial" panose="020B0604020202020204" pitchFamily="34" charset="0"/>
                <a:cs typeface="Arial" panose="020B0604020202020204" pitchFamily="34" charset="0"/>
              </a:rPr>
              <a:t>nci</a:t>
            </a:r>
            <a:r>
              <a:rPr lang="tr-TR" i="1" dirty="0">
                <a:solidFill>
                  <a:schemeClr val="tx1">
                    <a:lumMod val="65000"/>
                    <a:lumOff val="35000"/>
                  </a:schemeClr>
                </a:solidFill>
                <a:latin typeface="Arial" panose="020B0604020202020204" pitchFamily="34" charset="0"/>
                <a:cs typeface="Arial" panose="020B0604020202020204" pitchFamily="34" charset="0"/>
              </a:rPr>
              <a:t> maddede öngörülen koşulun varlığına bağlıdır. </a:t>
            </a:r>
            <a:r>
              <a:rPr lang="tr-TR" i="1" dirty="0" smtClean="0">
                <a:solidFill>
                  <a:schemeClr val="tx1">
                    <a:lumMod val="65000"/>
                    <a:lumOff val="35000"/>
                  </a:schemeClr>
                </a:solidFill>
                <a:latin typeface="Arial" panose="020B0604020202020204" pitchFamily="34" charset="0"/>
                <a:cs typeface="Arial" panose="020B0604020202020204" pitchFamily="34" charset="0"/>
              </a:rPr>
              <a:t> </a:t>
            </a: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2</a:t>
            </a:r>
            <a:r>
              <a:rPr lang="tr-TR" i="1" dirty="0">
                <a:solidFill>
                  <a:schemeClr val="tx1">
                    <a:lumMod val="65000"/>
                    <a:lumOff val="35000"/>
                  </a:schemeClr>
                </a:solidFill>
                <a:latin typeface="Arial" panose="020B0604020202020204" pitchFamily="34" charset="0"/>
                <a:cs typeface="Arial" panose="020B0604020202020204" pitchFamily="34" charset="0"/>
              </a:rPr>
              <a:t>. İptal davalarında teminat istenmeyebilir.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3</a:t>
            </a:r>
            <a:r>
              <a:rPr lang="tr-TR" i="1" dirty="0">
                <a:solidFill>
                  <a:schemeClr val="tx1">
                    <a:lumMod val="65000"/>
                    <a:lumOff val="35000"/>
                  </a:schemeClr>
                </a:solidFill>
                <a:latin typeface="Arial" panose="020B0604020202020204" pitchFamily="34" charset="0"/>
                <a:cs typeface="Arial" panose="020B0604020202020204" pitchFamily="34" charset="0"/>
              </a:rPr>
              <a:t>. İdareden ve adli yardımdan </a:t>
            </a:r>
            <a:r>
              <a:rPr lang="tr-TR" i="1" dirty="0" err="1">
                <a:solidFill>
                  <a:schemeClr val="tx1">
                    <a:lumMod val="65000"/>
                    <a:lumOff val="35000"/>
                  </a:schemeClr>
                </a:solidFill>
                <a:latin typeface="Arial" panose="020B0604020202020204" pitchFamily="34" charset="0"/>
                <a:cs typeface="Arial" panose="020B0604020202020204" pitchFamily="34" charset="0"/>
              </a:rPr>
              <a:t>yararlaranlardan</a:t>
            </a:r>
            <a:r>
              <a:rPr lang="tr-TR" i="1" dirty="0">
                <a:solidFill>
                  <a:schemeClr val="tx1">
                    <a:lumMod val="65000"/>
                    <a:lumOff val="35000"/>
                  </a:schemeClr>
                </a:solidFill>
                <a:latin typeface="Arial" panose="020B0604020202020204" pitchFamily="34" charset="0"/>
                <a:cs typeface="Arial" panose="020B0604020202020204" pitchFamily="34" charset="0"/>
              </a:rPr>
              <a:t> teminat alınmaz.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4</a:t>
            </a:r>
            <a:r>
              <a:rPr lang="tr-TR" i="1" dirty="0">
                <a:solidFill>
                  <a:schemeClr val="tx1">
                    <a:lumMod val="65000"/>
                    <a:lumOff val="35000"/>
                  </a:schemeClr>
                </a:solidFill>
                <a:latin typeface="Arial" panose="020B0604020202020204" pitchFamily="34" charset="0"/>
                <a:cs typeface="Arial" panose="020B0604020202020204" pitchFamily="34" charset="0"/>
              </a:rPr>
              <a:t>. (Ek: 20/7/2017-7035/8 </a:t>
            </a:r>
            <a:r>
              <a:rPr lang="tr-TR" i="1" dirty="0" err="1">
                <a:solidFill>
                  <a:schemeClr val="tx1">
                    <a:lumMod val="65000"/>
                    <a:lumOff val="35000"/>
                  </a:schemeClr>
                </a:solidFill>
                <a:latin typeface="Arial" panose="020B0604020202020204" pitchFamily="34" charset="0"/>
                <a:cs typeface="Arial" panose="020B0604020202020204" pitchFamily="34" charset="0"/>
              </a:rPr>
              <a:t>md.</a:t>
            </a:r>
            <a:r>
              <a:rPr lang="tr-TR" i="1" dirty="0">
                <a:solidFill>
                  <a:schemeClr val="tx1">
                    <a:lumMod val="65000"/>
                    <a:lumOff val="35000"/>
                  </a:schemeClr>
                </a:solidFill>
                <a:latin typeface="Arial" panose="020B0604020202020204" pitchFamily="34" charset="0"/>
                <a:cs typeface="Arial" panose="020B0604020202020204" pitchFamily="34" charset="0"/>
              </a:rPr>
              <a:t>) Temyiz ve istinaf incelemesi sırasında yürütmenin durdurulması istemleri hakkında verilen kararlar kesindir. </a:t>
            </a:r>
            <a:endParaRPr lang="tr-TR" i="1" dirty="0" smtClean="0">
              <a:solidFill>
                <a:schemeClr val="tx1">
                  <a:lumMod val="65000"/>
                  <a:lumOff val="35000"/>
                </a:schemeClr>
              </a:solidFill>
              <a:latin typeface="Arial" panose="020B0604020202020204" pitchFamily="34" charset="0"/>
              <a:cs typeface="Arial" panose="020B0604020202020204" pitchFamily="34" charset="0"/>
            </a:endParaRPr>
          </a:p>
          <a:p>
            <a:pPr marL="0" indent="0" algn="just">
              <a:buNone/>
            </a:pPr>
            <a:r>
              <a:rPr lang="tr-TR" i="1" dirty="0" smtClean="0">
                <a:solidFill>
                  <a:schemeClr val="tx1">
                    <a:lumMod val="65000"/>
                    <a:lumOff val="35000"/>
                  </a:schemeClr>
                </a:solidFill>
                <a:latin typeface="Arial" panose="020B0604020202020204" pitchFamily="34" charset="0"/>
                <a:cs typeface="Arial" panose="020B0604020202020204" pitchFamily="34" charset="0"/>
              </a:rPr>
              <a:t>5</a:t>
            </a:r>
            <a:r>
              <a:rPr lang="tr-TR" i="1" dirty="0">
                <a:solidFill>
                  <a:schemeClr val="tx1">
                    <a:lumMod val="65000"/>
                    <a:lumOff val="35000"/>
                  </a:schemeClr>
                </a:solidFill>
                <a:latin typeface="Arial" panose="020B0604020202020204" pitchFamily="34" charset="0"/>
                <a:cs typeface="Arial" panose="020B0604020202020204" pitchFamily="34" charset="0"/>
              </a:rPr>
              <a:t>. Kararın bozulması, kararın yürütülmesini kendiliğinden durdurur. </a:t>
            </a:r>
            <a:endParaRPr lang="tr-TR" b="1" i="1"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0277634"/>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90</TotalTime>
  <Words>1829</Words>
  <Application>Microsoft Office PowerPoint</Application>
  <PresentationFormat>Geniş ekran</PresentationFormat>
  <Paragraphs>58</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Duman</vt:lpstr>
      <vt:lpstr>Yürütmenin Durdurulması</vt:lpstr>
      <vt:lpstr>Yürütmenin Durdurulması</vt:lpstr>
      <vt:lpstr>Yürütmenin Durdurulması</vt:lpstr>
      <vt:lpstr>Yürütmenin Durdurulması</vt:lpstr>
      <vt:lpstr>Yürütmenin Durdurulması</vt:lpstr>
      <vt:lpstr>Yürütmenin Durdurulması</vt:lpstr>
      <vt:lpstr>Yürütmenin Durdurulması</vt:lpstr>
      <vt:lpstr>Yürütmenin Durdurulması</vt:lpstr>
      <vt:lpstr>Yürütmenin Durdurulması</vt:lpstr>
      <vt:lpstr>Yürütmenin Durdurulması</vt:lpstr>
    </vt:vector>
  </TitlesOfParts>
  <Company>Silentall Unattended Installer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Yürütmenin Durdurulması</dc:title>
  <dc:creator>betül damar</dc:creator>
  <cp:lastModifiedBy>betül damar</cp:lastModifiedBy>
  <cp:revision>14</cp:revision>
  <dcterms:created xsi:type="dcterms:W3CDTF">2017-11-16T12:11:45Z</dcterms:created>
  <dcterms:modified xsi:type="dcterms:W3CDTF">2017-12-03T08:32:16Z</dcterms:modified>
</cp:coreProperties>
</file>