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3CF861FE-85E8-483A-9888-CEA9E74F7E0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40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879EE8-C490-46C9-83F4-4BDDE5B1B465}"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F861FE-85E8-483A-9888-CEA9E74F7E05}" type="slidenum">
              <a:rPr lang="tr-TR" smtClean="0"/>
              <a:t>‹#›</a:t>
            </a:fld>
            <a:endParaRPr lang="tr-TR"/>
          </a:p>
        </p:txBody>
      </p:sp>
    </p:spTree>
    <p:extLst>
      <p:ext uri="{BB962C8B-B14F-4D97-AF65-F5344CB8AC3E}">
        <p14:creationId xmlns:p14="http://schemas.microsoft.com/office/powerpoint/2010/main" val="16793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55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92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spTree>
    <p:extLst>
      <p:ext uri="{BB962C8B-B14F-4D97-AF65-F5344CB8AC3E}">
        <p14:creationId xmlns:p14="http://schemas.microsoft.com/office/powerpoint/2010/main" val="262434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52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132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140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19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spTree>
    <p:extLst>
      <p:ext uri="{BB962C8B-B14F-4D97-AF65-F5344CB8AC3E}">
        <p14:creationId xmlns:p14="http://schemas.microsoft.com/office/powerpoint/2010/main" val="102842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879EE8-C490-46C9-83F4-4BDDE5B1B465}"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F861FE-85E8-483A-9888-CEA9E74F7E0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4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2879EE8-C490-46C9-83F4-4BDDE5B1B465}"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F861FE-85E8-483A-9888-CEA9E74F7E05}" type="slidenum">
              <a:rPr lang="tr-TR" smtClean="0"/>
              <a:t>‹#›</a:t>
            </a:fld>
            <a:endParaRPr lang="tr-TR"/>
          </a:p>
        </p:txBody>
      </p:sp>
    </p:spTree>
    <p:extLst>
      <p:ext uri="{BB962C8B-B14F-4D97-AF65-F5344CB8AC3E}">
        <p14:creationId xmlns:p14="http://schemas.microsoft.com/office/powerpoint/2010/main" val="101009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2879EE8-C490-46C9-83F4-4BDDE5B1B465}" type="datetimeFigureOut">
              <a:rPr lang="tr-TR" smtClean="0"/>
              <a:t>18.12.2017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F861FE-85E8-483A-9888-CEA9E74F7E0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6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2879EE8-C490-46C9-83F4-4BDDE5B1B465}" type="datetimeFigureOut">
              <a:rPr lang="tr-TR" smtClean="0"/>
              <a:t>18.12.2017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F861FE-85E8-483A-9888-CEA9E74F7E0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24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79EE8-C490-46C9-83F4-4BDDE5B1B465}" type="datetimeFigureOut">
              <a:rPr lang="tr-TR" smtClean="0"/>
              <a:t>18.12.2017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CF861FE-85E8-483A-9888-CEA9E74F7E05}" type="slidenum">
              <a:rPr lang="tr-TR" smtClean="0"/>
              <a:t>‹#›</a:t>
            </a:fld>
            <a:endParaRPr lang="tr-TR"/>
          </a:p>
        </p:txBody>
      </p:sp>
    </p:spTree>
    <p:extLst>
      <p:ext uri="{BB962C8B-B14F-4D97-AF65-F5344CB8AC3E}">
        <p14:creationId xmlns:p14="http://schemas.microsoft.com/office/powerpoint/2010/main" val="282015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879EE8-C490-46C9-83F4-4BDDE5B1B465}"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F861FE-85E8-483A-9888-CEA9E74F7E0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9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879EE8-C490-46C9-83F4-4BDDE5B1B465}"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F861FE-85E8-483A-9888-CEA9E74F7E05}" type="slidenum">
              <a:rPr lang="tr-TR" smtClean="0"/>
              <a:t>‹#›</a:t>
            </a:fld>
            <a:endParaRPr lang="tr-TR"/>
          </a:p>
        </p:txBody>
      </p:sp>
    </p:spTree>
    <p:extLst>
      <p:ext uri="{BB962C8B-B14F-4D97-AF65-F5344CB8AC3E}">
        <p14:creationId xmlns:p14="http://schemas.microsoft.com/office/powerpoint/2010/main" val="105655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879EE8-C490-46C9-83F4-4BDDE5B1B465}" type="datetimeFigureOut">
              <a:rPr lang="tr-TR" smtClean="0"/>
              <a:t>18.12.2017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F861FE-85E8-483A-9888-CEA9E74F7E05}" type="slidenum">
              <a:rPr lang="tr-TR" smtClean="0"/>
              <a:t>‹#›</a:t>
            </a:fld>
            <a:endParaRPr lang="tr-TR"/>
          </a:p>
        </p:txBody>
      </p:sp>
    </p:spTree>
    <p:extLst>
      <p:ext uri="{BB962C8B-B14F-4D97-AF65-F5344CB8AC3E}">
        <p14:creationId xmlns:p14="http://schemas.microsoft.com/office/powerpoint/2010/main" val="1653787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4. Hafta: Sosyal davranış örüntüleri ve din </a:t>
            </a:r>
          </a:p>
          <a:p>
            <a:endParaRPr lang="tr-TR" dirty="0"/>
          </a:p>
        </p:txBody>
      </p:sp>
    </p:spTree>
    <p:extLst>
      <p:ext uri="{BB962C8B-B14F-4D97-AF65-F5344CB8AC3E}">
        <p14:creationId xmlns:p14="http://schemas.microsoft.com/office/powerpoint/2010/main" val="57530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Ödev</a:t>
            </a:r>
            <a:endParaRPr lang="tr-TR" dirty="0"/>
          </a:p>
        </p:txBody>
      </p:sp>
      <p:sp>
        <p:nvSpPr>
          <p:cNvPr id="3" name="İçerik Yer Tutucusu 2"/>
          <p:cNvSpPr>
            <a:spLocks noGrp="1"/>
          </p:cNvSpPr>
          <p:nvPr>
            <p:ph idx="1"/>
          </p:nvPr>
        </p:nvSpPr>
        <p:spPr/>
        <p:txBody>
          <a:bodyPr/>
          <a:lstStyle/>
          <a:p>
            <a:r>
              <a:rPr lang="tr-TR" dirty="0" smtClean="0"/>
              <a:t>Sizden önümüzdeki derse kadar bu sorulara cevap niteliğinde örnekler bulmanızı ve arkadaşlarınızla paylaşmanızı istiyorum.</a:t>
            </a:r>
            <a:endParaRPr lang="tr-TR" dirty="0"/>
          </a:p>
        </p:txBody>
      </p:sp>
    </p:spTree>
    <p:extLst>
      <p:ext uri="{BB962C8B-B14F-4D97-AF65-F5344CB8AC3E}">
        <p14:creationId xmlns:p14="http://schemas.microsoft.com/office/powerpoint/2010/main" val="67270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Teşekkür…</a:t>
            </a:r>
            <a:endParaRPr lang="tr-TR" dirty="0"/>
          </a:p>
        </p:txBody>
      </p:sp>
      <p:sp>
        <p:nvSpPr>
          <p:cNvPr id="3" name="İçerik Yer Tutucusu 2"/>
          <p:cNvSpPr>
            <a:spLocks noGrp="1"/>
          </p:cNvSpPr>
          <p:nvPr>
            <p:ph idx="1"/>
          </p:nvPr>
        </p:nvSpPr>
        <p:spPr/>
        <p:txBody>
          <a:bodyPr/>
          <a:lstStyle/>
          <a:p>
            <a:r>
              <a:rPr lang="tr-TR" dirty="0" smtClean="0"/>
              <a:t>Derse katkınızdan dolayı teşekkür ederim…</a:t>
            </a:r>
            <a:endParaRPr lang="tr-TR" dirty="0"/>
          </a:p>
        </p:txBody>
      </p:sp>
    </p:spTree>
    <p:extLst>
      <p:ext uri="{BB962C8B-B14F-4D97-AF65-F5344CB8AC3E}">
        <p14:creationId xmlns:p14="http://schemas.microsoft.com/office/powerpoint/2010/main" val="226380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Sosyolog, sosyal davranış örüntülerini inceler.</a:t>
            </a:r>
            <a:endParaRPr lang="tr-TR" dirty="0"/>
          </a:p>
        </p:txBody>
      </p:sp>
      <p:sp>
        <p:nvSpPr>
          <p:cNvPr id="3" name="İçerik Yer Tutucusu 2"/>
          <p:cNvSpPr>
            <a:spLocks noGrp="1"/>
          </p:cNvSpPr>
          <p:nvPr>
            <p:ph idx="1"/>
          </p:nvPr>
        </p:nvSpPr>
        <p:spPr/>
        <p:txBody>
          <a:bodyPr>
            <a:normAutofit/>
          </a:bodyPr>
          <a:lstStyle/>
          <a:p>
            <a:r>
              <a:rPr lang="tr-TR" dirty="0"/>
              <a:t>Sosyal örüntüler, boşanma oranlarından moda eğilimlerine, suç göstergelerinden insanların nasıl öpüştüklerine, uyuşturucu kullanımından insanların neler yediklerine kadar her şeyi içine almaktadır. </a:t>
            </a:r>
          </a:p>
        </p:txBody>
      </p:sp>
    </p:spTree>
    <p:extLst>
      <p:ext uri="{BB962C8B-B14F-4D97-AF65-F5344CB8AC3E}">
        <p14:creationId xmlns:p14="http://schemas.microsoft.com/office/powerpoint/2010/main" val="125304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Sosyolog, sosyal davranış örüntülerini inceler.</a:t>
            </a:r>
          </a:p>
        </p:txBody>
      </p:sp>
      <p:sp>
        <p:nvSpPr>
          <p:cNvPr id="3" name="İçerik Yer Tutucusu 2"/>
          <p:cNvSpPr>
            <a:spLocks noGrp="1"/>
          </p:cNvSpPr>
          <p:nvPr>
            <p:ph idx="1"/>
          </p:nvPr>
        </p:nvSpPr>
        <p:spPr/>
        <p:txBody>
          <a:bodyPr>
            <a:normAutofit/>
          </a:bodyPr>
          <a:lstStyle/>
          <a:p>
            <a:r>
              <a:rPr lang="tr-TR" dirty="0"/>
              <a:t>Kişisel olarak, Uluslararası Los Angeles Havaalanında gözlemlenebilen sosyal örüntüleri, özellikle </a:t>
            </a:r>
            <a:r>
              <a:rPr lang="tr-TR" dirty="0" err="1"/>
              <a:t>etnisite</a:t>
            </a:r>
            <a:r>
              <a:rPr lang="tr-TR" dirty="0"/>
              <a:t> ve cinsiyetle ilgili olanları dikkatlice düşünmeyi isterim</a:t>
            </a:r>
            <a:r>
              <a:rPr lang="tr-TR" dirty="0" smtClean="0"/>
              <a:t>:</a:t>
            </a:r>
            <a:endParaRPr lang="tr-TR" dirty="0"/>
          </a:p>
        </p:txBody>
      </p:sp>
    </p:spTree>
    <p:extLst>
      <p:ext uri="{BB962C8B-B14F-4D97-AF65-F5344CB8AC3E}">
        <p14:creationId xmlns:p14="http://schemas.microsoft.com/office/powerpoint/2010/main" val="97241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Sosyolog, sosyal davranış örüntülerini inceler.</a:t>
            </a:r>
          </a:p>
        </p:txBody>
      </p:sp>
      <p:sp>
        <p:nvSpPr>
          <p:cNvPr id="3" name="İçerik Yer Tutucusu 2"/>
          <p:cNvSpPr>
            <a:spLocks noGrp="1"/>
          </p:cNvSpPr>
          <p:nvPr>
            <p:ph idx="1"/>
          </p:nvPr>
        </p:nvSpPr>
        <p:spPr/>
        <p:txBody>
          <a:bodyPr/>
          <a:lstStyle/>
          <a:p>
            <a:r>
              <a:rPr lang="tr-TR" dirty="0"/>
              <a:t>Koridor kenarında bagajlarını kontrol edenler, neredeyse tamamıyla orta yaşlı siyahlardır. Uçuş görevlileri genellikle beyaz hanımlardır. Bagajların geçtiği x rey makinelerinin başında bulunanlar neredeyse tamamıyla genç siyah hanımlardır. Pilotlar ise daima beyazlardır. </a:t>
            </a:r>
          </a:p>
        </p:txBody>
      </p:sp>
    </p:spTree>
    <p:extLst>
      <p:ext uri="{BB962C8B-B14F-4D97-AF65-F5344CB8AC3E}">
        <p14:creationId xmlns:p14="http://schemas.microsoft.com/office/powerpoint/2010/main" val="67773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davranış örüntülerinin niteliği</a:t>
            </a:r>
            <a:endParaRPr lang="tr-TR" dirty="0"/>
          </a:p>
        </p:txBody>
      </p:sp>
      <p:sp>
        <p:nvSpPr>
          <p:cNvPr id="3" name="İçerik Yer Tutucusu 2"/>
          <p:cNvSpPr>
            <a:spLocks noGrp="1"/>
          </p:cNvSpPr>
          <p:nvPr>
            <p:ph idx="1"/>
          </p:nvPr>
        </p:nvSpPr>
        <p:spPr/>
        <p:txBody>
          <a:bodyPr/>
          <a:lstStyle/>
          <a:p>
            <a:r>
              <a:rPr lang="tr-TR" dirty="0"/>
              <a:t>Niçin? Bazı mesleklerin belirli cinsler veya etnik gruplar tarafından icra edilmesi gibi sosyal örüntülerin anlaşılması ve açıklanması sosyolojik ilginin tipik bir örneğini teşkil etmektedir. </a:t>
            </a:r>
          </a:p>
          <a:p>
            <a:endParaRPr lang="tr-TR" dirty="0"/>
          </a:p>
        </p:txBody>
      </p:sp>
    </p:spTree>
    <p:extLst>
      <p:ext uri="{BB962C8B-B14F-4D97-AF65-F5344CB8AC3E}">
        <p14:creationId xmlns:p14="http://schemas.microsoft.com/office/powerpoint/2010/main" val="205321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davranış örüntüleri ve din</a:t>
            </a:r>
            <a:endParaRPr lang="tr-TR" dirty="0"/>
          </a:p>
        </p:txBody>
      </p:sp>
      <p:sp>
        <p:nvSpPr>
          <p:cNvPr id="3" name="İçerik Yer Tutucusu 2"/>
          <p:cNvSpPr>
            <a:spLocks noGrp="1"/>
          </p:cNvSpPr>
          <p:nvPr>
            <p:ph idx="1"/>
          </p:nvPr>
        </p:nvSpPr>
        <p:spPr/>
        <p:txBody>
          <a:bodyPr>
            <a:normAutofit/>
          </a:bodyPr>
          <a:lstStyle/>
          <a:p>
            <a:r>
              <a:rPr lang="tr-TR" dirty="0"/>
              <a:t>Kadınlar, dini hizmetler sunan kurumlara erkeklerden daha mı fazla yönelmektedir? Siyahlar, şeytanın varlığına inanmaya beyazlardan daha mı çok eğilimlidirler? Yahudiler, Hristiyanlardan çok liberalleri mi desteklemektedirler? Dindarlar dindar olmayanlara göre daha mı az boşanmaktadırlar? </a:t>
            </a:r>
          </a:p>
        </p:txBody>
      </p:sp>
    </p:spTree>
    <p:extLst>
      <p:ext uri="{BB962C8B-B14F-4D97-AF65-F5344CB8AC3E}">
        <p14:creationId xmlns:p14="http://schemas.microsoft.com/office/powerpoint/2010/main" val="397815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davranış örüntüleri ve din</a:t>
            </a:r>
            <a:endParaRPr lang="tr-TR" dirty="0"/>
          </a:p>
        </p:txBody>
      </p:sp>
      <p:sp>
        <p:nvSpPr>
          <p:cNvPr id="3" name="İçerik Yer Tutucusu 2"/>
          <p:cNvSpPr>
            <a:spLocks noGrp="1"/>
          </p:cNvSpPr>
          <p:nvPr>
            <p:ph idx="1"/>
          </p:nvPr>
        </p:nvSpPr>
        <p:spPr/>
        <p:txBody>
          <a:bodyPr/>
          <a:lstStyle/>
          <a:p>
            <a:r>
              <a:rPr lang="tr-TR" dirty="0" smtClean="0"/>
              <a:t>Din </a:t>
            </a:r>
            <a:r>
              <a:rPr lang="tr-TR" dirty="0"/>
              <a:t>sosyologları, toplumda dinle ilgili ortaya çıkan davranış örüntülerini incelediklerinde işleriyle ilgili temel noktayı yakalamış olurlar. </a:t>
            </a:r>
          </a:p>
        </p:txBody>
      </p:sp>
    </p:spTree>
    <p:extLst>
      <p:ext uri="{BB962C8B-B14F-4D97-AF65-F5344CB8AC3E}">
        <p14:creationId xmlns:p14="http://schemas.microsoft.com/office/powerpoint/2010/main" val="149174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davranış örüntüleri ve din</a:t>
            </a:r>
            <a:endParaRPr lang="tr-TR" dirty="0"/>
          </a:p>
        </p:txBody>
      </p:sp>
      <p:sp>
        <p:nvSpPr>
          <p:cNvPr id="3" name="İçerik Yer Tutucusu 2"/>
          <p:cNvSpPr>
            <a:spLocks noGrp="1"/>
          </p:cNvSpPr>
          <p:nvPr>
            <p:ph idx="1"/>
          </p:nvPr>
        </p:nvSpPr>
        <p:spPr/>
        <p:txBody>
          <a:bodyPr/>
          <a:lstStyle/>
          <a:p>
            <a:r>
              <a:rPr lang="tr-TR" dirty="0"/>
              <a:t>Geçtiğimiz on sene boyunca din sosyolojisinde tartışılan en hararetli konu, belirli bir sosyal davranış örüntüsünün temel bir sorgulaması şeklinde cereyan etmiştir: İnsanlar bugün geçmişte olduğundan daha fazla mı, yoksa daha az mı dindardırlar şeklindeki </a:t>
            </a:r>
            <a:r>
              <a:rPr lang="tr-TR" dirty="0" err="1"/>
              <a:t>sekülerleşme</a:t>
            </a:r>
            <a:r>
              <a:rPr lang="tr-TR" dirty="0"/>
              <a:t> tartışmaları (</a:t>
            </a:r>
            <a:r>
              <a:rPr lang="tr-TR" dirty="0" err="1"/>
              <a:t>Swatos</a:t>
            </a:r>
            <a:r>
              <a:rPr lang="tr-TR" dirty="0"/>
              <a:t> </a:t>
            </a:r>
            <a:r>
              <a:rPr lang="tr-TR" dirty="0" err="1"/>
              <a:t>and</a:t>
            </a:r>
            <a:r>
              <a:rPr lang="tr-TR" dirty="0"/>
              <a:t> Olsun 2000; Bruce 1992).</a:t>
            </a:r>
          </a:p>
          <a:p>
            <a:endParaRPr lang="tr-TR" dirty="0"/>
          </a:p>
        </p:txBody>
      </p:sp>
    </p:spTree>
    <p:extLst>
      <p:ext uri="{BB962C8B-B14F-4D97-AF65-F5344CB8AC3E}">
        <p14:creationId xmlns:p14="http://schemas.microsoft.com/office/powerpoint/2010/main" val="45526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Soru-cevap, tartışma ve örnekler</a:t>
            </a:r>
            <a:endParaRPr lang="tr-TR" dirty="0"/>
          </a:p>
        </p:txBody>
      </p:sp>
      <p:sp>
        <p:nvSpPr>
          <p:cNvPr id="3" name="İçerik Yer Tutucusu 2"/>
          <p:cNvSpPr>
            <a:spLocks noGrp="1"/>
          </p:cNvSpPr>
          <p:nvPr>
            <p:ph idx="1"/>
          </p:nvPr>
        </p:nvSpPr>
        <p:spPr/>
        <p:txBody>
          <a:bodyPr/>
          <a:lstStyle/>
          <a:p>
            <a:r>
              <a:rPr lang="tr-TR" dirty="0" smtClean="0"/>
              <a:t>Görüldüğü gibi sosyal davranış örüntüleri din sosyolojisi alanında önemli bir örnekler grubunu oluşturmaktadır. Sizde kültürel ve dini çevrenizden davranış örüntüleri bulabilir misiniz? Bu örüntülerin belirleyici karakteri sizce nereden kaynaklanmaktadır?</a:t>
            </a:r>
            <a:endParaRPr lang="tr-TR" dirty="0"/>
          </a:p>
        </p:txBody>
      </p:sp>
    </p:spTree>
    <p:extLst>
      <p:ext uri="{BB962C8B-B14F-4D97-AF65-F5344CB8AC3E}">
        <p14:creationId xmlns:p14="http://schemas.microsoft.com/office/powerpoint/2010/main" val="27215722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333</Words>
  <Application>Microsoft Office PowerPoint</Application>
  <PresentationFormat>Geniş ekran</PresentationFormat>
  <Paragraphs>23</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Garamond</vt:lpstr>
      <vt:lpstr>Organik</vt:lpstr>
      <vt:lpstr>Din Sosyolojisi I</vt:lpstr>
      <vt:lpstr>Sosyolog, sosyal davranış örüntülerini inceler.</vt:lpstr>
      <vt:lpstr>Sosyolog, sosyal davranış örüntülerini inceler.</vt:lpstr>
      <vt:lpstr>Sosyolog, sosyal davranış örüntülerini inceler.</vt:lpstr>
      <vt:lpstr>Sosyal davranış örüntülerinin niteliği</vt:lpstr>
      <vt:lpstr>Sosyal davranış örüntüleri ve din</vt:lpstr>
      <vt:lpstr>Sosyal davranış örüntüleri ve din</vt:lpstr>
      <vt:lpstr>Sosyal davranış örüntüleri ve din</vt:lpstr>
      <vt:lpstr>Soru-cevap, tartışma ve örnekler</vt:lpstr>
      <vt:lpstr>Ödev</vt:lpstr>
      <vt:lpstr>Teşekkür…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user</dc:creator>
  <cp:lastModifiedBy>user</cp:lastModifiedBy>
  <cp:revision>2</cp:revision>
  <dcterms:created xsi:type="dcterms:W3CDTF">2017-12-18T14:45:19Z</dcterms:created>
  <dcterms:modified xsi:type="dcterms:W3CDTF">2017-12-18T14:56:06Z</dcterms:modified>
</cp:coreProperties>
</file>